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74" r:id="rId9"/>
    <p:sldId id="2146847062" r:id="rId10"/>
    <p:sldId id="265" r:id="rId11"/>
    <p:sldId id="2146847063" r:id="rId12"/>
    <p:sldId id="266" r:id="rId13"/>
    <p:sldId id="2146847064" r:id="rId14"/>
    <p:sldId id="2146847065" r:id="rId15"/>
    <p:sldId id="2146847066" r:id="rId16"/>
    <p:sldId id="2146847075" r:id="rId17"/>
    <p:sldId id="2146847073" r:id="rId18"/>
    <p:sldId id="267" r:id="rId19"/>
    <p:sldId id="2146847068" r:id="rId20"/>
    <p:sldId id="2146847069" r:id="rId21"/>
    <p:sldId id="2146847076" r:id="rId22"/>
    <p:sldId id="2146847070" r:id="rId23"/>
    <p:sldId id="2146847071" r:id="rId24"/>
    <p:sldId id="2146847072" r:id="rId25"/>
    <p:sldId id="268" r:id="rId26"/>
    <p:sldId id="2146847055" r:id="rId27"/>
    <p:sldId id="2146847067" r:id="rId28"/>
    <p:sldId id="269" r:id="rId29"/>
    <p:sldId id="2146847059" r:id="rId30"/>
    <p:sldId id="2146847060" r:id="rId31"/>
    <p:sldId id="2146847061"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585627" y="1821635"/>
            <a:ext cx="11024171"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Travel Planner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pPr algn="just"/>
            <a:r>
              <a:rPr lang="en-US" sz="2000" b="1" dirty="0">
                <a:solidFill>
                  <a:schemeClr val="accent1">
                    <a:lumMod val="75000"/>
                  </a:schemeClr>
                </a:solidFill>
                <a:latin typeface="Arial" pitchFamily="34" charset="0"/>
                <a:cs typeface="Arial" pitchFamily="34" charset="0"/>
              </a:rPr>
              <a:t>Presented By:</a:t>
            </a:r>
          </a:p>
          <a:p>
            <a:pPr algn="just"/>
            <a:r>
              <a:rPr lang="en-US" sz="2000" b="1" dirty="0">
                <a:solidFill>
                  <a:schemeClr val="accent1">
                    <a:lumMod val="75000"/>
                  </a:schemeClr>
                </a:solidFill>
                <a:latin typeface="Arial"/>
                <a:cs typeface="Arial"/>
              </a:rPr>
              <a:t>Aishwarya Vacha</a:t>
            </a:r>
          </a:p>
          <a:p>
            <a:r>
              <a:rPr lang="en-US" sz="2000" b="1" dirty="0">
                <a:solidFill>
                  <a:schemeClr val="accent1">
                    <a:lumMod val="75000"/>
                  </a:schemeClr>
                </a:solidFill>
                <a:latin typeface="Arial"/>
                <a:cs typeface="Arial"/>
              </a:rPr>
              <a:t>-KKR &amp; KSR Institute of Technology and Sciences</a:t>
            </a:r>
          </a:p>
          <a:p>
            <a:r>
              <a:rPr lang="en-US" sz="2000" b="1" dirty="0">
                <a:solidFill>
                  <a:schemeClr val="accent1">
                    <a:lumMod val="75000"/>
                  </a:schemeClr>
                </a:solidFill>
                <a:latin typeface="Arial"/>
                <a:cs typeface="Arial"/>
              </a:rPr>
              <a:t>-CSE(Artificial Intelligence)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5D7A00-B66D-374C-8889-8E7A9AEDE00A}"/>
              </a:ext>
            </a:extLst>
          </p:cNvPr>
          <p:cNvSpPr txBox="1"/>
          <p:nvPr/>
        </p:nvSpPr>
        <p:spPr>
          <a:xfrm>
            <a:off x="669961" y="886624"/>
            <a:ext cx="10400015" cy="3934410"/>
          </a:xfrm>
          <a:prstGeom prst="rect">
            <a:avLst/>
          </a:prstGeom>
          <a:noFill/>
        </p:spPr>
        <p:txBody>
          <a:bodyPr wrap="square">
            <a:spAutoFit/>
          </a:bodyPr>
          <a:lstStyle/>
          <a:p>
            <a:pPr marL="342900" indent="-342900">
              <a:spcBef>
                <a:spcPts val="150"/>
              </a:spcBef>
              <a:spcAft>
                <a:spcPts val="150"/>
              </a:spcAft>
              <a:buClr>
                <a:srgbClr val="00B0F0"/>
              </a:buClr>
              <a:buFont typeface="Wingdings" panose="05000000000000000000" pitchFamily="2" charset="2"/>
              <a:buChar char="§"/>
            </a:pPr>
            <a:r>
              <a:rPr lang="en-IN" sz="2000" b="1" dirty="0">
                <a:ea typeface="+mn-lt"/>
                <a:cs typeface="+mn-lt"/>
              </a:rPr>
              <a:t>Data Input:</a:t>
            </a:r>
            <a:endParaRPr lang="en-US" sz="2000" dirty="0"/>
          </a:p>
          <a:p>
            <a:pPr>
              <a:spcBef>
                <a:spcPts val="150"/>
              </a:spcBef>
              <a:spcAft>
                <a:spcPts val="150"/>
              </a:spcAft>
              <a:buClr>
                <a:srgbClr val="00B0F0"/>
              </a:buClr>
            </a:pPr>
            <a:endParaRPr lang="en-IN" sz="2000" b="1" dirty="0">
              <a:ea typeface="+mn-lt"/>
              <a:cs typeface="+mn-lt"/>
            </a:endParaRPr>
          </a:p>
          <a:p>
            <a:pPr>
              <a:spcBef>
                <a:spcPts val="150"/>
              </a:spcBef>
              <a:spcAft>
                <a:spcPts val="150"/>
              </a:spcAft>
              <a:buClr>
                <a:srgbClr val="00B0F0"/>
              </a:buClr>
            </a:pPr>
            <a:endParaRPr lang="en-IN" sz="2000" b="1" dirty="0">
              <a:ea typeface="+mn-lt"/>
              <a:cs typeface="+mn-lt"/>
            </a:endParaRPr>
          </a:p>
          <a:p>
            <a:pPr>
              <a:spcBef>
                <a:spcPts val="150"/>
              </a:spcBef>
              <a:spcAft>
                <a:spcPts val="150"/>
              </a:spcAft>
              <a:buClr>
                <a:srgbClr val="00B0F0"/>
              </a:buClr>
            </a:pPr>
            <a:endParaRPr lang="en-IN" sz="2000" b="1" dirty="0">
              <a:ea typeface="+mn-lt"/>
              <a:cs typeface="+mn-lt"/>
            </a:endParaRPr>
          </a:p>
          <a:p>
            <a:pPr>
              <a:spcBef>
                <a:spcPts val="150"/>
              </a:spcBef>
              <a:spcAft>
                <a:spcPts val="150"/>
              </a:spcAft>
              <a:buClr>
                <a:srgbClr val="00B0F0"/>
              </a:buClr>
            </a:pPr>
            <a:endParaRPr lang="en-IN" sz="2000" b="1" dirty="0">
              <a:ea typeface="+mn-lt"/>
              <a:cs typeface="+mn-lt"/>
            </a:endParaRPr>
          </a:p>
          <a:p>
            <a:pPr>
              <a:spcBef>
                <a:spcPts val="150"/>
              </a:spcBef>
              <a:spcAft>
                <a:spcPts val="150"/>
              </a:spcAft>
              <a:buClr>
                <a:srgbClr val="00B0F0"/>
              </a:buClr>
            </a:pPr>
            <a:endParaRPr lang="en-IN" sz="2000" b="1" dirty="0">
              <a:ea typeface="+mn-lt"/>
              <a:cs typeface="+mn-lt"/>
            </a:endParaRPr>
          </a:p>
          <a:p>
            <a:pPr>
              <a:spcBef>
                <a:spcPts val="150"/>
              </a:spcBef>
              <a:spcAft>
                <a:spcPts val="150"/>
              </a:spcAft>
              <a:buClr>
                <a:srgbClr val="00B0F0"/>
              </a:buClr>
            </a:pPr>
            <a:endParaRPr lang="en-IN" sz="2000" b="1" dirty="0">
              <a:ea typeface="+mn-lt"/>
              <a:cs typeface="+mn-lt"/>
            </a:endParaRPr>
          </a:p>
          <a:p>
            <a:pPr>
              <a:spcBef>
                <a:spcPts val="150"/>
              </a:spcBef>
              <a:spcAft>
                <a:spcPts val="150"/>
              </a:spcAft>
              <a:buClr>
                <a:srgbClr val="00B0F0"/>
              </a:buClr>
            </a:pPr>
            <a:endParaRPr lang="en-IN" sz="2000" b="1" dirty="0">
              <a:ea typeface="+mn-lt"/>
              <a:cs typeface="+mn-lt"/>
            </a:endParaRPr>
          </a:p>
          <a:p>
            <a:pPr>
              <a:spcBef>
                <a:spcPts val="150"/>
              </a:spcBef>
              <a:spcAft>
                <a:spcPts val="150"/>
              </a:spcAft>
              <a:buClr>
                <a:srgbClr val="00B0F0"/>
              </a:buClr>
            </a:pPr>
            <a:endParaRPr lang="en-IN" sz="2000" b="1" dirty="0">
              <a:ea typeface="+mn-lt"/>
              <a:cs typeface="+mn-lt"/>
            </a:endParaRPr>
          </a:p>
          <a:p>
            <a:pPr>
              <a:spcBef>
                <a:spcPts val="150"/>
              </a:spcBef>
              <a:spcAft>
                <a:spcPts val="150"/>
              </a:spcAft>
              <a:buClr>
                <a:srgbClr val="00B0F0"/>
              </a:buClr>
            </a:pPr>
            <a:endParaRPr lang="en-IN" sz="2000" b="1" dirty="0">
              <a:ea typeface="+mn-lt"/>
              <a:cs typeface="+mn-lt"/>
            </a:endParaRPr>
          </a:p>
          <a:p>
            <a:endParaRPr lang="en-US" dirty="0"/>
          </a:p>
        </p:txBody>
      </p:sp>
      <p:graphicFrame>
        <p:nvGraphicFramePr>
          <p:cNvPr id="2" name="Table 1">
            <a:extLst>
              <a:ext uri="{FF2B5EF4-FFF2-40B4-BE49-F238E27FC236}">
                <a16:creationId xmlns:a16="http://schemas.microsoft.com/office/drawing/2014/main" id="{C7298D27-CFB3-589B-BF52-2D390A04952D}"/>
              </a:ext>
            </a:extLst>
          </p:cNvPr>
          <p:cNvGraphicFramePr>
            <a:graphicFrameLocks noGrp="1"/>
          </p:cNvGraphicFramePr>
          <p:nvPr>
            <p:extLst>
              <p:ext uri="{D42A27DB-BD31-4B8C-83A1-F6EECF244321}">
                <p14:modId xmlns:p14="http://schemas.microsoft.com/office/powerpoint/2010/main" val="945800878"/>
              </p:ext>
            </p:extLst>
          </p:nvPr>
        </p:nvGraphicFramePr>
        <p:xfrm>
          <a:off x="770561" y="1633591"/>
          <a:ext cx="10400016" cy="4462011"/>
        </p:xfrm>
        <a:graphic>
          <a:graphicData uri="http://schemas.openxmlformats.org/drawingml/2006/table">
            <a:tbl>
              <a:tblPr/>
              <a:tblGrid>
                <a:gridCol w="2651194">
                  <a:extLst>
                    <a:ext uri="{9D8B030D-6E8A-4147-A177-3AD203B41FA5}">
                      <a16:colId xmlns:a16="http://schemas.microsoft.com/office/drawing/2014/main" val="2508883905"/>
                    </a:ext>
                  </a:extLst>
                </a:gridCol>
                <a:gridCol w="3874411">
                  <a:extLst>
                    <a:ext uri="{9D8B030D-6E8A-4147-A177-3AD203B41FA5}">
                      <a16:colId xmlns:a16="http://schemas.microsoft.com/office/drawing/2014/main" val="2752151851"/>
                    </a:ext>
                  </a:extLst>
                </a:gridCol>
                <a:gridCol w="3874411">
                  <a:extLst>
                    <a:ext uri="{9D8B030D-6E8A-4147-A177-3AD203B41FA5}">
                      <a16:colId xmlns:a16="http://schemas.microsoft.com/office/drawing/2014/main" val="3037494265"/>
                    </a:ext>
                  </a:extLst>
                </a:gridCol>
              </a:tblGrid>
              <a:tr h="576812">
                <a:tc>
                  <a:txBody>
                    <a:bodyPr/>
                    <a:lstStyle/>
                    <a:p>
                      <a:r>
                        <a:rPr lang="en-IN" sz="2000" dirty="0">
                          <a:latin typeface="+mn-lt"/>
                        </a:rPr>
                        <a:t>Input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000" dirty="0">
                          <a:latin typeface="+mn-lt"/>
                        </a:rPr>
                        <a:t>Source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000">
                          <a:latin typeface="+mn-lt"/>
                        </a:rPr>
                        <a:t>Purpose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6897608"/>
                  </a:ext>
                </a:extLst>
              </a:tr>
              <a:tr h="1165317">
                <a:tc>
                  <a:txBody>
                    <a:bodyPr/>
                    <a:lstStyle/>
                    <a:p>
                      <a:r>
                        <a:rPr lang="en-IN" sz="2000" dirty="0">
                          <a:latin typeface="+mn-lt"/>
                        </a:rPr>
                        <a:t>User Queries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000" dirty="0">
                          <a:latin typeface="+mn-lt"/>
                        </a:rPr>
                        <a:t>Watsonx Assistant chat interface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latin typeface="+mn-lt"/>
                        </a:rPr>
                        <a:t>To extract intents and entities (e.g., city, date, budget)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202491"/>
                  </a:ext>
                </a:extLst>
              </a:tr>
              <a:tr h="1009421">
                <a:tc>
                  <a:txBody>
                    <a:bodyPr/>
                    <a:lstStyle/>
                    <a:p>
                      <a:r>
                        <a:rPr lang="en-IN" sz="2000" dirty="0">
                          <a:latin typeface="+mn-lt"/>
                        </a:rPr>
                        <a:t>Location/Weather APIs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000" dirty="0">
                          <a:latin typeface="+mn-lt"/>
                        </a:rPr>
                        <a:t>OpenWeatherMap, Skyscanner, Amadeus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000" dirty="0">
                          <a:latin typeface="+mn-lt"/>
                        </a:rPr>
                        <a:t>Real-time data fetching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1387420"/>
                  </a:ext>
                </a:extLst>
              </a:tr>
              <a:tr h="576812">
                <a:tc>
                  <a:txBody>
                    <a:bodyPr/>
                    <a:lstStyle/>
                    <a:p>
                      <a:r>
                        <a:rPr lang="en-IN" sz="2000" dirty="0">
                          <a:latin typeface="+mn-lt"/>
                        </a:rPr>
                        <a:t>User Preferences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000">
                          <a:latin typeface="+mn-lt"/>
                        </a:rPr>
                        <a:t>IBM Cloudant DB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000" dirty="0">
                          <a:latin typeface="+mn-lt"/>
                        </a:rPr>
                        <a:t>Personalization &amp; historical context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0648060"/>
                  </a:ext>
                </a:extLst>
              </a:tr>
              <a:tr h="1009421">
                <a:tc>
                  <a:txBody>
                    <a:bodyPr/>
                    <a:lstStyle/>
                    <a:p>
                      <a:r>
                        <a:rPr lang="en-IN" sz="2000" dirty="0">
                          <a:latin typeface="+mn-lt"/>
                        </a:rPr>
                        <a:t>Training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000" dirty="0">
                          <a:latin typeface="+mn-lt"/>
                        </a:rPr>
                        <a:t>Intents &amp; utterances manually added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latin typeface="+mn-lt"/>
                        </a:rPr>
                        <a:t>To classify user intents correctly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45975"/>
                  </a:ext>
                </a:extLst>
              </a:tr>
            </a:tbl>
          </a:graphicData>
        </a:graphic>
      </p:graphicFrame>
    </p:spTree>
    <p:extLst>
      <p:ext uri="{BB962C8B-B14F-4D97-AF65-F5344CB8AC3E}">
        <p14:creationId xmlns:p14="http://schemas.microsoft.com/office/powerpoint/2010/main" val="3572417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E6B2D7-2436-3050-5EB6-864420A48C17}"/>
              </a:ext>
            </a:extLst>
          </p:cNvPr>
          <p:cNvSpPr txBox="1"/>
          <p:nvPr/>
        </p:nvSpPr>
        <p:spPr>
          <a:xfrm>
            <a:off x="804809" y="833998"/>
            <a:ext cx="10582382" cy="5909310"/>
          </a:xfrm>
          <a:prstGeom prst="rect">
            <a:avLst/>
          </a:prstGeom>
          <a:noFill/>
        </p:spPr>
        <p:txBody>
          <a:bodyPr wrap="square">
            <a:spAutoFit/>
          </a:bodyPr>
          <a:lstStyle/>
          <a:p>
            <a:pPr marL="342900" indent="-342900">
              <a:spcBef>
                <a:spcPts val="150"/>
              </a:spcBef>
              <a:spcAft>
                <a:spcPts val="150"/>
              </a:spcAft>
              <a:buClr>
                <a:srgbClr val="00B0F0"/>
              </a:buClr>
              <a:buFont typeface="Wingdings" panose="05000000000000000000" pitchFamily="2" charset="2"/>
              <a:buChar char="§"/>
            </a:pPr>
            <a:r>
              <a:rPr lang="en-IN" sz="2000" b="1" dirty="0">
                <a:ea typeface="+mn-lt"/>
                <a:cs typeface="+mn-lt"/>
              </a:rPr>
              <a:t>Training Process:</a:t>
            </a:r>
            <a:endParaRPr lang="en-IN" sz="2000" dirty="0"/>
          </a:p>
          <a:p>
            <a:pPr lvl="0" eaLnBrk="0" fontAlgn="base" hangingPunct="0">
              <a:lnSpc>
                <a:spcPct val="150000"/>
              </a:lnSpc>
              <a:spcBef>
                <a:spcPct val="0"/>
              </a:spcBef>
              <a:spcAft>
                <a:spcPct val="0"/>
              </a:spcAft>
            </a:pPr>
            <a:r>
              <a:rPr lang="en-US" altLang="en-US" sz="2000" dirty="0"/>
              <a:t>   Watsonx Assistant (NLU Training):</a:t>
            </a:r>
          </a:p>
          <a:p>
            <a:pPr lvl="0" eaLnBrk="0" fontAlgn="base" hangingPunct="0">
              <a:lnSpc>
                <a:spcPct val="150000"/>
              </a:lnSpc>
              <a:spcBef>
                <a:spcPct val="0"/>
              </a:spcBef>
              <a:spcAft>
                <a:spcPct val="0"/>
              </a:spcAft>
              <a:buClr>
                <a:srgbClr val="00B0F0"/>
              </a:buClr>
              <a:buFontTx/>
              <a:buChar char="•"/>
            </a:pPr>
            <a:r>
              <a:rPr lang="en-US" altLang="en-US" sz="2000" dirty="0"/>
              <a:t>Developers create:</a:t>
            </a:r>
          </a:p>
          <a:p>
            <a:pPr lvl="1" eaLnBrk="0" fontAlgn="base" hangingPunct="0">
              <a:lnSpc>
                <a:spcPct val="150000"/>
              </a:lnSpc>
              <a:spcBef>
                <a:spcPct val="0"/>
              </a:spcBef>
              <a:spcAft>
                <a:spcPct val="0"/>
              </a:spcAft>
              <a:buClr>
                <a:srgbClr val="00B0F0"/>
              </a:buClr>
              <a:buFontTx/>
              <a:buChar char="•"/>
            </a:pPr>
            <a:r>
              <a:rPr lang="en-US" altLang="en-US" sz="2000" dirty="0"/>
              <a:t>Intents (e.g., find_hotels, recommend_destination)</a:t>
            </a:r>
          </a:p>
          <a:p>
            <a:pPr lvl="1" eaLnBrk="0" fontAlgn="base" hangingPunct="0">
              <a:lnSpc>
                <a:spcPct val="150000"/>
              </a:lnSpc>
              <a:spcBef>
                <a:spcPct val="0"/>
              </a:spcBef>
              <a:spcAft>
                <a:spcPct val="0"/>
              </a:spcAft>
              <a:buClr>
                <a:srgbClr val="00B0F0"/>
              </a:buClr>
              <a:buFontTx/>
              <a:buChar char="•"/>
            </a:pPr>
            <a:r>
              <a:rPr lang="en-US" altLang="en-US" sz="2000" dirty="0"/>
              <a:t>Entities (e.g., city, budget, date)</a:t>
            </a:r>
          </a:p>
          <a:p>
            <a:pPr lvl="1" eaLnBrk="0" fontAlgn="base" hangingPunct="0">
              <a:lnSpc>
                <a:spcPct val="150000"/>
              </a:lnSpc>
              <a:spcBef>
                <a:spcPct val="0"/>
              </a:spcBef>
              <a:spcAft>
                <a:spcPct val="0"/>
              </a:spcAft>
              <a:buClr>
                <a:srgbClr val="00B0F0"/>
              </a:buClr>
              <a:buFontTx/>
              <a:buChar char="•"/>
            </a:pPr>
            <a:r>
              <a:rPr lang="en-US" altLang="en-US" sz="2000" dirty="0"/>
              <a:t>Utterance Examples to train intent classification</a:t>
            </a:r>
            <a:endParaRPr lang="en-US" sz="2000" b="1" dirty="0"/>
          </a:p>
          <a:p>
            <a:pPr lvl="0" eaLnBrk="0" fontAlgn="base" hangingPunct="0">
              <a:lnSpc>
                <a:spcPct val="150000"/>
              </a:lnSpc>
              <a:spcBef>
                <a:spcPct val="0"/>
              </a:spcBef>
              <a:spcAft>
                <a:spcPct val="0"/>
              </a:spcAft>
              <a:buClr>
                <a:srgbClr val="00B0F0"/>
              </a:buClr>
              <a:buFontTx/>
              <a:buChar char="•"/>
            </a:pPr>
            <a:r>
              <a:rPr lang="en-US" altLang="en-US" sz="2000" dirty="0"/>
              <a:t>The assistant automatically re-trains internally when new utterances are added</a:t>
            </a:r>
            <a:r>
              <a:rPr lang="en-US" altLang="en-US" sz="2000" dirty="0">
                <a:latin typeface="Arial" panose="020B0604020202020204" pitchFamily="34" charset="0"/>
              </a:rPr>
              <a:t>.</a:t>
            </a:r>
          </a:p>
          <a:p>
            <a:pPr lvl="0" eaLnBrk="0" fontAlgn="base" hangingPunct="0">
              <a:lnSpc>
                <a:spcPct val="150000"/>
              </a:lnSpc>
              <a:spcBef>
                <a:spcPct val="0"/>
              </a:spcBef>
              <a:spcAft>
                <a:spcPct val="0"/>
              </a:spcAft>
              <a:buClr>
                <a:srgbClr val="00B0F0"/>
              </a:buClr>
              <a:buFontTx/>
              <a:buChar char="•"/>
            </a:pPr>
            <a:r>
              <a:rPr lang="en-US" altLang="en-US" sz="2000" dirty="0">
                <a:cs typeface="Arial" panose="020B0604020202020204" pitchFamily="34" charset="0"/>
              </a:rPr>
              <a:t>Use Jupyter notebooks or Watson Studio to:</a:t>
            </a:r>
          </a:p>
          <a:p>
            <a:pPr lvl="1" eaLnBrk="0" fontAlgn="base" hangingPunct="0">
              <a:lnSpc>
                <a:spcPct val="150000"/>
              </a:lnSpc>
              <a:spcBef>
                <a:spcPct val="0"/>
              </a:spcBef>
              <a:spcAft>
                <a:spcPct val="0"/>
              </a:spcAft>
              <a:buClr>
                <a:srgbClr val="00B0F0"/>
              </a:buClr>
              <a:buFontTx/>
              <a:buChar char="•"/>
            </a:pPr>
            <a:r>
              <a:rPr lang="en-US" altLang="en-US" sz="2000" dirty="0">
                <a:cs typeface="Arial" panose="020B0604020202020204" pitchFamily="34" charset="0"/>
              </a:rPr>
              <a:t>Train custom models (e.g., using scikit-learn or AutoAI)</a:t>
            </a:r>
          </a:p>
          <a:p>
            <a:pPr lvl="1" eaLnBrk="0" fontAlgn="base" hangingPunct="0">
              <a:lnSpc>
                <a:spcPct val="150000"/>
              </a:lnSpc>
              <a:spcBef>
                <a:spcPct val="0"/>
              </a:spcBef>
              <a:spcAft>
                <a:spcPct val="0"/>
              </a:spcAft>
              <a:buClr>
                <a:srgbClr val="00B0F0"/>
              </a:buClr>
              <a:buFontTx/>
              <a:buChar char="•"/>
            </a:pPr>
            <a:r>
              <a:rPr lang="en-US" altLang="en-US" sz="2000" dirty="0">
                <a:cs typeface="Arial" panose="020B0604020202020204" pitchFamily="34" charset="0"/>
              </a:rPr>
              <a:t>Deploy them via IBM Cloud Functions or Watson Machine Learning</a:t>
            </a:r>
            <a:endParaRPr lang="en-US" sz="2000" dirty="0">
              <a:cs typeface="Arial" panose="020B0604020202020204" pitchFamily="34" charset="0"/>
            </a:endParaRPr>
          </a:p>
          <a:p>
            <a:pPr>
              <a:lnSpc>
                <a:spcPct val="150000"/>
              </a:lnSpc>
            </a:pPr>
            <a:r>
              <a:rPr lang="en-US" sz="2000" b="1" dirty="0"/>
              <a:t>Example model</a:t>
            </a:r>
            <a:r>
              <a:rPr lang="en-US" sz="2000" dirty="0"/>
              <a:t>:</a:t>
            </a:r>
          </a:p>
          <a:p>
            <a:pPr marL="342900" indent="-342900">
              <a:lnSpc>
                <a:spcPct val="150000"/>
              </a:lnSpc>
              <a:buClr>
                <a:srgbClr val="00B0F0"/>
              </a:buClr>
              <a:buFont typeface="Arial" panose="020B0604020202020204" pitchFamily="34" charset="0"/>
              <a:buChar char="•"/>
            </a:pPr>
            <a:r>
              <a:rPr lang="en-US" sz="2000" dirty="0"/>
              <a:t>Clustering: Group users based on travel patterns</a:t>
            </a:r>
          </a:p>
          <a:p>
            <a:pPr marL="342900" indent="-342900">
              <a:lnSpc>
                <a:spcPct val="150000"/>
              </a:lnSpc>
              <a:buClr>
                <a:srgbClr val="00B0F0"/>
              </a:buClr>
              <a:buFont typeface="Arial" panose="020B0604020202020204" pitchFamily="34" charset="0"/>
              <a:buChar char="•"/>
            </a:pPr>
            <a:r>
              <a:rPr lang="en-US" sz="2000" dirty="0"/>
              <a:t>Regression: Predict travel costs based on distance, time, etc.</a:t>
            </a:r>
            <a:endParaRPr lang="en-US" dirty="0"/>
          </a:p>
        </p:txBody>
      </p:sp>
    </p:spTree>
    <p:extLst>
      <p:ext uri="{BB962C8B-B14F-4D97-AF65-F5344CB8AC3E}">
        <p14:creationId xmlns:p14="http://schemas.microsoft.com/office/powerpoint/2010/main" val="328245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B162D5-418C-1356-AE47-5630F7A93122}"/>
              </a:ext>
            </a:extLst>
          </p:cNvPr>
          <p:cNvSpPr txBox="1"/>
          <p:nvPr/>
        </p:nvSpPr>
        <p:spPr>
          <a:xfrm>
            <a:off x="731605" y="911346"/>
            <a:ext cx="10728789" cy="5806718"/>
          </a:xfrm>
          <a:prstGeom prst="rect">
            <a:avLst/>
          </a:prstGeom>
          <a:noFill/>
        </p:spPr>
        <p:txBody>
          <a:bodyPr wrap="square">
            <a:spAutoFit/>
          </a:bodyPr>
          <a:lstStyle/>
          <a:p>
            <a:pPr marL="342900" indent="-342900">
              <a:lnSpc>
                <a:spcPct val="150000"/>
              </a:lnSpc>
              <a:spcBef>
                <a:spcPts val="150"/>
              </a:spcBef>
              <a:spcAft>
                <a:spcPts val="150"/>
              </a:spcAft>
              <a:buClr>
                <a:srgbClr val="00B0F0"/>
              </a:buClr>
              <a:buFont typeface="Wingdings" panose="05000000000000000000" pitchFamily="2" charset="2"/>
              <a:buChar char="§"/>
            </a:pPr>
            <a:r>
              <a:rPr lang="en-IN" sz="2000" b="1" dirty="0">
                <a:ea typeface="+mn-lt"/>
                <a:cs typeface="+mn-lt"/>
              </a:rPr>
              <a:t>Prediction Process:</a:t>
            </a:r>
          </a:p>
          <a:p>
            <a:pPr>
              <a:lnSpc>
                <a:spcPct val="150000"/>
              </a:lnSpc>
              <a:spcBef>
                <a:spcPts val="150"/>
              </a:spcBef>
              <a:spcAft>
                <a:spcPts val="150"/>
              </a:spcAft>
              <a:buClr>
                <a:srgbClr val="00B0F0"/>
              </a:buClr>
            </a:pPr>
            <a:r>
              <a:rPr lang="en-IN" sz="2000" dirty="0"/>
              <a:t>Watsonx Assistant</a:t>
            </a:r>
            <a:r>
              <a:rPr lang="en-IN" sz="2000" b="1" dirty="0"/>
              <a:t>: </a:t>
            </a:r>
            <a:r>
              <a:rPr lang="en-IN" sz="2000" dirty="0"/>
              <a:t>Parses input → Detects intent → Extracts entities</a:t>
            </a:r>
          </a:p>
          <a:p>
            <a:pPr>
              <a:lnSpc>
                <a:spcPct val="150000"/>
              </a:lnSpc>
              <a:spcBef>
                <a:spcPts val="150"/>
              </a:spcBef>
              <a:spcAft>
                <a:spcPts val="150"/>
              </a:spcAft>
              <a:buClr>
                <a:srgbClr val="00B0F0"/>
              </a:buClr>
            </a:pPr>
            <a:r>
              <a:rPr lang="en-IN" sz="2000" dirty="0"/>
              <a:t>Logic Layer (Cloud Functions): </a:t>
            </a:r>
            <a:r>
              <a:rPr lang="en-US" sz="2000" dirty="0"/>
              <a:t>Receives input → Executes logic or ML model → Returns output</a:t>
            </a:r>
          </a:p>
          <a:p>
            <a:pPr>
              <a:lnSpc>
                <a:spcPct val="150000"/>
              </a:lnSpc>
              <a:spcBef>
                <a:spcPts val="150"/>
              </a:spcBef>
              <a:spcAft>
                <a:spcPts val="150"/>
              </a:spcAft>
              <a:buClr>
                <a:srgbClr val="00B0F0"/>
              </a:buClr>
            </a:pPr>
            <a:r>
              <a:rPr lang="en-IN" sz="2000" dirty="0"/>
              <a:t>Assistant Response: </a:t>
            </a:r>
            <a:r>
              <a:rPr lang="en-US" sz="2000" dirty="0"/>
              <a:t>Formats and sends back the final response to user.</a:t>
            </a:r>
          </a:p>
          <a:p>
            <a:pPr>
              <a:lnSpc>
                <a:spcPct val="150000"/>
              </a:lnSpc>
              <a:spcBef>
                <a:spcPts val="150"/>
              </a:spcBef>
              <a:spcAft>
                <a:spcPts val="150"/>
              </a:spcAft>
              <a:buClr>
                <a:srgbClr val="00B0F0"/>
              </a:buClr>
            </a:pPr>
            <a:r>
              <a:rPr lang="en-US" sz="2000" b="1" dirty="0"/>
              <a:t>Example: User: </a:t>
            </a:r>
            <a:r>
              <a:rPr lang="en-US" sz="2000" dirty="0"/>
              <a:t>"Plan a trip to Goa next weekend under ₹10,000"</a:t>
            </a:r>
            <a:endParaRPr lang="en-IN" sz="2000" dirty="0"/>
          </a:p>
          <a:p>
            <a:pPr marL="342900" indent="-342900">
              <a:lnSpc>
                <a:spcPct val="150000"/>
              </a:lnSpc>
              <a:buClr>
                <a:srgbClr val="00B0F0"/>
              </a:buClr>
              <a:buFont typeface="Arial" panose="020B0604020202020204" pitchFamily="34" charset="0"/>
              <a:buChar char="•"/>
            </a:pPr>
            <a:r>
              <a:rPr lang="en-US" sz="2000" dirty="0"/>
              <a:t>Intent: plan_trip</a:t>
            </a:r>
          </a:p>
          <a:p>
            <a:pPr marL="342900" indent="-342900">
              <a:lnSpc>
                <a:spcPct val="150000"/>
              </a:lnSpc>
              <a:buClr>
                <a:srgbClr val="00B0F0"/>
              </a:buClr>
              <a:buFont typeface="Arial" panose="020B0604020202020204" pitchFamily="34" charset="0"/>
              <a:buChar char="•"/>
            </a:pPr>
            <a:r>
              <a:rPr lang="en-US" sz="2000" dirty="0"/>
              <a:t>Entities: location: Goa, budget: 10000, date: next weekend</a:t>
            </a:r>
          </a:p>
          <a:p>
            <a:pPr marL="342900" indent="-342900">
              <a:lnSpc>
                <a:spcPct val="150000"/>
              </a:lnSpc>
              <a:buClr>
                <a:srgbClr val="00B0F0"/>
              </a:buClr>
              <a:buFont typeface="Arial" panose="020B0604020202020204" pitchFamily="34" charset="0"/>
              <a:buChar char="•"/>
            </a:pPr>
            <a:r>
              <a:rPr lang="en-US" sz="2000" dirty="0"/>
              <a:t>Cloud Function calls hotel/transport APIs and filters results</a:t>
            </a:r>
          </a:p>
          <a:p>
            <a:pPr marL="342900" indent="-342900">
              <a:lnSpc>
                <a:spcPct val="150000"/>
              </a:lnSpc>
              <a:buClr>
                <a:srgbClr val="00B0F0"/>
              </a:buClr>
              <a:buFont typeface="Arial" panose="020B0604020202020204" pitchFamily="34" charset="0"/>
              <a:buChar char="•"/>
            </a:pPr>
            <a:r>
              <a:rPr lang="en-US" sz="2000" dirty="0"/>
              <a:t>Assistant returns suggestions within budget</a:t>
            </a:r>
          </a:p>
          <a:p>
            <a:pPr marL="342900" indent="-342900">
              <a:lnSpc>
                <a:spcPct val="150000"/>
              </a:lnSpc>
              <a:buClr>
                <a:srgbClr val="00B0F0"/>
              </a:buClr>
              <a:buFont typeface="Wingdings" panose="05000000000000000000" pitchFamily="2" charset="2"/>
              <a:buChar char="§"/>
            </a:pPr>
            <a:r>
              <a:rPr lang="en-IN" sz="2000" dirty="0"/>
              <a:t>By combining structured intent handling, real-time data integration, optional machine learning, and flexible serverless logic, the Travel Planner Agent provides intelligent, adaptive responses that enhance the user’s travel planning experience.</a:t>
            </a:r>
            <a:endParaRPr lang="en-US" sz="2000" dirty="0"/>
          </a:p>
        </p:txBody>
      </p:sp>
      <p:graphicFrame>
        <p:nvGraphicFramePr>
          <p:cNvPr id="4" name="Table 3">
            <a:extLst>
              <a:ext uri="{FF2B5EF4-FFF2-40B4-BE49-F238E27FC236}">
                <a16:creationId xmlns:a16="http://schemas.microsoft.com/office/drawing/2014/main" id="{CEF196A5-AB28-8C8F-69B3-C8A46908C4CF}"/>
              </a:ext>
            </a:extLst>
          </p:cNvPr>
          <p:cNvGraphicFramePr>
            <a:graphicFrameLocks noGrp="1"/>
          </p:cNvGraphicFramePr>
          <p:nvPr>
            <p:extLst>
              <p:ext uri="{D42A27DB-BD31-4B8C-83A1-F6EECF244321}">
                <p14:modId xmlns:p14="http://schemas.microsoft.com/office/powerpoint/2010/main" val="3834947350"/>
              </p:ext>
            </p:extLst>
          </p:nvPr>
        </p:nvGraphicFramePr>
        <p:xfrm>
          <a:off x="11915226" y="3518376"/>
          <a:ext cx="208280" cy="365760"/>
        </p:xfrm>
        <a:graphic>
          <a:graphicData uri="http://schemas.openxmlformats.org/drawingml/2006/table">
            <a:tbl>
              <a:tblPr/>
              <a:tblGrid>
                <a:gridCol w="208280">
                  <a:extLst>
                    <a:ext uri="{9D8B030D-6E8A-4147-A177-3AD203B41FA5}">
                      <a16:colId xmlns:a16="http://schemas.microsoft.com/office/drawing/2014/main" val="2567681828"/>
                    </a:ext>
                  </a:extLst>
                </a:gridCol>
              </a:tblGrid>
              <a:tr h="0">
                <a:tc>
                  <a:txBody>
                    <a:bodyPr/>
                    <a:lstStyle/>
                    <a:p>
                      <a:endParaRPr lang="en-IN" dirty="0"/>
                    </a:p>
                  </a:txBody>
                  <a:tcPr anchor="ctr">
                    <a:lnL>
                      <a:noFill/>
                    </a:lnL>
                    <a:lnR>
                      <a:noFill/>
                    </a:lnR>
                    <a:lnT>
                      <a:noFill/>
                    </a:lnT>
                    <a:lnB>
                      <a:noFill/>
                    </a:lnB>
                    <a:noFill/>
                  </a:tcPr>
                </a:tc>
                <a:extLst>
                  <a:ext uri="{0D108BD9-81ED-4DB2-BD59-A6C34878D82A}">
                    <a16:rowId xmlns:a16="http://schemas.microsoft.com/office/drawing/2014/main" val="878850288"/>
                  </a:ext>
                </a:extLst>
              </a:tr>
            </a:tbl>
          </a:graphicData>
        </a:graphic>
      </p:graphicFrame>
    </p:spTree>
    <p:extLst>
      <p:ext uri="{BB962C8B-B14F-4D97-AF65-F5344CB8AC3E}">
        <p14:creationId xmlns:p14="http://schemas.microsoft.com/office/powerpoint/2010/main" val="904735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6B8F65-17F4-F110-5E0C-7FAAE9D88D9E}"/>
              </a:ext>
            </a:extLst>
          </p:cNvPr>
          <p:cNvSpPr txBox="1"/>
          <p:nvPr/>
        </p:nvSpPr>
        <p:spPr>
          <a:xfrm>
            <a:off x="870734" y="1037957"/>
            <a:ext cx="10256178" cy="5273238"/>
          </a:xfrm>
          <a:prstGeom prst="rect">
            <a:avLst/>
          </a:prstGeom>
          <a:noFill/>
        </p:spPr>
        <p:txBody>
          <a:bodyPr wrap="square">
            <a:spAutoFit/>
          </a:bodyPr>
          <a:lstStyle/>
          <a:p>
            <a:pPr>
              <a:lnSpc>
                <a:spcPct val="150000"/>
              </a:lnSpc>
              <a:spcBef>
                <a:spcPts val="150"/>
              </a:spcBef>
              <a:spcAft>
                <a:spcPts val="150"/>
              </a:spcAft>
            </a:pPr>
            <a:r>
              <a:rPr lang="en-US" sz="2000" b="1" dirty="0"/>
              <a:t>Dynamic Updates:</a:t>
            </a:r>
          </a:p>
          <a:p>
            <a:pPr marL="342900" indent="-342900">
              <a:lnSpc>
                <a:spcPct val="150000"/>
              </a:lnSpc>
              <a:spcBef>
                <a:spcPts val="150"/>
              </a:spcBef>
              <a:spcAft>
                <a:spcPts val="150"/>
              </a:spcAft>
              <a:buClr>
                <a:srgbClr val="00B0F0"/>
              </a:buClr>
              <a:buFont typeface="Wingdings" panose="05000000000000000000" pitchFamily="2" charset="2"/>
              <a:buChar char="§"/>
            </a:pPr>
            <a:r>
              <a:rPr lang="en-US" sz="2000" dirty="0"/>
              <a:t>Developers can update Watsonx Assistant by adding new intents, entities, and dialog flows directly through the interface.</a:t>
            </a:r>
          </a:p>
          <a:p>
            <a:pPr marL="342900" indent="-342900">
              <a:lnSpc>
                <a:spcPct val="150000"/>
              </a:lnSpc>
              <a:spcBef>
                <a:spcPts val="150"/>
              </a:spcBef>
              <a:spcAft>
                <a:spcPts val="150"/>
              </a:spcAft>
              <a:buClr>
                <a:srgbClr val="00B0F0"/>
              </a:buClr>
              <a:buFont typeface="Wingdings" panose="05000000000000000000" pitchFamily="2" charset="2"/>
              <a:buChar char="§"/>
            </a:pPr>
            <a:r>
              <a:rPr lang="en-US" sz="2000" dirty="0"/>
              <a:t>User preferences and history (e.g., favorite destinations, budget range) are stored in IBM Cloudant.</a:t>
            </a:r>
            <a:endParaRPr lang="en-US" sz="2000" b="1" dirty="0"/>
          </a:p>
          <a:p>
            <a:pPr marL="342900" indent="-342900">
              <a:lnSpc>
                <a:spcPct val="150000"/>
              </a:lnSpc>
              <a:spcBef>
                <a:spcPts val="150"/>
              </a:spcBef>
              <a:spcAft>
                <a:spcPts val="150"/>
              </a:spcAft>
              <a:buClr>
                <a:srgbClr val="00B0F0"/>
              </a:buClr>
              <a:buFont typeface="Wingdings" panose="05000000000000000000" pitchFamily="2" charset="2"/>
              <a:buChar char="§"/>
            </a:pPr>
            <a:r>
              <a:rPr lang="en-US" sz="2000" dirty="0"/>
              <a:t>The dynamic nature of the Travel Planner Agent comes from a combination of real-time API connections, regularly updated conversation logic, evolving user data, and optional machine learning enhancements. </a:t>
            </a:r>
          </a:p>
          <a:p>
            <a:pPr marL="342900" indent="-342900">
              <a:lnSpc>
                <a:spcPct val="150000"/>
              </a:lnSpc>
              <a:spcBef>
                <a:spcPts val="150"/>
              </a:spcBef>
              <a:spcAft>
                <a:spcPts val="150"/>
              </a:spcAft>
              <a:buClr>
                <a:srgbClr val="00B0F0"/>
              </a:buClr>
              <a:buFont typeface="Wingdings" panose="05000000000000000000" pitchFamily="2" charset="2"/>
              <a:buChar char="§"/>
            </a:pPr>
            <a:r>
              <a:rPr lang="en-US" sz="2000" dirty="0"/>
              <a:t>This enables the assistant to continuously improve and respond effectively to changing travel contexts and user preferences.</a:t>
            </a:r>
            <a:endParaRPr lang="en-US" sz="2000" b="1" dirty="0"/>
          </a:p>
          <a:p>
            <a:pPr>
              <a:spcBef>
                <a:spcPts val="150"/>
              </a:spcBef>
              <a:spcAft>
                <a:spcPts val="150"/>
              </a:spcAft>
            </a:pPr>
            <a:endParaRPr lang="en-US" sz="2000" b="1" dirty="0"/>
          </a:p>
        </p:txBody>
      </p:sp>
    </p:spTree>
    <p:extLst>
      <p:ext uri="{BB962C8B-B14F-4D97-AF65-F5344CB8AC3E}">
        <p14:creationId xmlns:p14="http://schemas.microsoft.com/office/powerpoint/2010/main" val="1574899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146398-F57A-9232-DDB9-EA459F43F223}"/>
              </a:ext>
            </a:extLst>
          </p:cNvPr>
          <p:cNvSpPr txBox="1"/>
          <p:nvPr/>
        </p:nvSpPr>
        <p:spPr>
          <a:xfrm>
            <a:off x="706348" y="740008"/>
            <a:ext cx="6097712" cy="707886"/>
          </a:xfrm>
          <a:prstGeom prst="rect">
            <a:avLst/>
          </a:prstGeom>
          <a:noFill/>
        </p:spPr>
        <p:txBody>
          <a:bodyPr wrap="square">
            <a:spAutoFit/>
          </a:bodyPr>
          <a:lstStyle/>
          <a:p>
            <a:r>
              <a:rPr lang="en-US" sz="4000" b="1" dirty="0">
                <a:solidFill>
                  <a:schemeClr val="accent1"/>
                </a:solidFill>
                <a:latin typeface="Arial" panose="020B0604020202020204" pitchFamily="34" charset="0"/>
                <a:ea typeface="+mj-lt"/>
                <a:cs typeface="Arial" panose="020B0604020202020204" pitchFamily="34" charset="0"/>
              </a:rPr>
              <a:t>RESULT</a:t>
            </a:r>
            <a:endParaRPr lang="en-IN"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2FA84675-4A0F-053F-17E6-B3EA79875918}"/>
              </a:ext>
            </a:extLst>
          </p:cNvPr>
          <p:cNvPicPr>
            <a:picLocks noChangeAspect="1"/>
          </p:cNvPicPr>
          <p:nvPr/>
        </p:nvPicPr>
        <p:blipFill>
          <a:blip r:embed="rId2"/>
          <a:stretch>
            <a:fillRect/>
          </a:stretch>
        </p:blipFill>
        <p:spPr>
          <a:xfrm>
            <a:off x="1068512" y="1519813"/>
            <a:ext cx="10417140" cy="4839890"/>
          </a:xfrm>
          <a:prstGeom prst="rect">
            <a:avLst/>
          </a:prstGeom>
        </p:spPr>
      </p:pic>
    </p:spTree>
    <p:extLst>
      <p:ext uri="{BB962C8B-B14F-4D97-AF65-F5344CB8AC3E}">
        <p14:creationId xmlns:p14="http://schemas.microsoft.com/office/powerpoint/2010/main" val="1238275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25FD233D-8EC9-F1ED-3AF8-2A1A317E8464}"/>
              </a:ext>
            </a:extLst>
          </p:cNvPr>
          <p:cNvPicPr>
            <a:picLocks noGrp="1" noChangeAspect="1"/>
          </p:cNvPicPr>
          <p:nvPr>
            <p:ph idx="1"/>
          </p:nvPr>
        </p:nvPicPr>
        <p:blipFill>
          <a:blip r:embed="rId2"/>
          <a:srcRect/>
          <a:stretch/>
        </p:blipFill>
        <p:spPr>
          <a:xfrm>
            <a:off x="1222625" y="1058238"/>
            <a:ext cx="9955658" cy="535283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6155B7B-0B6F-E852-37A8-6C6DD9A18A0B}"/>
              </a:ext>
            </a:extLst>
          </p:cNvPr>
          <p:cNvPicPr>
            <a:picLocks noChangeAspect="1"/>
          </p:cNvPicPr>
          <p:nvPr/>
        </p:nvPicPr>
        <p:blipFill>
          <a:blip r:embed="rId2"/>
          <a:stretch>
            <a:fillRect/>
          </a:stretch>
        </p:blipFill>
        <p:spPr>
          <a:xfrm>
            <a:off x="1081605" y="1171255"/>
            <a:ext cx="10028789" cy="5091632"/>
          </a:xfrm>
          <a:prstGeom prst="rect">
            <a:avLst/>
          </a:prstGeom>
        </p:spPr>
      </p:pic>
    </p:spTree>
    <p:extLst>
      <p:ext uri="{BB962C8B-B14F-4D97-AF65-F5344CB8AC3E}">
        <p14:creationId xmlns:p14="http://schemas.microsoft.com/office/powerpoint/2010/main" val="2367880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EFD9F2-B8B9-6C37-1C8B-6A7C22D46B00}"/>
              </a:ext>
            </a:extLst>
          </p:cNvPr>
          <p:cNvPicPr>
            <a:picLocks noChangeAspect="1"/>
          </p:cNvPicPr>
          <p:nvPr/>
        </p:nvPicPr>
        <p:blipFill>
          <a:blip r:embed="rId2"/>
          <a:stretch>
            <a:fillRect/>
          </a:stretch>
        </p:blipFill>
        <p:spPr>
          <a:xfrm>
            <a:off x="1047964" y="934948"/>
            <a:ext cx="10212512" cy="5322014"/>
          </a:xfrm>
          <a:prstGeom prst="rect">
            <a:avLst/>
          </a:prstGeom>
        </p:spPr>
      </p:pic>
    </p:spTree>
    <p:extLst>
      <p:ext uri="{BB962C8B-B14F-4D97-AF65-F5344CB8AC3E}">
        <p14:creationId xmlns:p14="http://schemas.microsoft.com/office/powerpoint/2010/main" val="2171511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3B4CE45-46CF-AE74-24D0-09B57AED3683}"/>
              </a:ext>
            </a:extLst>
          </p:cNvPr>
          <p:cNvPicPr>
            <a:picLocks noChangeAspect="1"/>
          </p:cNvPicPr>
          <p:nvPr/>
        </p:nvPicPr>
        <p:blipFill>
          <a:blip r:embed="rId2"/>
          <a:stretch>
            <a:fillRect/>
          </a:stretch>
        </p:blipFill>
        <p:spPr>
          <a:xfrm>
            <a:off x="811658" y="986318"/>
            <a:ext cx="10787866" cy="5393933"/>
          </a:xfrm>
          <a:prstGeom prst="rect">
            <a:avLst/>
          </a:prstGeom>
        </p:spPr>
      </p:pic>
    </p:spTree>
    <p:extLst>
      <p:ext uri="{BB962C8B-B14F-4D97-AF65-F5344CB8AC3E}">
        <p14:creationId xmlns:p14="http://schemas.microsoft.com/office/powerpoint/2010/main" val="1074382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B0BFC3-BBE7-F88E-72FA-65B785D976E2}"/>
              </a:ext>
            </a:extLst>
          </p:cNvPr>
          <p:cNvPicPr>
            <a:picLocks noChangeAspect="1"/>
          </p:cNvPicPr>
          <p:nvPr/>
        </p:nvPicPr>
        <p:blipFill>
          <a:blip r:embed="rId2"/>
          <a:stretch>
            <a:fillRect/>
          </a:stretch>
        </p:blipFill>
        <p:spPr>
          <a:xfrm>
            <a:off x="832206" y="1130156"/>
            <a:ext cx="10561833" cy="5147354"/>
          </a:xfrm>
          <a:prstGeom prst="rect">
            <a:avLst/>
          </a:prstGeom>
        </p:spPr>
      </p:pic>
    </p:spTree>
    <p:extLst>
      <p:ext uri="{BB962C8B-B14F-4D97-AF65-F5344CB8AC3E}">
        <p14:creationId xmlns:p14="http://schemas.microsoft.com/office/powerpoint/2010/main" val="208071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212ADF-0D70-D278-6CBB-16A60AF10664}"/>
              </a:ext>
            </a:extLst>
          </p:cNvPr>
          <p:cNvPicPr>
            <a:picLocks noChangeAspect="1"/>
          </p:cNvPicPr>
          <p:nvPr/>
        </p:nvPicPr>
        <p:blipFill>
          <a:blip r:embed="rId2"/>
          <a:stretch>
            <a:fillRect/>
          </a:stretch>
        </p:blipFill>
        <p:spPr>
          <a:xfrm>
            <a:off x="636998" y="1263720"/>
            <a:ext cx="10870058" cy="5126805"/>
          </a:xfrm>
          <a:prstGeom prst="rect">
            <a:avLst/>
          </a:prstGeom>
        </p:spPr>
      </p:pic>
    </p:spTree>
    <p:extLst>
      <p:ext uri="{BB962C8B-B14F-4D97-AF65-F5344CB8AC3E}">
        <p14:creationId xmlns:p14="http://schemas.microsoft.com/office/powerpoint/2010/main" val="2206055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ACBE022-01B1-3183-36A9-08AF51CB204B}"/>
              </a:ext>
            </a:extLst>
          </p:cNvPr>
          <p:cNvPicPr>
            <a:picLocks noChangeAspect="1"/>
          </p:cNvPicPr>
          <p:nvPr/>
        </p:nvPicPr>
        <p:blipFill>
          <a:blip r:embed="rId2"/>
          <a:stretch>
            <a:fillRect/>
          </a:stretch>
        </p:blipFill>
        <p:spPr>
          <a:xfrm>
            <a:off x="914400" y="1130157"/>
            <a:ext cx="10602930" cy="5178176"/>
          </a:xfrm>
          <a:prstGeom prst="rect">
            <a:avLst/>
          </a:prstGeom>
        </p:spPr>
      </p:pic>
    </p:spTree>
    <p:extLst>
      <p:ext uri="{BB962C8B-B14F-4D97-AF65-F5344CB8AC3E}">
        <p14:creationId xmlns:p14="http://schemas.microsoft.com/office/powerpoint/2010/main" val="3932105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86117"/>
            <a:ext cx="11029616" cy="530296"/>
          </a:xfrm>
        </p:spPr>
        <p:txBody>
          <a:bodyPr>
            <a:normAutofit fontScale="90000"/>
          </a:bodyPr>
          <a:lstStyle/>
          <a:p>
            <a:r>
              <a:rPr lang="en-US" sz="4400" b="1" dirty="0" err="1">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98643" y="1510300"/>
            <a:ext cx="10912165" cy="5142217"/>
          </a:xfrm>
        </p:spPr>
        <p:txBody>
          <a:bodyPr>
            <a:noAutofit/>
          </a:bodyPr>
          <a:lstStyle/>
          <a:p>
            <a:pPr marL="0" lvl="0" indent="0" algn="just" defTabSz="914400" eaLnBrk="0" fontAlgn="base" hangingPunct="0">
              <a:lnSpc>
                <a:spcPct val="100000"/>
              </a:lnSpc>
              <a:spcBef>
                <a:spcPts val="600"/>
              </a:spcBef>
              <a:buClr>
                <a:srgbClr val="00B0F0"/>
              </a:buClr>
              <a:buSzTx/>
              <a:buNone/>
            </a:pPr>
            <a:endParaRPr lang="en-US" altLang="en-US" sz="2000" dirty="0">
              <a:solidFill>
                <a:schemeClr val="tx1"/>
              </a:solidFill>
            </a:endParaRPr>
          </a:p>
          <a:p>
            <a:pPr lvl="0" algn="just" defTabSz="914400" eaLnBrk="0" fontAlgn="base" hangingPunct="0">
              <a:lnSpc>
                <a:spcPct val="100000"/>
              </a:lnSpc>
              <a:spcBef>
                <a:spcPts val="600"/>
              </a:spcBef>
              <a:buClr>
                <a:srgbClr val="00B0F0"/>
              </a:buClr>
              <a:buSzTx/>
              <a:buFont typeface="Wingdings" panose="05000000000000000000" pitchFamily="2" charset="2"/>
              <a:buChar char="§"/>
            </a:pPr>
            <a:r>
              <a:rPr lang="en-US" altLang="en-US" sz="2000" dirty="0">
                <a:solidFill>
                  <a:schemeClr val="tx1"/>
                </a:solidFill>
              </a:rPr>
              <a:t>The Travel Planner Agent, developed using IBM Watsonx Assistant and IBM Cloud services, successfully demonstrates how AI-powered conversational interfaces can simplify and enhance the travel planning experience. </a:t>
            </a:r>
          </a:p>
          <a:p>
            <a:pPr lvl="0" algn="just" defTabSz="914400" eaLnBrk="0" fontAlgn="base" hangingPunct="0">
              <a:lnSpc>
                <a:spcPct val="100000"/>
              </a:lnSpc>
              <a:spcBef>
                <a:spcPts val="600"/>
              </a:spcBef>
              <a:buClr>
                <a:srgbClr val="00B0F0"/>
              </a:buClr>
              <a:buSzTx/>
              <a:buFont typeface="Wingdings" panose="05000000000000000000" pitchFamily="2" charset="2"/>
              <a:buChar char="§"/>
            </a:pPr>
            <a:r>
              <a:rPr lang="en-US" altLang="en-US" sz="2000" dirty="0">
                <a:solidFill>
                  <a:schemeClr val="tx1"/>
                </a:solidFill>
              </a:rPr>
              <a:t>By integrating natural language understanding, real-time data access, and user preference tracking, the assistant offers personalized, accurate, and efficient support for travelers.</a:t>
            </a:r>
          </a:p>
          <a:p>
            <a:pPr lvl="0" algn="just" defTabSz="914400" eaLnBrk="0" fontAlgn="base" hangingPunct="0">
              <a:lnSpc>
                <a:spcPct val="100000"/>
              </a:lnSpc>
              <a:spcBef>
                <a:spcPts val="600"/>
              </a:spcBef>
              <a:buClr>
                <a:srgbClr val="00B0F0"/>
              </a:buClr>
              <a:buSzTx/>
              <a:buFont typeface="Wingdings" panose="05000000000000000000" pitchFamily="2" charset="2"/>
              <a:buChar char="§"/>
            </a:pPr>
            <a:r>
              <a:rPr lang="en-US" altLang="en-US" sz="2000" dirty="0">
                <a:solidFill>
                  <a:schemeClr val="tx1"/>
                </a:solidFill>
              </a:rPr>
              <a:t>This project showcases the effective use of Watsonx Assistant for intent recognition and dialog management, IBM Cloud Functions for backend logic and API integration, and IBM Cloudant for dynamic data storage. </a:t>
            </a:r>
          </a:p>
          <a:p>
            <a:pPr lvl="0" algn="just" defTabSz="914400" eaLnBrk="0" fontAlgn="base" hangingPunct="0">
              <a:lnSpc>
                <a:spcPct val="100000"/>
              </a:lnSpc>
              <a:spcBef>
                <a:spcPts val="600"/>
              </a:spcBef>
              <a:buClr>
                <a:srgbClr val="00B0F0"/>
              </a:buClr>
              <a:buSzTx/>
              <a:buFont typeface="Wingdings" panose="05000000000000000000" pitchFamily="2" charset="2"/>
              <a:buChar char="§"/>
            </a:pPr>
            <a:r>
              <a:rPr lang="en-US" altLang="en-US" sz="2000" dirty="0">
                <a:solidFill>
                  <a:schemeClr val="tx1"/>
                </a:solidFill>
              </a:rPr>
              <a:t>Optional enhancements like machine learning models and real-time APIs further enrich the agent’s capabilities.</a:t>
            </a:r>
          </a:p>
          <a:p>
            <a:pPr lvl="0" algn="just" defTabSz="914400" eaLnBrk="0" fontAlgn="base" hangingPunct="0">
              <a:lnSpc>
                <a:spcPct val="100000"/>
              </a:lnSpc>
              <a:spcBef>
                <a:spcPts val="600"/>
              </a:spcBef>
              <a:buClr>
                <a:srgbClr val="00B0F0"/>
              </a:buClr>
              <a:buSzTx/>
              <a:buFont typeface="Wingdings" panose="05000000000000000000" pitchFamily="2" charset="2"/>
              <a:buChar char="§"/>
            </a:pPr>
            <a:r>
              <a:rPr lang="en-US" altLang="en-US" sz="2000" dirty="0">
                <a:solidFill>
                  <a:schemeClr val="tx1"/>
                </a:solidFill>
              </a:rPr>
              <a:t>Overall, the system reduces the manual effort typically involved in planning trips and delivers a smart, interactive experience. </a:t>
            </a:r>
          </a:p>
          <a:p>
            <a:pPr marL="0" lvl="0" indent="0" defTabSz="914400" eaLnBrk="0" fontAlgn="base" hangingPunct="0">
              <a:lnSpc>
                <a:spcPct val="100000"/>
              </a:lnSpc>
              <a:spcBef>
                <a:spcPct val="0"/>
              </a:spcBef>
              <a:spcAft>
                <a:spcPct val="0"/>
              </a:spcAft>
              <a:buClr>
                <a:srgbClr val="00B0F0"/>
              </a:buClr>
              <a:buSzTx/>
              <a:buFontTx/>
              <a:buChar char="•"/>
            </a:pPr>
            <a:endParaRPr lang="en-US" altLang="en-US" sz="2000" b="1" dirty="0">
              <a:solidFill>
                <a:schemeClr val="tx1"/>
              </a:solidFill>
            </a:endParaRPr>
          </a:p>
          <a:p>
            <a:pPr marL="457200" lvl="1" indent="0" defTabSz="914400" eaLnBrk="0" fontAlgn="base" hangingPunct="0">
              <a:spcBef>
                <a:spcPct val="0"/>
              </a:spcBef>
              <a:spcAft>
                <a:spcPct val="0"/>
              </a:spcAft>
              <a:buClrTx/>
              <a:buSzTx/>
              <a:buFontTx/>
              <a:buChar char="•"/>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084387"/>
            <a:ext cx="11221399" cy="5676009"/>
          </a:xfrm>
        </p:spPr>
        <p:txBody>
          <a:bodyPr>
            <a:normAutofit fontScale="92500" lnSpcReduction="10000"/>
          </a:bodyPr>
          <a:lstStyle/>
          <a:p>
            <a:pPr lvl="0" defTabSz="914400" eaLnBrk="0" fontAlgn="base" hangingPunct="0">
              <a:lnSpc>
                <a:spcPct val="100000"/>
              </a:lnSpc>
              <a:spcBef>
                <a:spcPct val="0"/>
              </a:spcBef>
              <a:spcAft>
                <a:spcPct val="0"/>
              </a:spcAft>
              <a:buClr>
                <a:srgbClr val="00B0F0"/>
              </a:buClr>
              <a:buSzTx/>
              <a:buFont typeface="Wingdings" panose="05000000000000000000" pitchFamily="2" charset="2"/>
              <a:buChar char="§"/>
            </a:pPr>
            <a:endParaRPr lang="en-US" sz="2000" dirty="0"/>
          </a:p>
          <a:p>
            <a:pPr lvl="0" defTabSz="914400" eaLnBrk="0" fontAlgn="base" hangingPunct="0">
              <a:lnSpc>
                <a:spcPct val="100000"/>
              </a:lnSpc>
              <a:spcBef>
                <a:spcPct val="0"/>
              </a:spcBef>
              <a:spcAft>
                <a:spcPct val="0"/>
              </a:spcAft>
              <a:buClr>
                <a:srgbClr val="00B0F0"/>
              </a:buClr>
              <a:buSzTx/>
              <a:buFont typeface="Wingdings" panose="05000000000000000000" pitchFamily="2" charset="2"/>
              <a:buChar char="§"/>
            </a:pPr>
            <a:endParaRPr lang="en-US" sz="2000" dirty="0"/>
          </a:p>
          <a:p>
            <a:pPr lvl="0" defTabSz="914400" eaLnBrk="0" fontAlgn="base" hangingPunct="0">
              <a:lnSpc>
                <a:spcPct val="100000"/>
              </a:lnSpc>
              <a:spcBef>
                <a:spcPct val="0"/>
              </a:spcBef>
              <a:spcAft>
                <a:spcPct val="0"/>
              </a:spcAft>
              <a:buClr>
                <a:srgbClr val="00B0F0"/>
              </a:buClr>
              <a:buSzTx/>
              <a:buFont typeface="Wingdings" panose="05000000000000000000" pitchFamily="2" charset="2"/>
              <a:buChar char="§"/>
            </a:pPr>
            <a:endParaRPr lang="en-US" sz="2000" dirty="0"/>
          </a:p>
          <a:p>
            <a:pPr lvl="0" defTabSz="914400" eaLnBrk="0" fontAlgn="base" hangingPunct="0">
              <a:lnSpc>
                <a:spcPct val="100000"/>
              </a:lnSpc>
              <a:spcBef>
                <a:spcPct val="0"/>
              </a:spcBef>
              <a:spcAft>
                <a:spcPct val="0"/>
              </a:spcAft>
              <a:buClr>
                <a:srgbClr val="00B0F0"/>
              </a:buClr>
              <a:buSzTx/>
              <a:buFont typeface="Wingdings" panose="05000000000000000000" pitchFamily="2" charset="2"/>
              <a:buChar char="§"/>
            </a:pPr>
            <a:endParaRPr lang="en-US" sz="2000" dirty="0"/>
          </a:p>
          <a:p>
            <a:pPr lvl="0" defTabSz="914400" eaLnBrk="0" fontAlgn="base" hangingPunct="0">
              <a:lnSpc>
                <a:spcPct val="100000"/>
              </a:lnSpc>
              <a:spcBef>
                <a:spcPct val="0"/>
              </a:spcBef>
              <a:spcAft>
                <a:spcPct val="0"/>
              </a:spcAft>
              <a:buClr>
                <a:srgbClr val="00B0F0"/>
              </a:buClr>
              <a:buSzTx/>
              <a:buFont typeface="Wingdings" panose="05000000000000000000" pitchFamily="2" charset="2"/>
              <a:buChar char="§"/>
            </a:pPr>
            <a:endParaRPr lang="en-US" sz="2000" dirty="0"/>
          </a:p>
          <a:p>
            <a:pPr lvl="0" defTabSz="914400" eaLnBrk="0" fontAlgn="base" hangingPunct="0">
              <a:spcBef>
                <a:spcPts val="600"/>
              </a:spcBef>
              <a:buClr>
                <a:srgbClr val="00B0F0"/>
              </a:buClr>
              <a:buSzTx/>
              <a:buFont typeface="Wingdings" panose="05000000000000000000" pitchFamily="2" charset="2"/>
              <a:buChar char="§"/>
            </a:pPr>
            <a:r>
              <a:rPr lang="en-US" sz="2200" dirty="0"/>
              <a:t>The Travel Planner Agent presents a strong foundation for AI-driven travel assistance, and several enhancements can be incorporated to expand its functionality and user experience in the future:</a:t>
            </a:r>
            <a:endParaRPr lang="en-US" altLang="en-US" sz="2200" b="1" dirty="0">
              <a:solidFill>
                <a:schemeClr val="tx1"/>
              </a:solidFill>
            </a:endParaRPr>
          </a:p>
          <a:p>
            <a:pPr>
              <a:spcBef>
                <a:spcPts val="600"/>
              </a:spcBef>
            </a:pPr>
            <a:r>
              <a:rPr lang="en-US" sz="2000" b="1" dirty="0"/>
              <a:t>	</a:t>
            </a:r>
            <a:r>
              <a:rPr lang="en-US" sz="2200" b="1" dirty="0"/>
              <a:t>Integration with Booking Platforms:</a:t>
            </a:r>
            <a:br>
              <a:rPr lang="en-US" sz="2200" dirty="0"/>
            </a:br>
            <a:r>
              <a:rPr lang="en-US" sz="2200" dirty="0"/>
              <a:t>	Enable direct booking of flights, hotels, and transport by integrating with real-world platforms like 	Skyscanner, Booking.com, or MakeMyTrip through their APIs.</a:t>
            </a:r>
          </a:p>
          <a:p>
            <a:pPr>
              <a:spcBef>
                <a:spcPts val="600"/>
              </a:spcBef>
            </a:pPr>
            <a:r>
              <a:rPr lang="en-US" sz="2200" b="1" dirty="0"/>
              <a:t>	Voice and Multilingual Support:</a:t>
            </a:r>
            <a:br>
              <a:rPr lang="en-US" sz="2200" dirty="0"/>
            </a:br>
            <a:r>
              <a:rPr lang="en-US" sz="2200" dirty="0"/>
              <a:t>	Extend the assistant with speech-to-text and text-to-speech capabilities using IBM Watson Speech 	Services. Add multilingual support to serve users in regional or international languages, improving 	accessibility.</a:t>
            </a:r>
          </a:p>
          <a:p>
            <a:pPr>
              <a:spcBef>
                <a:spcPts val="600"/>
              </a:spcBef>
            </a:pPr>
            <a:r>
              <a:rPr lang="en-US" sz="2200" b="1" dirty="0"/>
              <a:t>	Smart Itinerary Generation:</a:t>
            </a:r>
            <a:br>
              <a:rPr lang="en-US" sz="2200" dirty="0"/>
            </a:br>
            <a:r>
              <a:rPr lang="en-US" sz="2200" dirty="0"/>
              <a:t>	Implement AI-based itinerary generation based on user interests, trip duration, and real-time 	conditions. The assistant could dynamically build and modify plans based on weather or events</a:t>
            </a:r>
            <a:r>
              <a:rPr lang="en-US" sz="2000" dirty="0"/>
              <a:t>.</a:t>
            </a:r>
          </a:p>
          <a:p>
            <a:pPr marL="0" lvl="0" indent="0" defTabSz="914400" eaLnBrk="0" fontAlgn="base" hangingPunct="0">
              <a:spcBef>
                <a:spcPct val="0"/>
              </a:spcBef>
              <a:spcAft>
                <a:spcPct val="0"/>
              </a:spcAft>
              <a:buClr>
                <a:srgbClr val="00B0F0"/>
              </a:buClr>
              <a:buSzTx/>
              <a:buNone/>
            </a:pPr>
            <a:endParaRPr lang="en-US" altLang="en-US" sz="1600" b="1" dirty="0">
              <a:solidFill>
                <a:schemeClr val="tx1"/>
              </a:solidFill>
            </a:endParaRPr>
          </a:p>
          <a:p>
            <a:pPr marL="0" lvl="0" indent="0" defTabSz="914400" eaLnBrk="0" fontAlgn="base" hangingPunct="0">
              <a:lnSpc>
                <a:spcPct val="100000"/>
              </a:lnSpc>
              <a:spcBef>
                <a:spcPct val="0"/>
              </a:spcBef>
              <a:spcAft>
                <a:spcPct val="0"/>
              </a:spcAft>
              <a:buClr>
                <a:srgbClr val="00B0F0"/>
              </a:buClr>
              <a:buSzTx/>
              <a:buNone/>
            </a:pPr>
            <a:endParaRPr lang="en-US" altLang="en-US" sz="8000" dirty="0">
              <a:solidFill>
                <a:schemeClr val="tx1"/>
              </a:solidFill>
            </a:endParaRP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rot="10800000" flipV="1">
            <a:off x="581192" y="605449"/>
            <a:ext cx="11029616" cy="823938"/>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10" name="Rectangle 7">
            <a:extLst>
              <a:ext uri="{FF2B5EF4-FFF2-40B4-BE49-F238E27FC236}">
                <a16:creationId xmlns:a16="http://schemas.microsoft.com/office/drawing/2014/main" id="{E4F92961-A5B2-EE1A-0329-D83173835198}"/>
              </a:ext>
            </a:extLst>
          </p:cNvPr>
          <p:cNvSpPr>
            <a:spLocks noChangeArrowheads="1"/>
          </p:cNvSpPr>
          <p:nvPr/>
        </p:nvSpPr>
        <p:spPr bwMode="auto">
          <a:xfrm>
            <a:off x="0" y="132465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13">
            <a:extLst>
              <a:ext uri="{FF2B5EF4-FFF2-40B4-BE49-F238E27FC236}">
                <a16:creationId xmlns:a16="http://schemas.microsoft.com/office/drawing/2014/main" id="{89FACEC6-A097-3BA5-66AF-F9AF27E325B6}"/>
              </a:ext>
            </a:extLst>
          </p:cNvPr>
          <p:cNvSpPr>
            <a:spLocks noChangeArrowheads="1"/>
          </p:cNvSpPr>
          <p:nvPr/>
        </p:nvSpPr>
        <p:spPr bwMode="auto">
          <a:xfrm>
            <a:off x="0" y="2743884"/>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E5939B-80EF-4CF5-CE5F-1EDD0BE6E954}"/>
              </a:ext>
            </a:extLst>
          </p:cNvPr>
          <p:cNvSpPr txBox="1"/>
          <p:nvPr/>
        </p:nvSpPr>
        <p:spPr>
          <a:xfrm>
            <a:off x="647273" y="1023153"/>
            <a:ext cx="10767316" cy="5652830"/>
          </a:xfrm>
          <a:prstGeom prst="rect">
            <a:avLst/>
          </a:prstGeom>
          <a:noFill/>
        </p:spPr>
        <p:txBody>
          <a:bodyPr wrap="square">
            <a:spAutoFit/>
          </a:bodyPr>
          <a:lstStyle/>
          <a:p>
            <a:pPr marL="342900" indent="-342900">
              <a:lnSpc>
                <a:spcPct val="150000"/>
              </a:lnSpc>
              <a:buClr>
                <a:srgbClr val="00B0F0"/>
              </a:buClr>
              <a:buFont typeface="Wingdings" panose="05000000000000000000" pitchFamily="2" charset="2"/>
              <a:buChar char="§"/>
            </a:pPr>
            <a:r>
              <a:rPr lang="en-US" sz="2000" b="1" dirty="0"/>
              <a:t>Personalized Recommendations via Machine Learning:</a:t>
            </a:r>
            <a:br>
              <a:rPr lang="en-US" sz="2000" dirty="0"/>
            </a:br>
            <a:r>
              <a:rPr lang="en-US" sz="2000" dirty="0"/>
              <a:t>Use collaborative filtering or clustering algorithms to recommend destinations and activities based on past preferences, search history, or similar traveler profiles.</a:t>
            </a:r>
          </a:p>
          <a:p>
            <a:pPr marL="342900" indent="-342900">
              <a:lnSpc>
                <a:spcPct val="150000"/>
              </a:lnSpc>
              <a:buClr>
                <a:srgbClr val="00B0F0"/>
              </a:buClr>
              <a:buFont typeface="Wingdings" panose="05000000000000000000" pitchFamily="2" charset="2"/>
              <a:buChar char="§"/>
            </a:pPr>
            <a:r>
              <a:rPr lang="en-US" sz="2000" b="1" dirty="0"/>
              <a:t>Integration with Travel Insurance &amp; Visa Services:</a:t>
            </a:r>
            <a:br>
              <a:rPr lang="en-US" sz="2000" dirty="0"/>
            </a:br>
            <a:r>
              <a:rPr lang="en-US" sz="2000" dirty="0"/>
              <a:t>Offer assistance in acquiring travel insurance, understanding visa requirements, and generating checklists based on the chosen country.</a:t>
            </a:r>
          </a:p>
          <a:p>
            <a:pPr marL="342900" indent="-342900">
              <a:lnSpc>
                <a:spcPct val="150000"/>
              </a:lnSpc>
              <a:buClr>
                <a:srgbClr val="00B0F0"/>
              </a:buClr>
              <a:buFont typeface="Wingdings" panose="05000000000000000000" pitchFamily="2" charset="2"/>
              <a:buChar char="§"/>
            </a:pPr>
            <a:r>
              <a:rPr lang="en-US" sz="2000" b="1" dirty="0"/>
              <a:t>Offline Access or Mobile App Support:</a:t>
            </a:r>
            <a:br>
              <a:rPr lang="en-US" sz="2000" dirty="0"/>
            </a:br>
            <a:r>
              <a:rPr lang="en-US" sz="2000" dirty="0"/>
              <a:t>Package the assistant into a mobile app with offline planning features or cached data for users with limited connectivity during travel.</a:t>
            </a:r>
            <a:endParaRPr lang="en-US" dirty="0"/>
          </a:p>
          <a:p>
            <a:pPr marL="342900" indent="-342900">
              <a:lnSpc>
                <a:spcPct val="150000"/>
              </a:lnSpc>
              <a:spcBef>
                <a:spcPts val="600"/>
              </a:spcBef>
              <a:spcAft>
                <a:spcPts val="600"/>
              </a:spcAft>
              <a:buClr>
                <a:srgbClr val="00B0F0"/>
              </a:buClr>
              <a:buFont typeface="Wingdings" panose="05000000000000000000" pitchFamily="2" charset="2"/>
              <a:buChar char="§"/>
            </a:pPr>
            <a:r>
              <a:rPr lang="en-US" sz="2000" b="1" dirty="0"/>
              <a:t>Emergency Assistance Feature:</a:t>
            </a:r>
            <a:br>
              <a:rPr lang="en-US" sz="2000" dirty="0"/>
            </a:br>
            <a:r>
              <a:rPr lang="en-US" sz="2000" dirty="0"/>
              <a:t>Include a support module for emergency contact details, nearby embassies, hospitals, and local help services based on user location.</a:t>
            </a:r>
          </a:p>
        </p:txBody>
      </p:sp>
    </p:spTree>
    <p:extLst>
      <p:ext uri="{BB962C8B-B14F-4D97-AF65-F5344CB8AC3E}">
        <p14:creationId xmlns:p14="http://schemas.microsoft.com/office/powerpoint/2010/main" val="848029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72611" y="815172"/>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472611" y="1551398"/>
            <a:ext cx="11322121" cy="5075433"/>
          </a:xfrm>
        </p:spPr>
        <p:txBody>
          <a:bodyPr>
            <a:normAutofit fontScale="47500" lnSpcReduction="20000"/>
          </a:bodyPr>
          <a:lstStyle/>
          <a:p>
            <a:pPr marL="305435" indent="-305435">
              <a:spcBef>
                <a:spcPts val="600"/>
              </a:spcBef>
            </a:pPr>
            <a:r>
              <a:rPr lang="en-US" altLang="en-US" sz="4200" b="1" dirty="0">
                <a:solidFill>
                  <a:schemeClr val="tx1"/>
                </a:solidFill>
              </a:rPr>
              <a:t>IBM Watsonx.ai Documentation</a:t>
            </a:r>
            <a:br>
              <a:rPr lang="en-US" altLang="en-US" sz="4200" dirty="0">
                <a:solidFill>
                  <a:schemeClr val="tx1"/>
                </a:solidFill>
              </a:rPr>
            </a:br>
            <a:r>
              <a:rPr lang="en-US" altLang="en-US" sz="4200" dirty="0">
                <a:solidFill>
                  <a:schemeClr val="tx1"/>
                </a:solidFill>
              </a:rPr>
              <a:t>https://www.ibm.com/cloud/watsonx-ai</a:t>
            </a:r>
            <a:br>
              <a:rPr lang="en-US" altLang="en-US" sz="4200" dirty="0">
                <a:solidFill>
                  <a:schemeClr val="tx1"/>
                </a:solidFill>
              </a:rPr>
            </a:br>
            <a:r>
              <a:rPr lang="en-US" altLang="en-US" sz="4200" dirty="0">
                <a:solidFill>
                  <a:schemeClr val="tx1"/>
                </a:solidFill>
              </a:rPr>
              <a:t>– Official documentation for using IBM Watsonx.ai and Granite LLMs for AI-powered applications.</a:t>
            </a:r>
          </a:p>
          <a:p>
            <a:pPr marL="305435" indent="-305435">
              <a:spcBef>
                <a:spcPts val="600"/>
              </a:spcBef>
            </a:pPr>
            <a:r>
              <a:rPr lang="en-US" sz="4200" b="1" dirty="0"/>
              <a:t>IBM Cloud Functions (</a:t>
            </a:r>
            <a:r>
              <a:rPr lang="en-US" sz="4200" b="1" dirty="0" err="1"/>
              <a:t>OpenWhisk</a:t>
            </a:r>
            <a:r>
              <a:rPr lang="en-US" sz="4200" b="1" dirty="0"/>
              <a:t>) Documentation</a:t>
            </a:r>
            <a:br>
              <a:rPr lang="en-US" sz="4200" dirty="0"/>
            </a:br>
            <a:r>
              <a:rPr lang="en-US" sz="4200" dirty="0"/>
              <a:t>https://cloud.ibm.com/docs/openwhisk</a:t>
            </a:r>
            <a:br>
              <a:rPr lang="en-US" sz="4200" dirty="0"/>
            </a:br>
            <a:r>
              <a:rPr lang="en-US" sz="4200" dirty="0"/>
              <a:t>Serverless platform used for backend logic and external API calls.</a:t>
            </a:r>
          </a:p>
          <a:p>
            <a:pPr marL="305435" indent="-305435">
              <a:spcBef>
                <a:spcPts val="600"/>
              </a:spcBef>
            </a:pPr>
            <a:r>
              <a:rPr lang="en-US" sz="4200" b="1" dirty="0"/>
              <a:t>IBM Cloudant Documentation</a:t>
            </a:r>
            <a:br>
              <a:rPr lang="en-US" sz="4200" dirty="0"/>
            </a:br>
            <a:r>
              <a:rPr lang="en-US" sz="4200" dirty="0"/>
              <a:t>https://cloud.ibm.com/docs/cloudant</a:t>
            </a:r>
            <a:br>
              <a:rPr lang="en-US" sz="4200" dirty="0"/>
            </a:br>
            <a:r>
              <a:rPr lang="en-US" sz="4200" dirty="0"/>
              <a:t>NoSQL database used to store user preferences and search history.</a:t>
            </a:r>
          </a:p>
          <a:p>
            <a:pPr marL="305435" indent="-305435">
              <a:spcBef>
                <a:spcPts val="600"/>
              </a:spcBef>
            </a:pPr>
            <a:r>
              <a:rPr lang="en-US" sz="4200" b="1" dirty="0" err="1"/>
              <a:t>OpenWeatherMap</a:t>
            </a:r>
            <a:r>
              <a:rPr lang="en-US" sz="4200" b="1" dirty="0"/>
              <a:t> API</a:t>
            </a:r>
            <a:br>
              <a:rPr lang="en-US" sz="4200" dirty="0"/>
            </a:br>
            <a:r>
              <a:rPr lang="en-US" sz="4200" dirty="0"/>
              <a:t>https://openweathermap.org/api</a:t>
            </a:r>
            <a:br>
              <a:rPr lang="en-US" sz="4200" dirty="0"/>
            </a:br>
            <a:r>
              <a:rPr lang="en-US" sz="4200" dirty="0"/>
              <a:t>Used for retrieving real-time weather data for travel destinations.</a:t>
            </a:r>
          </a:p>
          <a:p>
            <a:pPr marL="305435" indent="-305435">
              <a:spcBef>
                <a:spcPts val="600"/>
              </a:spcBef>
            </a:pPr>
            <a:r>
              <a:rPr lang="en-US" sz="4200" b="1" dirty="0"/>
              <a:t>Amadeus for Developers – Travel APIs</a:t>
            </a:r>
            <a:br>
              <a:rPr lang="en-US" sz="4200" dirty="0"/>
            </a:br>
            <a:r>
              <a:rPr lang="en-US" sz="4200" dirty="0"/>
              <a:t>https://developers.amadeus.com/</a:t>
            </a:r>
            <a:br>
              <a:rPr lang="en-US" sz="4200" dirty="0"/>
            </a:br>
            <a:r>
              <a:rPr lang="en-US" sz="4200" dirty="0"/>
              <a:t>Offers APIs for flight booking, hotel offers, location search, and more.</a:t>
            </a:r>
            <a:endParaRPr lang="en-US" altLang="en-US" sz="4200" dirty="0">
              <a:solidFill>
                <a:schemeClr val="tx1"/>
              </a:solidFill>
            </a:endParaRPr>
          </a:p>
        </p:txBody>
      </p:sp>
    </p:spTree>
    <p:extLst>
      <p:ext uri="{BB962C8B-B14F-4D97-AF65-F5344CB8AC3E}">
        <p14:creationId xmlns:p14="http://schemas.microsoft.com/office/powerpoint/2010/main" val="728950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1941816" y="1941816"/>
            <a:ext cx="8702211" cy="3945275"/>
          </a:xfrm>
        </p:spPr>
        <p:txBody>
          <a:bodyPr/>
          <a:lstStyle/>
          <a:p>
            <a:pPr marL="0" indent="0">
              <a:buNone/>
            </a:pPr>
            <a:endParaRPr lang="en-IN" dirty="0"/>
          </a:p>
        </p:txBody>
      </p:sp>
      <p:graphicFrame>
        <p:nvGraphicFramePr>
          <p:cNvPr id="4" name="Object 3">
            <a:extLst>
              <a:ext uri="{FF2B5EF4-FFF2-40B4-BE49-F238E27FC236}">
                <a16:creationId xmlns:a16="http://schemas.microsoft.com/office/drawing/2014/main" id="{F7182F41-3745-6E22-C4F7-BA7A37466D4E}"/>
              </a:ext>
            </a:extLst>
          </p:cNvPr>
          <p:cNvGraphicFramePr>
            <a:graphicFrameLocks noChangeAspect="1"/>
          </p:cNvGraphicFramePr>
          <p:nvPr>
            <p:extLst>
              <p:ext uri="{D42A27DB-BD31-4B8C-83A1-F6EECF244321}">
                <p14:modId xmlns:p14="http://schemas.microsoft.com/office/powerpoint/2010/main" val="2362581507"/>
              </p:ext>
            </p:extLst>
          </p:nvPr>
        </p:nvGraphicFramePr>
        <p:xfrm>
          <a:off x="1623317" y="1818036"/>
          <a:ext cx="9318661" cy="4623861"/>
        </p:xfrm>
        <a:graphic>
          <a:graphicData uri="http://schemas.openxmlformats.org/presentationml/2006/ole">
            <mc:AlternateContent xmlns:mc="http://schemas.openxmlformats.org/markup-compatibility/2006">
              <mc:Choice xmlns:v="urn:schemas-microsoft-com:vml" Requires="v">
                <p:oleObj name="Acrobat Document" r:id="rId2" imgW="5029101" imgH="3886200" progId="Acrobat.Document.DC">
                  <p:embed/>
                </p:oleObj>
              </mc:Choice>
              <mc:Fallback>
                <p:oleObj name="Acrobat Document" r:id="rId2" imgW="5029101" imgH="3886200" progId="Acrobat.Document.DC">
                  <p:embed/>
                  <p:pic>
                    <p:nvPicPr>
                      <p:cNvPr id="0" name=""/>
                      <p:cNvPicPr/>
                      <p:nvPr/>
                    </p:nvPicPr>
                    <p:blipFill>
                      <a:blip r:embed="rId3"/>
                      <a:stretch>
                        <a:fillRect/>
                      </a:stretch>
                    </p:blipFill>
                    <p:spPr>
                      <a:xfrm>
                        <a:off x="1623317" y="1818036"/>
                        <a:ext cx="9318661" cy="4623861"/>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0F279555-04F5-DE09-6B9C-C7F3EF3B4358}"/>
              </a:ext>
            </a:extLst>
          </p:cNvPr>
          <p:cNvSpPr txBox="1"/>
          <p:nvPr/>
        </p:nvSpPr>
        <p:spPr>
          <a:xfrm>
            <a:off x="719191" y="1325189"/>
            <a:ext cx="5938463" cy="400110"/>
          </a:xfrm>
          <a:prstGeom prst="rect">
            <a:avLst/>
          </a:prstGeom>
          <a:noFill/>
        </p:spPr>
        <p:txBody>
          <a:bodyPr wrap="square" rtlCol="0">
            <a:spAutoFit/>
          </a:bodyPr>
          <a:lstStyle/>
          <a:p>
            <a:r>
              <a:rPr lang="en-IN" sz="2000" b="1" dirty="0"/>
              <a:t>Getting Started with Artificial Intelligence</a:t>
            </a:r>
          </a:p>
        </p:txBody>
      </p:sp>
    </p:spTree>
    <p:extLst>
      <p:ext uri="{BB962C8B-B14F-4D97-AF65-F5344CB8AC3E}">
        <p14:creationId xmlns:p14="http://schemas.microsoft.com/office/powerpoint/2010/main" val="3847331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1818525" y="1859622"/>
            <a:ext cx="8917969" cy="4115727"/>
          </a:xfrm>
        </p:spPr>
        <p:txBody>
          <a:bodyPr/>
          <a:lstStyle/>
          <a:p>
            <a:pPr marL="0" indent="0">
              <a:buNone/>
            </a:pPr>
            <a:endParaRPr lang="en-IN" dirty="0"/>
          </a:p>
        </p:txBody>
      </p:sp>
      <p:graphicFrame>
        <p:nvGraphicFramePr>
          <p:cNvPr id="4" name="Object 3">
            <a:extLst>
              <a:ext uri="{FF2B5EF4-FFF2-40B4-BE49-F238E27FC236}">
                <a16:creationId xmlns:a16="http://schemas.microsoft.com/office/drawing/2014/main" id="{9A45E7B5-F526-9791-8A21-4C921D9095EA}"/>
              </a:ext>
            </a:extLst>
          </p:cNvPr>
          <p:cNvGraphicFramePr>
            <a:graphicFrameLocks noChangeAspect="1"/>
          </p:cNvGraphicFramePr>
          <p:nvPr>
            <p:extLst>
              <p:ext uri="{D42A27DB-BD31-4B8C-83A1-F6EECF244321}">
                <p14:modId xmlns:p14="http://schemas.microsoft.com/office/powerpoint/2010/main" val="3664052319"/>
              </p:ext>
            </p:extLst>
          </p:nvPr>
        </p:nvGraphicFramePr>
        <p:xfrm>
          <a:off x="1623317" y="1762748"/>
          <a:ext cx="9287838" cy="4648325"/>
        </p:xfrm>
        <a:graphic>
          <a:graphicData uri="http://schemas.openxmlformats.org/presentationml/2006/ole">
            <mc:AlternateContent xmlns:mc="http://schemas.openxmlformats.org/markup-compatibility/2006">
              <mc:Choice xmlns:v="urn:schemas-microsoft-com:vml" Requires="v">
                <p:oleObj name="Acrobat Document" r:id="rId2" imgW="5029101" imgH="3886200" progId="Acrobat.Document.DC">
                  <p:embed/>
                </p:oleObj>
              </mc:Choice>
              <mc:Fallback>
                <p:oleObj name="Acrobat Document" r:id="rId2" imgW="5029101" imgH="3886200" progId="Acrobat.Document.DC">
                  <p:embed/>
                  <p:pic>
                    <p:nvPicPr>
                      <p:cNvPr id="0" name=""/>
                      <p:cNvPicPr/>
                      <p:nvPr/>
                    </p:nvPicPr>
                    <p:blipFill>
                      <a:blip r:embed="rId3"/>
                      <a:stretch>
                        <a:fillRect/>
                      </a:stretch>
                    </p:blipFill>
                    <p:spPr>
                      <a:xfrm>
                        <a:off x="1623317" y="1762748"/>
                        <a:ext cx="9287838" cy="4648325"/>
                      </a:xfrm>
                      <a:prstGeom prst="rect">
                        <a:avLst/>
                      </a:prstGeom>
                    </p:spPr>
                  </p:pic>
                </p:oleObj>
              </mc:Fallback>
            </mc:AlternateContent>
          </a:graphicData>
        </a:graphic>
      </p:graphicFrame>
      <p:sp>
        <p:nvSpPr>
          <p:cNvPr id="5" name="TextBox 4">
            <a:extLst>
              <a:ext uri="{FF2B5EF4-FFF2-40B4-BE49-F238E27FC236}">
                <a16:creationId xmlns:a16="http://schemas.microsoft.com/office/drawing/2014/main" id="{8D252F58-8720-7305-FA7E-DA31ACBB291C}"/>
              </a:ext>
            </a:extLst>
          </p:cNvPr>
          <p:cNvSpPr txBox="1"/>
          <p:nvPr/>
        </p:nvSpPr>
        <p:spPr>
          <a:xfrm>
            <a:off x="807223" y="1276674"/>
            <a:ext cx="4880225" cy="400110"/>
          </a:xfrm>
          <a:prstGeom prst="rect">
            <a:avLst/>
          </a:prstGeom>
          <a:noFill/>
        </p:spPr>
        <p:txBody>
          <a:bodyPr wrap="square" rtlCol="0">
            <a:spAutoFit/>
          </a:bodyPr>
          <a:lstStyle/>
          <a:p>
            <a:r>
              <a:rPr lang="en-IN" sz="2000" b="1" dirty="0"/>
              <a:t>Journey to Cloud: Envisioning Your Solution</a:t>
            </a:r>
          </a:p>
        </p:txBody>
      </p:sp>
    </p:spTree>
    <p:extLst>
      <p:ext uri="{BB962C8B-B14F-4D97-AF65-F5344CB8AC3E}">
        <p14:creationId xmlns:p14="http://schemas.microsoft.com/office/powerpoint/2010/main" val="4128710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8" name="Content Placeholder 7">
            <a:extLst>
              <a:ext uri="{FF2B5EF4-FFF2-40B4-BE49-F238E27FC236}">
                <a16:creationId xmlns:a16="http://schemas.microsoft.com/office/drawing/2014/main" id="{6023135A-C80B-3FCA-5C63-D411F3A706A7}"/>
              </a:ext>
            </a:extLst>
          </p:cNvPr>
          <p:cNvPicPr>
            <a:picLocks noGrp="1" noChangeAspect="1"/>
          </p:cNvPicPr>
          <p:nvPr>
            <p:ph idx="1"/>
          </p:nvPr>
        </p:nvPicPr>
        <p:blipFill>
          <a:blip r:embed="rId2"/>
          <a:stretch>
            <a:fillRect/>
          </a:stretch>
        </p:blipFill>
        <p:spPr>
          <a:xfrm>
            <a:off x="1695236" y="1793526"/>
            <a:ext cx="8979614" cy="4582274"/>
          </a:xfrm>
        </p:spPr>
      </p:pic>
      <p:sp>
        <p:nvSpPr>
          <p:cNvPr id="3" name="TextBox 2">
            <a:extLst>
              <a:ext uri="{FF2B5EF4-FFF2-40B4-BE49-F238E27FC236}">
                <a16:creationId xmlns:a16="http://schemas.microsoft.com/office/drawing/2014/main" id="{53428780-5ED2-F934-D4C8-CD7639D81E44}"/>
              </a:ext>
            </a:extLst>
          </p:cNvPr>
          <p:cNvSpPr txBox="1"/>
          <p:nvPr/>
        </p:nvSpPr>
        <p:spPr>
          <a:xfrm>
            <a:off x="945222" y="1232452"/>
            <a:ext cx="6143945" cy="400110"/>
          </a:xfrm>
          <a:prstGeom prst="rect">
            <a:avLst/>
          </a:prstGeom>
          <a:noFill/>
        </p:spPr>
        <p:txBody>
          <a:bodyPr wrap="square" rtlCol="0">
            <a:spAutoFit/>
          </a:bodyPr>
          <a:lstStyle/>
          <a:p>
            <a:r>
              <a:rPr lang="en-IN" sz="2000" b="1" dirty="0"/>
              <a:t>Lab: Retrieval Augmented Generation with LangChain</a:t>
            </a:r>
          </a:p>
        </p:txBody>
      </p:sp>
    </p:spTree>
    <p:extLst>
      <p:ext uri="{BB962C8B-B14F-4D97-AF65-F5344CB8AC3E}">
        <p14:creationId xmlns:p14="http://schemas.microsoft.com/office/powerpoint/2010/main" val="2171852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3200" b="1" dirty="0">
                <a:solidFill>
                  <a:srgbClr val="0F0F0F"/>
                </a:solidFill>
                <a:ea typeface="+mn-lt"/>
                <a:cs typeface="+mn-lt"/>
              </a:rPr>
              <a:t>Travel Planner Agent</a:t>
            </a:r>
          </a:p>
          <a:p>
            <a:pPr marL="0" indent="0" algn="just">
              <a:buNone/>
            </a:pPr>
            <a:r>
              <a:rPr lang="en-US" sz="3200" dirty="0"/>
              <a:t>In today’s fast-paced world, travelers often struggle with fragmented information when planning trips—such as checking weather, booking flights and hotels, comparing budgets, and discovering places to visit. The process is time-consuming, requires switching between multiple platforms, and lacks personalization.</a:t>
            </a:r>
            <a:endParaRPr lang="en-US" sz="3200" dirty="0">
              <a:solidFill>
                <a:srgbClr val="0F0F0F"/>
              </a:solidFill>
              <a:ea typeface="+mn-lt"/>
              <a:cs typeface="+mn-lt"/>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2" y="1304818"/>
            <a:ext cx="11496900" cy="5387902"/>
          </a:xfrm>
        </p:spPr>
        <p:txBody>
          <a:bodyPr vert="horz" lIns="91440" tIns="45720" rIns="91440" bIns="45720" rtlCol="0" anchor="ctr">
            <a:noAutofit/>
          </a:bodyPr>
          <a:lstStyle/>
          <a:p>
            <a:pPr marL="0" indent="0" algn="just">
              <a:lnSpc>
                <a:spcPct val="100000"/>
              </a:lnSpc>
              <a:spcBef>
                <a:spcPts val="100"/>
              </a:spcBef>
              <a:buNone/>
            </a:pPr>
            <a:endParaRPr lang="en-US" sz="2000" dirty="0">
              <a:solidFill>
                <a:srgbClr val="0F0F0F"/>
              </a:solidFill>
              <a:ea typeface="Calibri" panose="020F0502020204030204" pitchFamily="34" charset="0"/>
              <a:cs typeface="Calibri" panose="020F0502020204030204" pitchFamily="34" charset="0"/>
            </a:endParaRPr>
          </a:p>
          <a:p>
            <a:pPr marL="305435" indent="-305435" algn="just">
              <a:lnSpc>
                <a:spcPct val="100000"/>
              </a:lnSpc>
              <a:spcBef>
                <a:spcPts val="600"/>
              </a:spcBef>
            </a:pPr>
            <a:r>
              <a:rPr lang="en-US" sz="2000" dirty="0">
                <a:solidFill>
                  <a:srgbClr val="0F0F0F"/>
                </a:solidFill>
                <a:ea typeface="Calibri" panose="020F0502020204030204" pitchFamily="34" charset="0"/>
                <a:cs typeface="Calibri" panose="020F0502020204030204" pitchFamily="34" charset="0"/>
              </a:rPr>
              <a:t>A Travel Planner Agent is an AI-powered assistant that helps users plan trips efficiently and intelligently. It uses real-time data to suggest destinations, build itineraries, and recommend transport and accommodation options.</a:t>
            </a:r>
          </a:p>
          <a:p>
            <a:pPr marL="305435" indent="-305435" algn="just">
              <a:spcBef>
                <a:spcPts val="600"/>
              </a:spcBef>
            </a:pPr>
            <a:r>
              <a:rPr lang="en-US" sz="2000" dirty="0">
                <a:solidFill>
                  <a:srgbClr val="0F0F0F"/>
                </a:solidFill>
                <a:ea typeface="Calibri" panose="020F0502020204030204" pitchFamily="34" charset="0"/>
                <a:cs typeface="Calibri" panose="020F0502020204030204" pitchFamily="34" charset="0"/>
              </a:rPr>
              <a:t>By understanding user preferences, budgets, and constraints, it tailors personalized travel plans. Integrated with maps, weather updates, and local guides, it ensures a smooth travel experience. The agent can also manage bookings, alert users to changes, and optimize schedules on the go. This smart assistant transforms complex travel planning into a seamless, enjoyable process.</a:t>
            </a:r>
            <a:r>
              <a:rPr lang="en-US" sz="2000" dirty="0">
                <a:solidFill>
                  <a:srgbClr val="0F0F0F"/>
                </a:solidFill>
                <a:ea typeface="+mn-lt"/>
                <a:cs typeface="+mn-lt"/>
              </a:rPr>
              <a:t>. </a:t>
            </a:r>
            <a:r>
              <a:rPr lang="en-IN" sz="2000" dirty="0">
                <a:ea typeface="+mn-lt"/>
                <a:cs typeface="+mn-lt"/>
              </a:rPr>
              <a:t>The solution will consist of the following components:</a:t>
            </a:r>
            <a:endParaRPr lang="en-IN" sz="2000" dirty="0">
              <a:cs typeface="Calibri"/>
            </a:endParaRPr>
          </a:p>
          <a:p>
            <a:pPr marL="305435" indent="-305435"/>
            <a:r>
              <a:rPr lang="en-IN" sz="2000" b="1" dirty="0">
                <a:ea typeface="+mn-lt"/>
                <a:cs typeface="+mn-lt"/>
              </a:rPr>
              <a:t>Data Collection:</a:t>
            </a:r>
          </a:p>
          <a:p>
            <a:pPr lvl="1">
              <a:buFont typeface="Arial" panose="020B0604020202020204" pitchFamily="34" charset="0"/>
              <a:buChar char="•"/>
            </a:pPr>
            <a:r>
              <a:rPr lang="en-US" altLang="en-US" sz="2000" b="1" dirty="0">
                <a:solidFill>
                  <a:schemeClr val="tx1"/>
                </a:solidFill>
              </a:rPr>
              <a:t>Objective</a:t>
            </a:r>
            <a:r>
              <a:rPr lang="en-US" altLang="en-US" sz="2000" dirty="0">
                <a:solidFill>
                  <a:schemeClr val="tx1"/>
                </a:solidFill>
              </a:rPr>
              <a:t>: Gather relevant data needed to make smart travel recommendations.</a:t>
            </a:r>
          </a:p>
          <a:p>
            <a:pPr marL="324000" lvl="1" indent="0" defTabSz="914400" eaLnBrk="0" fontAlgn="base" hangingPunct="0">
              <a:lnSpc>
                <a:spcPct val="150000"/>
              </a:lnSpc>
              <a:spcBef>
                <a:spcPct val="0"/>
              </a:spcBef>
              <a:spcAft>
                <a:spcPct val="0"/>
              </a:spcAft>
              <a:buClr>
                <a:srgbClr val="00B0F0"/>
              </a:buClr>
              <a:buSzTx/>
              <a:buFontTx/>
              <a:buChar char="•"/>
            </a:pPr>
            <a:r>
              <a:rPr lang="en-US" altLang="en-US" sz="2000" b="1" dirty="0">
                <a:solidFill>
                  <a:schemeClr val="tx1"/>
                </a:solidFill>
              </a:rPr>
              <a:t>  Sources</a:t>
            </a:r>
            <a:r>
              <a:rPr lang="en-US" altLang="en-US" sz="2000" dirty="0">
                <a:solidFill>
                  <a:schemeClr val="tx1"/>
                </a:solidFill>
              </a:rPr>
              <a:t>: User inputs from </a:t>
            </a:r>
            <a:r>
              <a:rPr lang="en-US" altLang="en-US" sz="2000" b="1" dirty="0">
                <a:solidFill>
                  <a:schemeClr val="tx1"/>
                </a:solidFill>
              </a:rPr>
              <a:t>Watsonx Assistant</a:t>
            </a:r>
            <a:r>
              <a:rPr lang="en-US" altLang="en-US" sz="2000" dirty="0">
                <a:solidFill>
                  <a:schemeClr val="tx1"/>
                </a:solidFill>
              </a:rPr>
              <a:t>: destination, budget, preferences, dates</a:t>
            </a:r>
            <a:r>
              <a:rPr lang="en-US" altLang="en-US" sz="2000" dirty="0">
                <a:solidFill>
                  <a:schemeClr val="tx1"/>
                </a:solidFill>
                <a:latin typeface="Arial" panose="020B0604020202020204" pitchFamily="34" charset="0"/>
              </a:rPr>
              <a:t>.</a:t>
            </a:r>
            <a:endParaRPr lang="en-US" sz="2000" dirty="0"/>
          </a:p>
          <a:p>
            <a:pPr marL="343385" indent="-342900"/>
            <a:r>
              <a:rPr lang="en-US" sz="2000" b="1" dirty="0"/>
              <a:t>Data Preprocessing:</a:t>
            </a:r>
          </a:p>
          <a:p>
            <a:pPr marL="610235" lvl="1" indent="-285750">
              <a:buSzPct val="100000"/>
              <a:buFont typeface="Arial" panose="020B0604020202020204" pitchFamily="34" charset="0"/>
              <a:buChar char="•"/>
            </a:pPr>
            <a:r>
              <a:rPr lang="en-US" sz="2000" dirty="0"/>
              <a:t>Clean and transform data for training and use in ML model.</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08166D-BD0E-2FE2-9DB7-A562939337E6}"/>
              </a:ext>
            </a:extLst>
          </p:cNvPr>
          <p:cNvSpPr txBox="1"/>
          <p:nvPr/>
        </p:nvSpPr>
        <p:spPr>
          <a:xfrm>
            <a:off x="747444" y="791379"/>
            <a:ext cx="10646596" cy="5575885"/>
          </a:xfrm>
          <a:prstGeom prst="rect">
            <a:avLst/>
          </a:prstGeom>
          <a:noFill/>
        </p:spPr>
        <p:txBody>
          <a:bodyPr wrap="square">
            <a:spAutoFit/>
          </a:bodyPr>
          <a:lstStyle/>
          <a:p>
            <a:pPr marL="286235" indent="-285750">
              <a:lnSpc>
                <a:spcPct val="150000"/>
              </a:lnSpc>
              <a:buClr>
                <a:srgbClr val="00B0F0"/>
              </a:buClr>
              <a:buFont typeface="Wingdings" panose="05000000000000000000" pitchFamily="2" charset="2"/>
              <a:buChar char="§"/>
            </a:pPr>
            <a:r>
              <a:rPr lang="en-IN" sz="2000" b="1" dirty="0"/>
              <a:t>Machine Learning Algorithm:</a:t>
            </a:r>
          </a:p>
          <a:p>
            <a:pPr marL="286235" indent="-285750">
              <a:lnSpc>
                <a:spcPct val="150000"/>
              </a:lnSpc>
              <a:buClr>
                <a:srgbClr val="00B0F0"/>
              </a:buClr>
              <a:buFont typeface="Arial" panose="020B0604020202020204" pitchFamily="34" charset="0"/>
              <a:buChar char="•"/>
            </a:pPr>
            <a:r>
              <a:rPr lang="en-US" sz="2000" dirty="0"/>
              <a:t>Predict the best travel destination, accommodations, and activities for a user profile.</a:t>
            </a:r>
            <a:endParaRPr lang="en-US" altLang="en-US" sz="2000" b="1" dirty="0"/>
          </a:p>
          <a:p>
            <a:pPr marL="342900" lvl="0" indent="-342900" eaLnBrk="0" fontAlgn="base" hangingPunct="0">
              <a:lnSpc>
                <a:spcPct val="150000"/>
              </a:lnSpc>
              <a:spcBef>
                <a:spcPct val="0"/>
              </a:spcBef>
              <a:spcAft>
                <a:spcPct val="0"/>
              </a:spcAft>
              <a:buClr>
                <a:srgbClr val="00B0F0"/>
              </a:buClr>
              <a:buFont typeface="Wingdings" panose="05000000000000000000" pitchFamily="2" charset="2"/>
              <a:buChar char="§"/>
            </a:pPr>
            <a:r>
              <a:rPr lang="en-US" altLang="en-US" sz="2000" b="1" dirty="0"/>
              <a:t>Algorithm Selection</a:t>
            </a:r>
            <a:r>
              <a:rPr lang="en-US" altLang="en-US" sz="2000" dirty="0"/>
              <a:t>:</a:t>
            </a:r>
          </a:p>
          <a:p>
            <a:pPr lvl="0" eaLnBrk="0" fontAlgn="base" hangingPunct="0">
              <a:lnSpc>
                <a:spcPct val="150000"/>
              </a:lnSpc>
              <a:spcBef>
                <a:spcPct val="0"/>
              </a:spcBef>
              <a:spcAft>
                <a:spcPct val="0"/>
              </a:spcAft>
              <a:buClr>
                <a:srgbClr val="00B0F0"/>
              </a:buClr>
              <a:buFontTx/>
              <a:buChar char="•"/>
            </a:pPr>
            <a:r>
              <a:rPr lang="en-US" altLang="en-US" sz="2000" dirty="0"/>
              <a:t>Classification (for recommending type of places)</a:t>
            </a:r>
          </a:p>
          <a:p>
            <a:pPr lvl="0" eaLnBrk="0" fontAlgn="base" hangingPunct="0">
              <a:lnSpc>
                <a:spcPct val="150000"/>
              </a:lnSpc>
              <a:spcBef>
                <a:spcPct val="0"/>
              </a:spcBef>
              <a:spcAft>
                <a:spcPct val="0"/>
              </a:spcAft>
              <a:buClr>
                <a:srgbClr val="00B0F0"/>
              </a:buClr>
              <a:buFontTx/>
              <a:buChar char="•"/>
            </a:pPr>
            <a:r>
              <a:rPr lang="en-US" altLang="en-US" sz="2000" dirty="0"/>
              <a:t>Clustering (K-Means) (group users by travel preferences)</a:t>
            </a:r>
          </a:p>
          <a:p>
            <a:pPr lvl="0" eaLnBrk="0" fontAlgn="base" hangingPunct="0">
              <a:lnSpc>
                <a:spcPct val="150000"/>
              </a:lnSpc>
              <a:spcBef>
                <a:spcPct val="0"/>
              </a:spcBef>
              <a:spcAft>
                <a:spcPct val="0"/>
              </a:spcAft>
              <a:buClr>
                <a:srgbClr val="00B0F0"/>
              </a:buClr>
              <a:buFontTx/>
              <a:buChar char="•"/>
            </a:pPr>
            <a:r>
              <a:rPr lang="en-US" altLang="en-US" sz="2000" dirty="0"/>
              <a:t>Collaborative filtering / Content-based filtering (personalized suggestions)</a:t>
            </a:r>
          </a:p>
          <a:p>
            <a:pPr marL="342900" lvl="0" indent="-342900" eaLnBrk="0" fontAlgn="base" hangingPunct="0">
              <a:lnSpc>
                <a:spcPct val="150000"/>
              </a:lnSpc>
              <a:spcBef>
                <a:spcPct val="0"/>
              </a:spcBef>
              <a:spcAft>
                <a:spcPct val="0"/>
              </a:spcAft>
              <a:buClr>
                <a:srgbClr val="00B0F0"/>
              </a:buClr>
              <a:buFont typeface="Wingdings" panose="05000000000000000000" pitchFamily="2" charset="2"/>
              <a:buChar char="§"/>
            </a:pPr>
            <a:r>
              <a:rPr lang="en-US" altLang="en-US" sz="2000" b="1" dirty="0"/>
              <a:t>Training:</a:t>
            </a:r>
          </a:p>
          <a:p>
            <a:pPr marL="342900" lvl="0" indent="-342900" eaLnBrk="0" fontAlgn="base" hangingPunct="0">
              <a:lnSpc>
                <a:spcPct val="150000"/>
              </a:lnSpc>
              <a:spcBef>
                <a:spcPct val="0"/>
              </a:spcBef>
              <a:spcAft>
                <a:spcPct val="0"/>
              </a:spcAft>
              <a:buClr>
                <a:srgbClr val="00B0F0"/>
              </a:buClr>
              <a:buFont typeface="Arial" panose="020B0604020202020204" pitchFamily="34" charset="0"/>
              <a:buChar char="•"/>
            </a:pPr>
            <a:r>
              <a:rPr lang="en-US" altLang="en-US" sz="2000" dirty="0"/>
              <a:t>Train on historical travel data. (can use public datasets or synthetic data)</a:t>
            </a:r>
          </a:p>
          <a:p>
            <a:pPr marL="342900" lvl="0" indent="-342900" eaLnBrk="0" fontAlgn="base" hangingPunct="0">
              <a:lnSpc>
                <a:spcPct val="150000"/>
              </a:lnSpc>
              <a:spcBef>
                <a:spcPct val="0"/>
              </a:spcBef>
              <a:spcAft>
                <a:spcPct val="0"/>
              </a:spcAft>
              <a:buClr>
                <a:srgbClr val="00B0F0"/>
              </a:buClr>
              <a:buFont typeface="Arial" panose="020B0604020202020204" pitchFamily="34" charset="0"/>
              <a:buChar char="•"/>
            </a:pPr>
            <a:r>
              <a:rPr lang="en-US" altLang="en-US" sz="2000" dirty="0"/>
              <a:t>Perform hyperparameter tuning and cross-validation.</a:t>
            </a:r>
          </a:p>
          <a:p>
            <a:pPr marL="342900" lvl="0" indent="-342900" eaLnBrk="0" fontAlgn="base" hangingPunct="0">
              <a:lnSpc>
                <a:spcPct val="150000"/>
              </a:lnSpc>
              <a:spcBef>
                <a:spcPct val="0"/>
              </a:spcBef>
              <a:spcAft>
                <a:spcPct val="0"/>
              </a:spcAft>
              <a:buClr>
                <a:srgbClr val="00B0F0"/>
              </a:buClr>
              <a:buFont typeface="Wingdings" panose="05000000000000000000" pitchFamily="2" charset="2"/>
              <a:buChar char="§"/>
            </a:pPr>
            <a:r>
              <a:rPr lang="en-US" altLang="en-US" sz="2000" b="1" dirty="0"/>
              <a:t>IBM Cloud Services</a:t>
            </a:r>
            <a:r>
              <a:rPr lang="en-US" altLang="en-US" sz="2000" dirty="0"/>
              <a:t>:</a:t>
            </a:r>
          </a:p>
          <a:p>
            <a:pPr lvl="1" eaLnBrk="0" fontAlgn="base" hangingPunct="0">
              <a:lnSpc>
                <a:spcPct val="150000"/>
              </a:lnSpc>
              <a:spcBef>
                <a:spcPct val="0"/>
              </a:spcBef>
              <a:spcAft>
                <a:spcPct val="0"/>
              </a:spcAft>
              <a:buClr>
                <a:srgbClr val="00B0F0"/>
              </a:buClr>
              <a:buFontTx/>
              <a:buChar char="•"/>
            </a:pPr>
            <a:r>
              <a:rPr lang="en-US" altLang="en-US" sz="2000" dirty="0"/>
              <a:t>Use Watsonx.ai (Granite models or custom ML models) for intelligent generation.</a:t>
            </a:r>
          </a:p>
          <a:p>
            <a:pPr lvl="1" eaLnBrk="0" fontAlgn="base" hangingPunct="0">
              <a:lnSpc>
                <a:spcPct val="150000"/>
              </a:lnSpc>
              <a:spcBef>
                <a:spcPct val="0"/>
              </a:spcBef>
              <a:spcAft>
                <a:spcPct val="0"/>
              </a:spcAft>
              <a:buClr>
                <a:srgbClr val="00B0F0"/>
              </a:buClr>
              <a:buFontTx/>
              <a:buChar char="•"/>
            </a:pPr>
            <a:r>
              <a:rPr lang="en-US" altLang="en-US" sz="2000" dirty="0"/>
              <a:t>Store models with Watson Machine Learning (WML) service</a:t>
            </a:r>
            <a:r>
              <a:rPr lang="en-IN" altLang="en-US" sz="2000" b="1" dirty="0"/>
              <a:t>.</a:t>
            </a:r>
            <a:endParaRPr lang="en-IN" sz="2000" b="1" dirty="0"/>
          </a:p>
        </p:txBody>
      </p:sp>
    </p:spTree>
    <p:extLst>
      <p:ext uri="{BB962C8B-B14F-4D97-AF65-F5344CB8AC3E}">
        <p14:creationId xmlns:p14="http://schemas.microsoft.com/office/powerpoint/2010/main" val="25419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6CC643-497E-51DE-706C-9B7C4C5A8CCB}"/>
              </a:ext>
            </a:extLst>
          </p:cNvPr>
          <p:cNvSpPr txBox="1"/>
          <p:nvPr/>
        </p:nvSpPr>
        <p:spPr>
          <a:xfrm>
            <a:off x="994880" y="934948"/>
            <a:ext cx="10202239" cy="4991110"/>
          </a:xfrm>
          <a:prstGeom prst="rect">
            <a:avLst/>
          </a:prstGeom>
          <a:noFill/>
        </p:spPr>
        <p:txBody>
          <a:bodyPr wrap="square">
            <a:spAutoFit/>
          </a:bodyPr>
          <a:lstStyle/>
          <a:p>
            <a:pPr marL="172800" indent="-306000" algn="just" defTabSz="457200">
              <a:spcBef>
                <a:spcPct val="20000"/>
              </a:spcBef>
              <a:spcAft>
                <a:spcPts val="600"/>
              </a:spcAft>
              <a:buClr>
                <a:srgbClr val="1CADE4"/>
              </a:buClr>
              <a:buSzPct val="100000"/>
              <a:buFont typeface="Wingdings 2" panose="05020102010507070707" pitchFamily="18" charset="2"/>
              <a:buChar char=""/>
              <a:defRPr/>
            </a:pPr>
            <a:r>
              <a:rPr kumimoji="0" lang="en-US" sz="20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Deployment:</a:t>
            </a:r>
          </a:p>
          <a:p>
            <a:pPr marL="209700" indent="-342900" algn="just" defTabSz="457200">
              <a:spcBef>
                <a:spcPct val="20000"/>
              </a:spcBef>
              <a:spcAft>
                <a:spcPts val="600"/>
              </a:spcAft>
              <a:buClr>
                <a:srgbClr val="1CADE4"/>
              </a:buClr>
              <a:buSzPct val="100000"/>
              <a:buFont typeface="Arial" panose="020B0604020202020204" pitchFamily="34" charset="0"/>
              <a:buChar char="•"/>
              <a:defRPr/>
            </a:pPr>
            <a:r>
              <a:rPr lang="en-US" sz="2000" dirty="0"/>
              <a:t>Make the model available via a user-facing application.</a:t>
            </a:r>
            <a:endParaRPr lang="en-US" sz="2000" b="1" dirty="0">
              <a:solidFill>
                <a:prstClr val="black">
                  <a:lumMod val="75000"/>
                  <a:lumOff val="25000"/>
                </a:prstClr>
              </a:solidFill>
            </a:endParaRPr>
          </a:p>
          <a:p>
            <a:pPr marL="209700" indent="-342900" algn="just" defTabSz="457200">
              <a:spcBef>
                <a:spcPct val="20000"/>
              </a:spcBef>
              <a:spcAft>
                <a:spcPts val="600"/>
              </a:spcAft>
              <a:buClr>
                <a:srgbClr val="1CADE4"/>
              </a:buClr>
              <a:buSzPct val="100000"/>
              <a:buFont typeface="Arial" panose="020B0604020202020204" pitchFamily="34" charset="0"/>
              <a:buChar char="•"/>
              <a:defRPr/>
            </a:pPr>
            <a:r>
              <a:rPr lang="en-US" altLang="en-US" sz="2000" dirty="0"/>
              <a:t>Deploy the trained model via Watson Machine Learning.</a:t>
            </a:r>
          </a:p>
          <a:p>
            <a:pPr marL="209700" indent="-342900" algn="just" defTabSz="457200">
              <a:spcBef>
                <a:spcPct val="20000"/>
              </a:spcBef>
              <a:spcAft>
                <a:spcPts val="600"/>
              </a:spcAft>
              <a:buClr>
                <a:srgbClr val="1CADE4"/>
              </a:buClr>
              <a:buSzPct val="100000"/>
              <a:buFont typeface="Arial" panose="020B0604020202020204" pitchFamily="34" charset="0"/>
              <a:buChar char="•"/>
              <a:defRPr/>
            </a:pPr>
            <a:r>
              <a:rPr lang="en-US" altLang="en-US" sz="2000" dirty="0"/>
              <a:t>Integrate with </a:t>
            </a:r>
            <a:r>
              <a:rPr lang="en-US" altLang="en-US" sz="2000" b="1" dirty="0"/>
              <a:t>Watsonx Assistant</a:t>
            </a:r>
            <a:r>
              <a:rPr lang="en-US" altLang="en-US" sz="2000" dirty="0"/>
              <a:t> to use model predictions in the chat</a:t>
            </a:r>
          </a:p>
          <a:p>
            <a:pPr marL="209700" indent="-342900" algn="just" defTabSz="457200">
              <a:spcBef>
                <a:spcPct val="20000"/>
              </a:spcBef>
              <a:spcAft>
                <a:spcPts val="600"/>
              </a:spcAft>
              <a:buClr>
                <a:srgbClr val="1CADE4"/>
              </a:buClr>
              <a:buSzPct val="100000"/>
              <a:buFont typeface="Arial" panose="020B0604020202020204" pitchFamily="34" charset="0"/>
              <a:buChar char="•"/>
              <a:defRPr/>
            </a:pPr>
            <a:r>
              <a:rPr lang="en-US" altLang="en-US" sz="2000" dirty="0"/>
              <a:t>Build REST APIs for model access using IBM Cloud Functions.</a:t>
            </a:r>
          </a:p>
          <a:p>
            <a:pPr algn="just" defTabSz="457200">
              <a:spcBef>
                <a:spcPct val="20000"/>
              </a:spcBef>
              <a:spcAft>
                <a:spcPts val="600"/>
              </a:spcAft>
              <a:buClr>
                <a:srgbClr val="1CADE4"/>
              </a:buClr>
              <a:buSzPct val="100000"/>
              <a:defRPr/>
            </a:pPr>
            <a:endParaRPr kumimoji="0" lang="en-US" sz="20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endParaRPr>
          </a:p>
          <a:p>
            <a:pPr marL="172800" indent="-306000" algn="just" defTabSz="457200">
              <a:spcBef>
                <a:spcPct val="20000"/>
              </a:spcBef>
              <a:spcAft>
                <a:spcPts val="600"/>
              </a:spcAft>
              <a:buClr>
                <a:srgbClr val="1CADE4"/>
              </a:buClr>
              <a:buSzPct val="100000"/>
              <a:buFont typeface="Wingdings 2" panose="05020102010507070707" pitchFamily="18" charset="2"/>
              <a:buChar char=""/>
              <a:defRPr/>
            </a:pPr>
            <a:r>
              <a:rPr kumimoji="0" lang="en-US" sz="20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mn-cs"/>
              </a:rPr>
              <a:t>Evaluation:</a:t>
            </a:r>
          </a:p>
          <a:p>
            <a:pPr marL="630000" lvl="1" indent="-306000" algn="just" defTabSz="457200">
              <a:spcBef>
                <a:spcPct val="20000"/>
              </a:spcBef>
              <a:spcAft>
                <a:spcPts val="600"/>
              </a:spcAft>
              <a:buClr>
                <a:srgbClr val="1CADE4"/>
              </a:buClr>
              <a:buSzPct val="100000"/>
              <a:buFont typeface="Wingdings 2" panose="05020102010507070707" pitchFamily="18" charset="2"/>
              <a:buChar char=""/>
              <a:defRPr/>
            </a:pPr>
            <a:r>
              <a:rPr lang="en-US" sz="2000" dirty="0"/>
              <a:t>Measure how effective the model is in recommending useful travel plans.</a:t>
            </a:r>
          </a:p>
          <a:p>
            <a:pPr marL="630000" lvl="1" indent="-306000" algn="just" defTabSz="457200">
              <a:lnSpc>
                <a:spcPct val="150000"/>
              </a:lnSpc>
              <a:spcBef>
                <a:spcPct val="20000"/>
              </a:spcBef>
              <a:spcAft>
                <a:spcPts val="600"/>
              </a:spcAft>
              <a:buClr>
                <a:srgbClr val="1CADE4"/>
              </a:buClr>
              <a:buSzPct val="100000"/>
              <a:buFont typeface="Wingdings 2" panose="05020102010507070707" pitchFamily="18" charset="2"/>
              <a:buChar char=""/>
              <a:defRPr/>
            </a:pPr>
            <a:r>
              <a:rPr kumimoji="0" lang="en-IN" sz="2000" b="1"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Calibri"/>
              </a:rPr>
              <a:t>Result</a:t>
            </a:r>
            <a:r>
              <a:rPr kumimoji="0" lang="en-IN" sz="2000" i="0" u="none" strike="noStrike" kern="1200" cap="none" spc="0" normalizeH="0" baseline="0" noProof="0" dirty="0">
                <a:ln>
                  <a:noFill/>
                </a:ln>
                <a:solidFill>
                  <a:prstClr val="black">
                    <a:lumMod val="75000"/>
                    <a:lumOff val="25000"/>
                  </a:prstClr>
                </a:solidFill>
                <a:effectLst/>
                <a:uLnTx/>
                <a:uFillTx/>
                <a:latin typeface="Franklin Gothic Book" panose="020B0502020104020203"/>
                <a:ea typeface="+mn-ea"/>
                <a:cs typeface="Calibri"/>
              </a:rPr>
              <a:t>: </a:t>
            </a:r>
            <a:r>
              <a:rPr lang="en-US" altLang="en-US" sz="2000" dirty="0"/>
              <a:t>The Travel Planner Agent successfully delivers personalized and dynamic travel plans by integrating AI-powered recommendations into an interactive Watsonx Assistant chatbot using IBM Cloud services.</a:t>
            </a:r>
          </a:p>
        </p:txBody>
      </p:sp>
    </p:spTree>
    <p:extLst>
      <p:ext uri="{BB962C8B-B14F-4D97-AF65-F5344CB8AC3E}">
        <p14:creationId xmlns:p14="http://schemas.microsoft.com/office/powerpoint/2010/main" val="3674857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110674"/>
            <a:ext cx="11029615" cy="5747325"/>
          </a:xfrm>
        </p:spPr>
        <p:txBody>
          <a:bodyPr>
            <a:normAutofit/>
          </a:bodyPr>
          <a:lstStyle/>
          <a:p>
            <a:pPr marL="0" indent="0">
              <a:buNone/>
            </a:pPr>
            <a:r>
              <a:rPr lang="en-IN" sz="2000" b="1" dirty="0">
                <a:solidFill>
                  <a:srgbClr val="0F0F0F"/>
                </a:solidFill>
              </a:rPr>
              <a:t>System requirements</a:t>
            </a:r>
          </a:p>
          <a:p>
            <a:pPr marL="629435" lvl="1" indent="-305435"/>
            <a:r>
              <a:rPr lang="en-IN" sz="2000" dirty="0"/>
              <a:t>Developer-Side Requirements</a:t>
            </a:r>
          </a:p>
          <a:p>
            <a:pPr marL="594000" lvl="2" indent="0" defTabSz="914400" eaLnBrk="0" fontAlgn="base" hangingPunct="0">
              <a:lnSpc>
                <a:spcPct val="150000"/>
              </a:lnSpc>
              <a:spcBef>
                <a:spcPct val="0"/>
              </a:spcBef>
              <a:spcAft>
                <a:spcPct val="0"/>
              </a:spcAft>
              <a:buClr>
                <a:srgbClr val="00B0F0"/>
              </a:buClr>
              <a:buSzTx/>
              <a:buFontTx/>
              <a:buChar char="•"/>
            </a:pPr>
            <a:r>
              <a:rPr lang="en-US" altLang="en-US" sz="2000" b="1" dirty="0">
                <a:solidFill>
                  <a:schemeClr val="tx1"/>
                </a:solidFill>
              </a:rPr>
              <a:t>Operating System:</a:t>
            </a:r>
            <a:r>
              <a:rPr lang="en-US" altLang="en-US" sz="2000" dirty="0">
                <a:solidFill>
                  <a:schemeClr val="tx1"/>
                </a:solidFill>
              </a:rPr>
              <a:t> Windows 10/11, macOS, or Linux</a:t>
            </a:r>
          </a:p>
          <a:p>
            <a:pPr marL="594000" lvl="2" indent="0" defTabSz="914400" eaLnBrk="0" fontAlgn="base" hangingPunct="0">
              <a:lnSpc>
                <a:spcPct val="150000"/>
              </a:lnSpc>
              <a:spcBef>
                <a:spcPct val="0"/>
              </a:spcBef>
              <a:spcAft>
                <a:spcPct val="0"/>
              </a:spcAft>
              <a:buClr>
                <a:srgbClr val="00B0F0"/>
              </a:buClr>
              <a:buSzTx/>
              <a:buFontTx/>
              <a:buChar char="•"/>
            </a:pPr>
            <a:r>
              <a:rPr lang="en-US" altLang="en-US" sz="2000" b="1" dirty="0">
                <a:solidFill>
                  <a:schemeClr val="tx1"/>
                </a:solidFill>
              </a:rPr>
              <a:t>Browser:</a:t>
            </a:r>
            <a:r>
              <a:rPr lang="en-US" altLang="en-US" sz="2000" dirty="0">
                <a:solidFill>
                  <a:schemeClr val="tx1"/>
                </a:solidFill>
              </a:rPr>
              <a:t> Latest Chrome / Firefox / Edge</a:t>
            </a:r>
          </a:p>
          <a:p>
            <a:pPr marL="594000" lvl="2" indent="0" defTabSz="914400" eaLnBrk="0" fontAlgn="base" hangingPunct="0">
              <a:lnSpc>
                <a:spcPct val="150000"/>
              </a:lnSpc>
              <a:spcBef>
                <a:spcPct val="0"/>
              </a:spcBef>
              <a:spcAft>
                <a:spcPct val="0"/>
              </a:spcAft>
              <a:buClr>
                <a:srgbClr val="00B0F0"/>
              </a:buClr>
              <a:buSzTx/>
              <a:buFontTx/>
              <a:buChar char="•"/>
            </a:pPr>
            <a:r>
              <a:rPr lang="en-US" altLang="en-US" sz="2000" b="1" dirty="0">
                <a:solidFill>
                  <a:schemeClr val="tx1"/>
                </a:solidFill>
              </a:rPr>
              <a:t>RAM:</a:t>
            </a:r>
            <a:r>
              <a:rPr lang="en-US" altLang="en-US" sz="2000" dirty="0">
                <a:solidFill>
                  <a:schemeClr val="tx1"/>
                </a:solidFill>
              </a:rPr>
              <a:t> Minimum 8 GB (Recommended: 16 GB)</a:t>
            </a:r>
          </a:p>
          <a:p>
            <a:pPr marL="594000" lvl="2" indent="0" defTabSz="914400" eaLnBrk="0" fontAlgn="base" hangingPunct="0">
              <a:lnSpc>
                <a:spcPct val="150000"/>
              </a:lnSpc>
              <a:spcBef>
                <a:spcPct val="0"/>
              </a:spcBef>
              <a:spcAft>
                <a:spcPct val="0"/>
              </a:spcAft>
              <a:buClr>
                <a:srgbClr val="00B0F0"/>
              </a:buClr>
              <a:buSzTx/>
              <a:buNone/>
            </a:pPr>
            <a:endParaRPr lang="en-IN" sz="2000" b="1" dirty="0">
              <a:solidFill>
                <a:srgbClr val="0F0F0F"/>
              </a:solidFill>
            </a:endParaRPr>
          </a:p>
          <a:p>
            <a:pPr marL="629435" lvl="1" indent="-305435"/>
            <a:r>
              <a:rPr lang="en-IN" sz="2000" dirty="0"/>
              <a:t>IBM Cloud Platform Requirements</a:t>
            </a:r>
            <a:endParaRPr lang="en-IN" sz="2000" b="1" dirty="0">
              <a:solidFill>
                <a:srgbClr val="0F0F0F"/>
              </a:solidFill>
            </a:endParaRPr>
          </a:p>
          <a:p>
            <a:pPr marL="594000" lvl="2" indent="0" defTabSz="914400" eaLnBrk="0" fontAlgn="base" hangingPunct="0">
              <a:lnSpc>
                <a:spcPct val="160000"/>
              </a:lnSpc>
              <a:spcBef>
                <a:spcPct val="0"/>
              </a:spcBef>
              <a:spcAft>
                <a:spcPct val="0"/>
              </a:spcAft>
              <a:buClr>
                <a:srgbClr val="00B0F0"/>
              </a:buClr>
              <a:buSzTx/>
              <a:buFontTx/>
              <a:buChar char="•"/>
            </a:pPr>
            <a:r>
              <a:rPr lang="en-US" altLang="en-US" sz="2000" b="1" dirty="0">
                <a:solidFill>
                  <a:schemeClr val="tx1"/>
                </a:solidFill>
              </a:rPr>
              <a:t>IBM Cloud Account</a:t>
            </a:r>
            <a:r>
              <a:rPr lang="en-US" altLang="en-US" sz="2000" dirty="0">
                <a:solidFill>
                  <a:schemeClr val="tx1"/>
                </a:solidFill>
              </a:rPr>
              <a:t> (Lite Plan – free tier)</a:t>
            </a:r>
          </a:p>
          <a:p>
            <a:pPr marL="594000" lvl="2" indent="0" defTabSz="914400" eaLnBrk="0" fontAlgn="base" hangingPunct="0">
              <a:lnSpc>
                <a:spcPct val="160000"/>
              </a:lnSpc>
              <a:spcBef>
                <a:spcPct val="0"/>
              </a:spcBef>
              <a:spcAft>
                <a:spcPct val="0"/>
              </a:spcAft>
              <a:buClr>
                <a:srgbClr val="00B0F0"/>
              </a:buClr>
              <a:buSzTx/>
              <a:buFontTx/>
              <a:buChar char="•"/>
            </a:pPr>
            <a:r>
              <a:rPr lang="en-US" altLang="en-US" sz="2000" dirty="0">
                <a:solidFill>
                  <a:schemeClr val="tx1"/>
                </a:solidFill>
              </a:rPr>
              <a:t>Watson Assistant (Lite)</a:t>
            </a:r>
          </a:p>
          <a:p>
            <a:pPr marL="594000" lvl="2" indent="0" defTabSz="914400" eaLnBrk="0" fontAlgn="base" hangingPunct="0">
              <a:lnSpc>
                <a:spcPct val="160000"/>
              </a:lnSpc>
              <a:spcBef>
                <a:spcPct val="0"/>
              </a:spcBef>
              <a:spcAft>
                <a:spcPct val="0"/>
              </a:spcAft>
              <a:buClr>
                <a:srgbClr val="00B0F0"/>
              </a:buClr>
              <a:buSzTx/>
              <a:buFontTx/>
              <a:buChar char="•"/>
            </a:pPr>
            <a:r>
              <a:rPr lang="en-US" altLang="en-US" sz="2000" dirty="0">
                <a:solidFill>
                  <a:schemeClr val="tx1"/>
                </a:solidFill>
              </a:rPr>
              <a:t>Watsonx.ai with Granite model</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312AD-D7A6-3F8B-9B0B-6697EC83775B}"/>
              </a:ext>
            </a:extLst>
          </p:cNvPr>
          <p:cNvSpPr txBox="1"/>
          <p:nvPr/>
        </p:nvSpPr>
        <p:spPr>
          <a:xfrm>
            <a:off x="523981" y="924675"/>
            <a:ext cx="10880333" cy="5632311"/>
          </a:xfrm>
          <a:prstGeom prst="rect">
            <a:avLst/>
          </a:prstGeom>
          <a:noFill/>
        </p:spPr>
        <p:txBody>
          <a:bodyPr wrap="square">
            <a:spAutoFit/>
          </a:bodyPr>
          <a:lstStyle/>
          <a:p>
            <a:pPr marL="285750" indent="-285750">
              <a:buClr>
                <a:srgbClr val="00B0F0"/>
              </a:buClr>
              <a:buFont typeface="Wingdings" panose="05000000000000000000" pitchFamily="2" charset="2"/>
              <a:buChar char="§"/>
            </a:pPr>
            <a:r>
              <a:rPr lang="en-IN" sz="2000" b="1" dirty="0">
                <a:solidFill>
                  <a:srgbClr val="0F0F0F"/>
                </a:solidFill>
              </a:rPr>
              <a:t>Library required to build the model</a:t>
            </a:r>
          </a:p>
          <a:p>
            <a:pPr marL="742950" lvl="1" indent="-285750">
              <a:buClr>
                <a:srgbClr val="00B0F0"/>
              </a:buClr>
              <a:buFont typeface="Wingdings" panose="05000000000000000000" pitchFamily="2" charset="2"/>
              <a:buChar char="§"/>
            </a:pPr>
            <a:endParaRPr lang="en-IN" sz="2000" b="1" dirty="0">
              <a:solidFill>
                <a:srgbClr val="0F0F0F"/>
              </a:solidFill>
            </a:endParaRPr>
          </a:p>
          <a:p>
            <a:pPr marL="342900" lvl="0" indent="-342900" eaLnBrk="0" fontAlgn="base" hangingPunct="0">
              <a:spcBef>
                <a:spcPct val="0"/>
              </a:spcBef>
              <a:spcAft>
                <a:spcPct val="0"/>
              </a:spcAft>
              <a:buClr>
                <a:srgbClr val="00B0F0"/>
              </a:buClr>
              <a:buFont typeface="Wingdings" panose="05000000000000000000" pitchFamily="2" charset="2"/>
              <a:buChar char="§"/>
            </a:pPr>
            <a:r>
              <a:rPr lang="en-US" altLang="en-US" sz="2000" b="1" dirty="0"/>
              <a:t>Data Handling and Preprocessing</a:t>
            </a:r>
          </a:p>
          <a:p>
            <a:pPr lvl="1" eaLnBrk="0" fontAlgn="base" hangingPunct="0">
              <a:spcBef>
                <a:spcPct val="0"/>
              </a:spcBef>
              <a:spcAft>
                <a:spcPct val="0"/>
              </a:spcAft>
              <a:buClr>
                <a:srgbClr val="00B0F0"/>
              </a:buClr>
              <a:buFontTx/>
              <a:buChar char="•"/>
            </a:pPr>
            <a:r>
              <a:rPr lang="en-US" altLang="en-US" sz="2000" dirty="0"/>
              <a:t>pandas – For handling structured data like destination info, budgets, dates</a:t>
            </a:r>
          </a:p>
          <a:p>
            <a:pPr lvl="1" eaLnBrk="0" fontAlgn="base" hangingPunct="0">
              <a:spcBef>
                <a:spcPct val="0"/>
              </a:spcBef>
              <a:spcAft>
                <a:spcPct val="0"/>
              </a:spcAft>
              <a:buClr>
                <a:srgbClr val="00B0F0"/>
              </a:buClr>
              <a:buFontTx/>
              <a:buChar char="•"/>
            </a:pPr>
            <a:r>
              <a:rPr lang="en-US" altLang="en-US" sz="2000" dirty="0" err="1"/>
              <a:t>numpy</a:t>
            </a:r>
            <a:r>
              <a:rPr lang="en-US" altLang="en-US" sz="2000" dirty="0"/>
              <a:t> – For efficient numerical computations</a:t>
            </a:r>
          </a:p>
          <a:p>
            <a:pPr lvl="1" eaLnBrk="0" fontAlgn="base" hangingPunct="0">
              <a:spcBef>
                <a:spcPct val="0"/>
              </a:spcBef>
              <a:spcAft>
                <a:spcPct val="0"/>
              </a:spcAft>
              <a:buClr>
                <a:srgbClr val="00B0F0"/>
              </a:buClr>
              <a:buFontTx/>
              <a:buChar char="•"/>
            </a:pPr>
            <a:r>
              <a:rPr lang="en-US" altLang="en-US" sz="2000" dirty="0"/>
              <a:t>datetime – To handle travel dates, durations</a:t>
            </a:r>
          </a:p>
          <a:p>
            <a:pPr lvl="1" eaLnBrk="0" fontAlgn="base" hangingPunct="0">
              <a:spcBef>
                <a:spcPct val="0"/>
              </a:spcBef>
              <a:spcAft>
                <a:spcPct val="0"/>
              </a:spcAft>
              <a:buClr>
                <a:srgbClr val="00B0F0"/>
              </a:buClr>
            </a:pPr>
            <a:endParaRPr lang="en-US" altLang="en-US" sz="2000" dirty="0"/>
          </a:p>
          <a:p>
            <a:pPr marL="342900" lvl="0" indent="-342900" eaLnBrk="0" fontAlgn="base" hangingPunct="0">
              <a:spcBef>
                <a:spcPct val="0"/>
              </a:spcBef>
              <a:spcAft>
                <a:spcPct val="0"/>
              </a:spcAft>
              <a:buClr>
                <a:srgbClr val="00B0F0"/>
              </a:buClr>
              <a:buFont typeface="Wingdings" panose="05000000000000000000" pitchFamily="2" charset="2"/>
              <a:buChar char="§"/>
            </a:pPr>
            <a:r>
              <a:rPr lang="en-US" altLang="en-US" sz="2000" b="1" dirty="0"/>
              <a:t>Natural Language Processing (if analyzing user input)</a:t>
            </a:r>
          </a:p>
          <a:p>
            <a:pPr lvl="1" eaLnBrk="0" fontAlgn="base" hangingPunct="0">
              <a:spcBef>
                <a:spcPct val="0"/>
              </a:spcBef>
              <a:spcAft>
                <a:spcPct val="0"/>
              </a:spcAft>
              <a:buClr>
                <a:srgbClr val="00B0F0"/>
              </a:buClr>
              <a:buFontTx/>
              <a:buChar char="•"/>
            </a:pPr>
            <a:r>
              <a:rPr lang="en-US" altLang="en-US" sz="2000" dirty="0" err="1"/>
              <a:t>nltk</a:t>
            </a:r>
            <a:r>
              <a:rPr lang="en-US" altLang="en-US" sz="2000" dirty="0"/>
              <a:t> – For tokenizing and extracting intent (if needed in advanced processing)</a:t>
            </a:r>
          </a:p>
          <a:p>
            <a:pPr lvl="1" eaLnBrk="0" fontAlgn="base" hangingPunct="0">
              <a:spcBef>
                <a:spcPct val="0"/>
              </a:spcBef>
              <a:spcAft>
                <a:spcPct val="0"/>
              </a:spcAft>
              <a:buClr>
                <a:srgbClr val="00B0F0"/>
              </a:buClr>
              <a:buFontTx/>
              <a:buChar char="•"/>
            </a:pPr>
            <a:r>
              <a:rPr lang="en-US" altLang="en-US" sz="2000" dirty="0"/>
              <a:t>spacy – Alternative to NLTK for fast NLP tasks (optional)</a:t>
            </a:r>
          </a:p>
          <a:p>
            <a:pPr lvl="1" eaLnBrk="0" fontAlgn="base" hangingPunct="0">
              <a:spcBef>
                <a:spcPct val="0"/>
              </a:spcBef>
              <a:spcAft>
                <a:spcPct val="0"/>
              </a:spcAft>
              <a:buClr>
                <a:srgbClr val="00B0F0"/>
              </a:buClr>
            </a:pPr>
            <a:endParaRPr lang="en-US" altLang="en-US" sz="2000" dirty="0"/>
          </a:p>
          <a:p>
            <a:pPr marL="342900" lvl="0" indent="-342900" eaLnBrk="0" fontAlgn="base" hangingPunct="0">
              <a:spcBef>
                <a:spcPct val="0"/>
              </a:spcBef>
              <a:spcAft>
                <a:spcPct val="0"/>
              </a:spcAft>
              <a:buClr>
                <a:srgbClr val="00B0F0"/>
              </a:buClr>
              <a:buFont typeface="Wingdings" panose="05000000000000000000" pitchFamily="2" charset="2"/>
              <a:buChar char="§"/>
            </a:pPr>
            <a:r>
              <a:rPr lang="en-US" altLang="en-US" sz="2000" b="1" dirty="0"/>
              <a:t>Machine Learning / Recommendation Engine</a:t>
            </a:r>
          </a:p>
          <a:p>
            <a:pPr lvl="1" eaLnBrk="0" fontAlgn="base" hangingPunct="0">
              <a:spcBef>
                <a:spcPct val="0"/>
              </a:spcBef>
              <a:spcAft>
                <a:spcPct val="0"/>
              </a:spcAft>
              <a:buClr>
                <a:srgbClr val="00B0F0"/>
              </a:buClr>
              <a:buFontTx/>
              <a:buChar char="•"/>
            </a:pPr>
            <a:r>
              <a:rPr lang="en-US" altLang="en-US" sz="2000" dirty="0"/>
              <a:t>scikit-learn – For building recommendation logic (like KNN or classification)</a:t>
            </a:r>
          </a:p>
          <a:p>
            <a:pPr lvl="1" eaLnBrk="0" fontAlgn="base" hangingPunct="0">
              <a:spcBef>
                <a:spcPct val="0"/>
              </a:spcBef>
              <a:spcAft>
                <a:spcPct val="0"/>
              </a:spcAft>
              <a:buClr>
                <a:srgbClr val="00B0F0"/>
              </a:buClr>
              <a:buFontTx/>
              <a:buChar char="•"/>
            </a:pPr>
            <a:r>
              <a:rPr lang="en-US" altLang="en-US" sz="2000" dirty="0" err="1"/>
              <a:t>joblib</a:t>
            </a:r>
            <a:r>
              <a:rPr lang="en-US" altLang="en-US" sz="2000" dirty="0"/>
              <a:t> – To save and reuse trained models (e.g., for travel preferences)</a:t>
            </a:r>
          </a:p>
          <a:p>
            <a:pPr lvl="0" eaLnBrk="0" fontAlgn="base" hangingPunct="0">
              <a:spcBef>
                <a:spcPct val="0"/>
              </a:spcBef>
              <a:spcAft>
                <a:spcPct val="0"/>
              </a:spcAft>
            </a:pPr>
            <a:endParaRPr lang="en-US" altLang="en-US" sz="2000" b="1" dirty="0"/>
          </a:p>
          <a:p>
            <a:pPr marL="342900" lvl="0" indent="-342900" eaLnBrk="0" fontAlgn="base" hangingPunct="0">
              <a:spcBef>
                <a:spcPct val="0"/>
              </a:spcBef>
              <a:spcAft>
                <a:spcPct val="0"/>
              </a:spcAft>
              <a:buClr>
                <a:srgbClr val="00B0F0"/>
              </a:buClr>
              <a:buFont typeface="Wingdings" panose="05000000000000000000" pitchFamily="2" charset="2"/>
              <a:buChar char="§"/>
            </a:pPr>
            <a:r>
              <a:rPr lang="en-US" altLang="en-US" sz="2000" b="1" dirty="0"/>
              <a:t>APIs and Cloud Interaction</a:t>
            </a:r>
          </a:p>
          <a:p>
            <a:pPr lvl="1" eaLnBrk="0" fontAlgn="base" hangingPunct="0">
              <a:spcBef>
                <a:spcPct val="0"/>
              </a:spcBef>
              <a:spcAft>
                <a:spcPct val="0"/>
              </a:spcAft>
              <a:buClr>
                <a:srgbClr val="00B0F0"/>
              </a:buClr>
              <a:buFontTx/>
              <a:buChar char="•"/>
            </a:pPr>
            <a:r>
              <a:rPr lang="en-US" altLang="en-US" sz="2000" dirty="0"/>
              <a:t>requests – To call external APIs (weather, transport, hotel booking)</a:t>
            </a:r>
          </a:p>
          <a:p>
            <a:pPr lvl="1" eaLnBrk="0" fontAlgn="base" hangingPunct="0">
              <a:spcBef>
                <a:spcPct val="0"/>
              </a:spcBef>
              <a:spcAft>
                <a:spcPct val="0"/>
              </a:spcAft>
              <a:buClr>
                <a:srgbClr val="00B0F0"/>
              </a:buClr>
              <a:buFontTx/>
              <a:buChar char="•"/>
            </a:pPr>
            <a:r>
              <a:rPr lang="en-US" altLang="en-US" sz="2000" dirty="0" err="1"/>
              <a:t>ibm</a:t>
            </a:r>
            <a:r>
              <a:rPr lang="en-US" altLang="en-US" sz="2000" dirty="0"/>
              <a:t>-</a:t>
            </a:r>
            <a:r>
              <a:rPr lang="en-US" altLang="en-US" sz="2000" dirty="0" err="1"/>
              <a:t>watson</a:t>
            </a:r>
            <a:r>
              <a:rPr lang="en-US" altLang="en-US" sz="2000" dirty="0"/>
              <a:t>-machine-learning – To deploy and score models on IBM Cloud</a:t>
            </a:r>
          </a:p>
        </p:txBody>
      </p:sp>
      <p:sp>
        <p:nvSpPr>
          <p:cNvPr id="4" name="Rectangle 2">
            <a:extLst>
              <a:ext uri="{FF2B5EF4-FFF2-40B4-BE49-F238E27FC236}">
                <a16:creationId xmlns:a16="http://schemas.microsoft.com/office/drawing/2014/main" id="{2C471C08-1470-4F84-AF98-67C49737C5F8}"/>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id="{6B23B486-4CF4-8B74-A1ED-5C5BA2733077}"/>
              </a:ext>
            </a:extLst>
          </p:cNvPr>
          <p:cNvSpPr>
            <a:spLocks noChangeArrowheads="1"/>
          </p:cNvSpPr>
          <p:nvPr/>
        </p:nvSpPr>
        <p:spPr bwMode="auto">
          <a:xfrm>
            <a:off x="0" y="37850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4487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376176"/>
          </a:xfrm>
        </p:spPr>
        <p:txBody>
          <a:bodyPr>
            <a:noAutofit/>
          </a:bodyPr>
          <a:lstStyle/>
          <a:p>
            <a:pPr marL="305435" indent="-305435"/>
            <a:r>
              <a:rPr lang="en-IN" sz="2000" b="1" dirty="0">
                <a:ea typeface="+mn-lt"/>
                <a:cs typeface="+mn-lt"/>
              </a:rPr>
              <a:t>Algorithm Selection:</a:t>
            </a:r>
            <a:endParaRPr lang="en-IN" sz="2000" dirty="0"/>
          </a:p>
          <a:p>
            <a:r>
              <a:rPr lang="en-US" sz="2000" dirty="0"/>
              <a:t>Model Chosen: </a:t>
            </a:r>
            <a:r>
              <a:rPr lang="en-IN" sz="2000" dirty="0"/>
              <a:t>Watsonx Assistant (watsonx.ai service)</a:t>
            </a:r>
          </a:p>
          <a:p>
            <a:r>
              <a:rPr lang="en-US" sz="2000" dirty="0"/>
              <a:t>Type: </a:t>
            </a:r>
            <a:r>
              <a:rPr lang="en-IN" sz="2000" dirty="0"/>
              <a:t>LLM-powered + rule-based </a:t>
            </a:r>
            <a:r>
              <a:rPr lang="en-US" sz="2000" dirty="0"/>
              <a:t>– few-shot prompt-based reasoning engine</a:t>
            </a:r>
          </a:p>
          <a:p>
            <a:r>
              <a:rPr lang="en-US" sz="2000" b="1" dirty="0"/>
              <a:t>Justification:</a:t>
            </a:r>
          </a:p>
          <a:p>
            <a:pPr marL="324000" lvl="1" indent="0" defTabSz="914400" eaLnBrk="0" fontAlgn="base" hangingPunct="0">
              <a:lnSpc>
                <a:spcPct val="150000"/>
              </a:lnSpc>
              <a:spcBef>
                <a:spcPct val="0"/>
              </a:spcBef>
              <a:spcAft>
                <a:spcPct val="0"/>
              </a:spcAft>
              <a:buClr>
                <a:srgbClr val="00B0F0"/>
              </a:buClr>
              <a:buSzTx/>
              <a:buFontTx/>
              <a:buChar char="•"/>
            </a:pPr>
            <a:r>
              <a:rPr lang="en-US" altLang="en-US" sz="2000" dirty="0">
                <a:solidFill>
                  <a:schemeClr val="tx1"/>
                </a:solidFill>
              </a:rPr>
              <a:t>Handles natural language understanding (NLU), intent detection, and context-based dialog flow.</a:t>
            </a:r>
          </a:p>
          <a:p>
            <a:pPr marL="324000" lvl="1" indent="0" defTabSz="914400" eaLnBrk="0" fontAlgn="base" hangingPunct="0">
              <a:lnSpc>
                <a:spcPct val="150000"/>
              </a:lnSpc>
              <a:spcBef>
                <a:spcPct val="0"/>
              </a:spcBef>
              <a:spcAft>
                <a:spcPct val="0"/>
              </a:spcAft>
              <a:buClr>
                <a:srgbClr val="00B0F0"/>
              </a:buClr>
              <a:buSzTx/>
              <a:buFontTx/>
              <a:buChar char="•"/>
            </a:pPr>
            <a:r>
              <a:rPr lang="en-US" altLang="en-US" sz="2000" dirty="0">
                <a:solidFill>
                  <a:schemeClr val="tx1"/>
                </a:solidFill>
              </a:rPr>
              <a:t>Uses classification algorithms to identify user intents (e.g., </a:t>
            </a:r>
            <a:r>
              <a:rPr lang="en-US" altLang="en-US" sz="2000" dirty="0" err="1">
                <a:solidFill>
                  <a:schemeClr val="tx1"/>
                </a:solidFill>
              </a:rPr>
              <a:t>book_flight</a:t>
            </a:r>
            <a:r>
              <a:rPr lang="en-US" altLang="en-US" sz="2000" dirty="0">
                <a:solidFill>
                  <a:schemeClr val="tx1"/>
                </a:solidFill>
              </a:rPr>
              <a:t>, </a:t>
            </a:r>
            <a:r>
              <a:rPr lang="en-US" altLang="en-US" sz="2000" dirty="0" err="1">
                <a:solidFill>
                  <a:schemeClr val="tx1"/>
                </a:solidFill>
              </a:rPr>
              <a:t>get_weather</a:t>
            </a:r>
            <a:r>
              <a:rPr lang="en-US" altLang="en-US" sz="2000" dirty="0">
                <a:solidFill>
                  <a:schemeClr val="tx1"/>
                </a:solidFill>
              </a:rPr>
              <a:t>).</a:t>
            </a:r>
          </a:p>
          <a:p>
            <a:pPr marL="324000" lvl="1" indent="0" defTabSz="914400" eaLnBrk="0" fontAlgn="base" hangingPunct="0">
              <a:lnSpc>
                <a:spcPct val="150000"/>
              </a:lnSpc>
              <a:spcBef>
                <a:spcPct val="0"/>
              </a:spcBef>
              <a:spcAft>
                <a:spcPct val="0"/>
              </a:spcAft>
              <a:buClr>
                <a:srgbClr val="00B0F0"/>
              </a:buClr>
              <a:buSzTx/>
              <a:buFontTx/>
              <a:buChar char="•"/>
            </a:pPr>
            <a:r>
              <a:rPr lang="en-US" altLang="en-US" sz="2000" dirty="0">
                <a:solidFill>
                  <a:schemeClr val="tx1"/>
                </a:solidFill>
              </a:rPr>
              <a:t>Underlying ML model is a fine-tuned transformer-based model (proprietary LLM via Watsonx).</a:t>
            </a:r>
          </a:p>
          <a:p>
            <a:pPr>
              <a:lnSpc>
                <a:spcPct val="150000"/>
              </a:lnSpc>
              <a:buFont typeface="Arial" panose="020B0604020202020204" pitchFamily="34" charset="0"/>
              <a:buChar char="•"/>
            </a:pPr>
            <a:r>
              <a:rPr lang="en-US" sz="2000" dirty="0"/>
              <a:t>This is supported by a rule-based dialog structure for controlled conversation flow.</a:t>
            </a:r>
            <a:endParaRPr lang="en-US" sz="2000" b="1" dirty="0"/>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840</TotalTime>
  <Words>1699</Words>
  <Application>Microsoft Office PowerPoint</Application>
  <PresentationFormat>Widescreen</PresentationFormat>
  <Paragraphs>177</Paragraphs>
  <Slides>29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Arial</vt:lpstr>
      <vt:lpstr>Calibri</vt:lpstr>
      <vt:lpstr>Calibri Light</vt:lpstr>
      <vt:lpstr>Franklin Gothic Book</vt:lpstr>
      <vt:lpstr>Franklin Gothic Demi</vt:lpstr>
      <vt:lpstr>Wingdings</vt:lpstr>
      <vt:lpstr>Wingdings 2</vt:lpstr>
      <vt:lpstr>DividendVTI</vt:lpstr>
      <vt:lpstr>Acrobat Document</vt:lpstr>
      <vt:lpstr>Travel Planner Agent</vt:lpstr>
      <vt:lpstr>OUTLINE</vt:lpstr>
      <vt:lpstr>Problem Statement</vt:lpstr>
      <vt:lpstr>Proposed Solution</vt:lpstr>
      <vt:lpstr>PowerPoint Presentation</vt:lpstr>
      <vt:lpstr>PowerPoint Presentation</vt:lpstr>
      <vt:lpstr>System  Approach</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Pavan Akurathi</cp:lastModifiedBy>
  <cp:revision>54</cp:revision>
  <dcterms:created xsi:type="dcterms:W3CDTF">2021-05-26T16:50:10Z</dcterms:created>
  <dcterms:modified xsi:type="dcterms:W3CDTF">2025-08-03T11:38:44Z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