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8" r:id="rId3"/>
    <p:sldId id="259" r:id="rId4"/>
    <p:sldId id="263" r:id="rId5"/>
    <p:sldId id="262" r:id="rId6"/>
  </p:sldIdLst>
  <p:sldSz cx="18288000" cy="10287000"/>
  <p:notesSz cx="6858000" cy="9144000"/>
  <p:embeddedFontLst>
    <p:embeddedFont>
      <p:font typeface="DM Sans" pitchFamily="2" charset="0"/>
      <p:regular r:id="rId8"/>
      <p:bold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gc7+3Q4BraFV1UsZBpLqQH6C80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82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5AFB5E3A-7227-B839-06EB-F2061788F807}"/>
            </a:ext>
          </a:extLst>
        </p:cNvPr>
        <p:cNvGrpSpPr/>
        <p:nvPr/>
      </p:nvGrpSpPr>
      <p:grpSpPr>
        <a:xfrm>
          <a:off x="0" y="0"/>
          <a:ext cx="0" cy="0"/>
          <a:chOff x="0" y="0"/>
          <a:chExt cx="0" cy="0"/>
        </a:xfrm>
      </p:grpSpPr>
      <p:sp>
        <p:nvSpPr>
          <p:cNvPr id="121" name="Google Shape;121;p6:notes">
            <a:extLst>
              <a:ext uri="{FF2B5EF4-FFF2-40B4-BE49-F238E27FC236}">
                <a16:creationId xmlns:a16="http://schemas.microsoft.com/office/drawing/2014/main" id="{F031150F-6C73-88DA-ADA5-9C5860D9DA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a:extLst>
              <a:ext uri="{FF2B5EF4-FFF2-40B4-BE49-F238E27FC236}">
                <a16:creationId xmlns:a16="http://schemas.microsoft.com/office/drawing/2014/main" id="{872C51EC-D879-A1EC-4AED-D777CC784D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947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1792288" y="612775"/>
            <a:ext cx="5486400" cy="4114800"/>
          </a:xfrm>
          <a:prstGeom prst="rect">
            <a:avLst/>
          </a:prstGeom>
          <a:noFill/>
          <a:ln>
            <a:noFill/>
          </a:ln>
        </p:spPr>
      </p:sp>
      <p:sp>
        <p:nvSpPr>
          <p:cNvPr id="64" name="Google Shape;64;p1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unstop.com/c/national-institute-of-technology-nit-trichy-placement-interview-competitions-articles-videos-938"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15498" y="15498"/>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85" name="Google Shape;85;p1"/>
          <p:cNvSpPr/>
          <p:nvPr/>
        </p:nvSpPr>
        <p:spPr>
          <a:xfrm>
            <a:off x="15218537" y="3106066"/>
            <a:ext cx="724985" cy="920616"/>
          </a:xfrm>
          <a:custGeom>
            <a:avLst/>
            <a:gdLst/>
            <a:ahLst/>
            <a:cxnLst/>
            <a:rect l="l" t="t" r="r" b="b"/>
            <a:pathLst>
              <a:path w="724985" h="920616" extrusionOk="0">
                <a:moveTo>
                  <a:pt x="0" y="0"/>
                </a:moveTo>
                <a:lnTo>
                  <a:pt x="724985" y="0"/>
                </a:lnTo>
                <a:lnTo>
                  <a:pt x="724985" y="920616"/>
                </a:lnTo>
                <a:lnTo>
                  <a:pt x="0" y="920616"/>
                </a:lnTo>
                <a:lnTo>
                  <a:pt x="0" y="0"/>
                </a:lnTo>
                <a:close/>
              </a:path>
            </a:pathLst>
          </a:custGeom>
          <a:blipFill rotWithShape="1">
            <a:blip r:embed="rId4">
              <a:alphaModFix/>
            </a:blip>
            <a:stretch>
              <a:fillRect/>
            </a:stretch>
          </a:blipFill>
          <a:ln>
            <a:noFill/>
          </a:ln>
        </p:spPr>
        <p:txBody>
          <a:bodyPr/>
          <a:lstStyle/>
          <a:p>
            <a:endParaRPr lang="en-US" dirty="0"/>
          </a:p>
        </p:txBody>
      </p:sp>
      <p:sp>
        <p:nvSpPr>
          <p:cNvPr id="86" name="Google Shape;86;p1"/>
          <p:cNvSpPr txBox="1"/>
          <p:nvPr/>
        </p:nvSpPr>
        <p:spPr>
          <a:xfrm>
            <a:off x="3069463" y="4026682"/>
            <a:ext cx="14079900" cy="1477328"/>
          </a:xfrm>
          <a:prstGeom prst="rect">
            <a:avLst/>
          </a:prstGeom>
          <a:noFill/>
          <a:ln>
            <a:noFill/>
          </a:ln>
        </p:spPr>
        <p:txBody>
          <a:bodyPr spcFirstLastPara="1" wrap="square" lIns="0" tIns="0" rIns="0" bIns="0" anchor="t" anchorCtr="0">
            <a:spAutoFit/>
          </a:bodyPr>
          <a:lstStyle/>
          <a:p>
            <a:pPr algn="l"/>
            <a:r>
              <a:rPr lang="en-US" sz="9600" b="1" i="0" dirty="0" err="1">
                <a:solidFill>
                  <a:srgbClr val="1C4980"/>
                </a:solidFill>
                <a:effectLst/>
                <a:latin typeface="DM Sans" pitchFamily="2" charset="0"/>
              </a:rPr>
              <a:t>TriNIT</a:t>
            </a:r>
            <a:r>
              <a:rPr lang="en-US" sz="9600" b="1" i="0" dirty="0">
                <a:solidFill>
                  <a:srgbClr val="1C4980"/>
                </a:solidFill>
                <a:effectLst/>
                <a:latin typeface="DM Sans" pitchFamily="2" charset="0"/>
              </a:rPr>
              <a:t> Hackathon 3.0</a:t>
            </a:r>
          </a:p>
        </p:txBody>
      </p:sp>
      <p:sp>
        <p:nvSpPr>
          <p:cNvPr id="87" name="Google Shape;87;p1"/>
          <p:cNvSpPr/>
          <p:nvPr/>
        </p:nvSpPr>
        <p:spPr>
          <a:xfrm>
            <a:off x="2344478" y="5329557"/>
            <a:ext cx="724985" cy="920616"/>
          </a:xfrm>
          <a:custGeom>
            <a:avLst/>
            <a:gdLst/>
            <a:ahLst/>
            <a:cxnLst/>
            <a:rect l="l" t="t" r="r" b="b"/>
            <a:pathLst>
              <a:path w="724985" h="920616" extrusionOk="0">
                <a:moveTo>
                  <a:pt x="0" y="0"/>
                </a:moveTo>
                <a:lnTo>
                  <a:pt x="724985" y="0"/>
                </a:lnTo>
                <a:lnTo>
                  <a:pt x="724985" y="920616"/>
                </a:lnTo>
                <a:lnTo>
                  <a:pt x="0" y="920616"/>
                </a:lnTo>
                <a:lnTo>
                  <a:pt x="0" y="0"/>
                </a:lnTo>
                <a:close/>
              </a:path>
            </a:pathLst>
          </a:custGeom>
          <a:blipFill rotWithShape="1">
            <a:blip r:embed="rId4">
              <a:alphaModFix/>
            </a:blip>
            <a:stretch>
              <a:fillRect/>
            </a:stretch>
          </a:blipFill>
          <a:ln>
            <a:noFill/>
          </a:ln>
        </p:spPr>
      </p:sp>
      <p:sp>
        <p:nvSpPr>
          <p:cNvPr id="90" name="Google Shape;90;p1"/>
          <p:cNvSpPr txBox="1"/>
          <p:nvPr/>
        </p:nvSpPr>
        <p:spPr>
          <a:xfrm>
            <a:off x="2320069" y="6829053"/>
            <a:ext cx="13599045" cy="1470146"/>
          </a:xfrm>
          <a:prstGeom prst="rect">
            <a:avLst/>
          </a:prstGeom>
          <a:noFill/>
          <a:ln>
            <a:noFill/>
          </a:ln>
        </p:spPr>
        <p:txBody>
          <a:bodyPr spcFirstLastPara="1" wrap="square" lIns="0" tIns="0" rIns="0" bIns="0" anchor="t" anchorCtr="0">
            <a:spAutoFit/>
          </a:bodyPr>
          <a:lstStyle/>
          <a:p>
            <a:pPr marL="0" marR="0" lvl="0" indent="0" algn="ctr" rtl="0">
              <a:lnSpc>
                <a:spcPct val="140015"/>
              </a:lnSpc>
              <a:spcBef>
                <a:spcPts val="0"/>
              </a:spcBef>
              <a:spcAft>
                <a:spcPts val="0"/>
              </a:spcAft>
              <a:buNone/>
            </a:pPr>
            <a:r>
              <a:rPr lang="en-US" sz="3981" b="1" i="0" u="none" strike="noStrike" cap="none" dirty="0">
                <a:solidFill>
                  <a:srgbClr val="000000"/>
                </a:solidFill>
                <a:latin typeface="DM Sans" pitchFamily="2" charset="0"/>
                <a:ea typeface="DM Sans"/>
                <a:cs typeface="DM Sans"/>
                <a:sym typeface="DM Sans"/>
              </a:rPr>
              <a:t>Presented by</a:t>
            </a:r>
            <a:endParaRPr dirty="0">
              <a:latin typeface="DM Sans" pitchFamily="2" charset="0"/>
            </a:endParaRPr>
          </a:p>
          <a:p>
            <a:pPr marL="0" marR="0" lvl="0" indent="0" algn="ctr" rtl="0">
              <a:lnSpc>
                <a:spcPct val="100000"/>
              </a:lnSpc>
              <a:spcBef>
                <a:spcPts val="0"/>
              </a:spcBef>
              <a:spcAft>
                <a:spcPts val="0"/>
              </a:spcAft>
              <a:buNone/>
            </a:pPr>
            <a:r>
              <a:rPr lang="en-US" sz="3980" b="1" i="0" strike="noStrike" dirty="0">
                <a:solidFill>
                  <a:schemeClr val="tx1"/>
                </a:solidFill>
                <a:effectLst/>
                <a:latin typeface="DM Sans" pitchFamily="2" charset="0"/>
                <a:hlinkClick r:id="rId5">
                  <a:extLst>
                    <a:ext uri="{A12FA001-AC4F-418D-AE19-62706E023703}">
                      <ahyp:hlinkClr xmlns:ahyp="http://schemas.microsoft.com/office/drawing/2018/hyperlinkcolor" val="tx"/>
                    </a:ext>
                  </a:extLst>
                </a:hlinkClick>
              </a:rPr>
              <a:t>National Institute of Technology (NIT), Trichy</a:t>
            </a:r>
            <a:endParaRPr sz="3980" b="1" dirty="0">
              <a:solidFill>
                <a:schemeClr val="tx1"/>
              </a:solidFill>
              <a:latin typeface="DM Sans" pitchFamily="2" charset="0"/>
            </a:endParaRPr>
          </a:p>
        </p:txBody>
      </p:sp>
      <p:sp>
        <p:nvSpPr>
          <p:cNvPr id="91" name="Google Shape;91;p1"/>
          <p:cNvSpPr txBox="1"/>
          <p:nvPr/>
        </p:nvSpPr>
        <p:spPr>
          <a:xfrm>
            <a:off x="9119592" y="4989830"/>
            <a:ext cx="48816" cy="278765"/>
          </a:xfrm>
          <a:prstGeom prst="rect">
            <a:avLst/>
          </a:prstGeom>
          <a:noFill/>
          <a:ln>
            <a:noFill/>
          </a:ln>
        </p:spPr>
        <p:txBody>
          <a:bodyPr spcFirstLastPara="1" wrap="square" lIns="0" tIns="0" rIns="0" bIns="0" anchor="t" anchorCtr="0">
            <a:spAutoFit/>
          </a:bodyPr>
          <a:lstStyle/>
          <a:p>
            <a:pPr marL="0" marR="0" lvl="0" indent="0" algn="ctr" rtl="0">
              <a:lnSpc>
                <a:spcPct val="110005"/>
              </a:lnSpc>
              <a:spcBef>
                <a:spcPts val="0"/>
              </a:spcBef>
              <a:spcAft>
                <a:spcPts val="0"/>
              </a:spcAft>
              <a:buNone/>
            </a:pPr>
            <a:r>
              <a:rPr lang="en-US" sz="1699" b="0" i="0" u="none" strike="noStrike" cap="none">
                <a:solidFill>
                  <a:srgbClr val="000000"/>
                </a:solidFill>
                <a:latin typeface="Arial"/>
                <a:ea typeface="Arial"/>
                <a:cs typeface="Arial"/>
                <a:sym typeface="Arial"/>
              </a:rPr>
              <a:t> </a:t>
            </a:r>
            <a:endParaRPr/>
          </a:p>
        </p:txBody>
      </p:sp>
      <p:pic>
        <p:nvPicPr>
          <p:cNvPr id="1026" name="Picture 2" descr="TriNIT Hackathon 3.0 / hackathons">
            <a:extLst>
              <a:ext uri="{FF2B5EF4-FFF2-40B4-BE49-F238E27FC236}">
                <a16:creationId xmlns:a16="http://schemas.microsoft.com/office/drawing/2014/main" id="{32F955D5-530A-C4CF-E616-83D24B359B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887" y="228677"/>
            <a:ext cx="2905286" cy="29052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p:nvPr/>
        </p:nvSpPr>
        <p:spPr>
          <a:xfrm>
            <a:off x="0" y="-16329"/>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107" name="Google Shape;107;p3"/>
          <p:cNvSpPr txBox="1"/>
          <p:nvPr/>
        </p:nvSpPr>
        <p:spPr>
          <a:xfrm>
            <a:off x="1028700" y="2411389"/>
            <a:ext cx="13275129" cy="447815"/>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US" sz="3000" b="1" i="0" u="none" strike="noStrike" cap="none" dirty="0">
                <a:solidFill>
                  <a:srgbClr val="000000"/>
                </a:solidFill>
                <a:latin typeface="+mj-lt"/>
                <a:ea typeface="DM Sans"/>
                <a:cs typeface="Times New Roman" panose="02020603050405020304" pitchFamily="18" charset="0"/>
                <a:sym typeface="DM Sans"/>
              </a:rPr>
              <a:t>Problem Statement Title: </a:t>
            </a:r>
            <a:r>
              <a:rPr lang="en-US" sz="3000" i="0" u="none" strike="noStrike" cap="none" dirty="0">
                <a:solidFill>
                  <a:srgbClr val="000000"/>
                </a:solidFill>
                <a:latin typeface="+mj-lt"/>
                <a:ea typeface="DM Sans"/>
                <a:cs typeface="Times New Roman" panose="02020603050405020304" pitchFamily="18" charset="0"/>
                <a:sym typeface="DM Sans"/>
              </a:rPr>
              <a:t>Image Captioning for Remote Sensing Data</a:t>
            </a:r>
            <a:endParaRPr sz="3000" dirty="0">
              <a:latin typeface="+mj-lt"/>
              <a:cs typeface="Times New Roman" panose="02020603050405020304" pitchFamily="18" charset="0"/>
            </a:endParaRPr>
          </a:p>
        </p:txBody>
      </p:sp>
      <p:sp>
        <p:nvSpPr>
          <p:cNvPr id="2" name="TextBox 1">
            <a:extLst>
              <a:ext uri="{FF2B5EF4-FFF2-40B4-BE49-F238E27FC236}">
                <a16:creationId xmlns:a16="http://schemas.microsoft.com/office/drawing/2014/main" id="{553225E6-CF6E-D7FB-D6C5-CCD246259C61}"/>
              </a:ext>
            </a:extLst>
          </p:cNvPr>
          <p:cNvSpPr txBox="1"/>
          <p:nvPr/>
        </p:nvSpPr>
        <p:spPr>
          <a:xfrm>
            <a:off x="904714" y="3128997"/>
            <a:ext cx="16267408" cy="3785652"/>
          </a:xfrm>
          <a:prstGeom prst="rect">
            <a:avLst/>
          </a:prstGeom>
          <a:noFill/>
        </p:spPr>
        <p:txBody>
          <a:bodyPr wrap="square" rtlCol="0">
            <a:spAutoFit/>
          </a:bodyPr>
          <a:lstStyle/>
          <a:p>
            <a:pPr algn="just"/>
            <a:r>
              <a:rPr lang="en-IN" sz="3000" b="1" dirty="0"/>
              <a:t>Problem Description:</a:t>
            </a:r>
          </a:p>
          <a:p>
            <a:pPr algn="just"/>
            <a:r>
              <a:rPr lang="en-US" sz="3000" dirty="0"/>
              <a:t>In the realm of computer vision and artificial intelligence, the Remote Sensing Image Captioning Dataset (RSICD) provides a unique challenge for participants to develop state-of-the-art models capable of generating accurate and descriptive captions for remote sensing images. The dataset consists of over 10,000 diverse remotely sensed images from satellites. This dataset presents a variety of scenarios and resolutions, all standardized to 224x224 pixels.. Each image comes with five sentences of descriptive captions, making it a robust foundation for training and evaluating image captioning models..</a:t>
            </a:r>
            <a:endParaRPr lang="en-IN" sz="3000" dirty="0"/>
          </a:p>
        </p:txBody>
      </p:sp>
      <p:sp>
        <p:nvSpPr>
          <p:cNvPr id="3" name="TextBox 2">
            <a:extLst>
              <a:ext uri="{FF2B5EF4-FFF2-40B4-BE49-F238E27FC236}">
                <a16:creationId xmlns:a16="http://schemas.microsoft.com/office/drawing/2014/main" id="{E56312F3-6CEF-4901-A52E-0B84933BAAE6}"/>
              </a:ext>
            </a:extLst>
          </p:cNvPr>
          <p:cNvSpPr txBox="1"/>
          <p:nvPr/>
        </p:nvSpPr>
        <p:spPr>
          <a:xfrm>
            <a:off x="904714" y="6914649"/>
            <a:ext cx="15631978" cy="2862322"/>
          </a:xfrm>
          <a:prstGeom prst="rect">
            <a:avLst/>
          </a:prstGeom>
          <a:noFill/>
        </p:spPr>
        <p:txBody>
          <a:bodyPr wrap="square" rtlCol="0">
            <a:spAutoFit/>
          </a:bodyPr>
          <a:lstStyle/>
          <a:p>
            <a:r>
              <a:rPr lang="en-IN" sz="3000" b="1" dirty="0"/>
              <a:t>Objective:</a:t>
            </a:r>
          </a:p>
          <a:p>
            <a:r>
              <a:rPr lang="en-US" sz="3000" dirty="0"/>
              <a:t>Develop an image captioning model that can analyze and comprehend the content of remote sensing images, generating coherent and contextually relevant textual descriptions. The focus is on leveraging the RSICD dataset, with special attention to handling the unique characteristics of remote sensing images</a:t>
            </a:r>
            <a:endParaRPr lang="en-IN" sz="3000" b="1" dirty="0"/>
          </a:p>
          <a:p>
            <a:endParaRPr lang="en-US" sz="3000" dirty="0"/>
          </a:p>
        </p:txBody>
      </p:sp>
      <p:sp>
        <p:nvSpPr>
          <p:cNvPr id="4" name="TextBox 3">
            <a:extLst>
              <a:ext uri="{FF2B5EF4-FFF2-40B4-BE49-F238E27FC236}">
                <a16:creationId xmlns:a16="http://schemas.microsoft.com/office/drawing/2014/main" id="{2EDD1BC6-C273-3C56-7AC7-4422333B8C97}"/>
              </a:ext>
            </a:extLst>
          </p:cNvPr>
          <p:cNvSpPr txBox="1"/>
          <p:nvPr/>
        </p:nvSpPr>
        <p:spPr>
          <a:xfrm>
            <a:off x="7930289" y="771504"/>
            <a:ext cx="10709329" cy="784830"/>
          </a:xfrm>
          <a:prstGeom prst="rect">
            <a:avLst/>
          </a:prstGeom>
          <a:noFill/>
        </p:spPr>
        <p:txBody>
          <a:bodyPr wrap="square" rtlCol="0">
            <a:spAutoFit/>
          </a:bodyPr>
          <a:lstStyle/>
          <a:p>
            <a:r>
              <a:rPr lang="en-US" sz="4500" b="1" dirty="0"/>
              <a:t>ML-03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113" name="Google Shape;113;p4"/>
          <p:cNvSpPr txBox="1"/>
          <p:nvPr/>
        </p:nvSpPr>
        <p:spPr>
          <a:xfrm>
            <a:off x="963385" y="556031"/>
            <a:ext cx="15806057" cy="582147"/>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US" sz="3900" b="1" i="0" u="none" strike="noStrike" cap="none" dirty="0">
                <a:solidFill>
                  <a:srgbClr val="000000"/>
                </a:solidFill>
                <a:latin typeface="+mj-lt"/>
                <a:ea typeface="DM Sans"/>
                <a:cs typeface="DM Sans"/>
                <a:sym typeface="DM Sans"/>
              </a:rPr>
              <a:t>Solution Overview : </a:t>
            </a:r>
            <a:r>
              <a:rPr lang="en-US" sz="3900" b="0" i="0" dirty="0">
                <a:solidFill>
                  <a:srgbClr val="0D0D0D"/>
                </a:solidFill>
                <a:effectLst/>
                <a:latin typeface="+mj-lt"/>
              </a:rPr>
              <a:t>Image Captioning with CNN-RNN Model</a:t>
            </a:r>
            <a:endParaRPr sz="3900" dirty="0">
              <a:latin typeface="+mj-lt"/>
            </a:endParaRPr>
          </a:p>
        </p:txBody>
      </p:sp>
      <p:sp>
        <p:nvSpPr>
          <p:cNvPr id="2" name="TextBox 1">
            <a:extLst>
              <a:ext uri="{FF2B5EF4-FFF2-40B4-BE49-F238E27FC236}">
                <a16:creationId xmlns:a16="http://schemas.microsoft.com/office/drawing/2014/main" id="{D51F50FE-5C25-3A3A-C8A6-69F9BD4F2E98}"/>
              </a:ext>
            </a:extLst>
          </p:cNvPr>
          <p:cNvSpPr txBox="1"/>
          <p:nvPr/>
        </p:nvSpPr>
        <p:spPr>
          <a:xfrm>
            <a:off x="800099" y="1138178"/>
            <a:ext cx="16524516" cy="5546711"/>
          </a:xfrm>
          <a:prstGeom prst="rect">
            <a:avLst/>
          </a:prstGeom>
          <a:noFill/>
        </p:spPr>
        <p:txBody>
          <a:bodyPr wrap="square" rtlCol="0">
            <a:spAutoFit/>
          </a:bodyPr>
          <a:lstStyle/>
          <a:p>
            <a:pPr>
              <a:lnSpc>
                <a:spcPct val="150000"/>
              </a:lnSpc>
            </a:pPr>
            <a:r>
              <a:rPr lang="en-US" sz="3000" dirty="0"/>
              <a:t>Solution Architecture:</a:t>
            </a:r>
          </a:p>
          <a:p>
            <a:pPr marL="457200" indent="-457200">
              <a:lnSpc>
                <a:spcPct val="150000"/>
              </a:lnSpc>
              <a:buFont typeface="Arial" panose="020B0604020202020204" pitchFamily="34" charset="0"/>
              <a:buChar char="•"/>
            </a:pPr>
            <a:r>
              <a:rPr lang="en-US" sz="3000" dirty="0"/>
              <a:t>Input: User uploads an image through the Flask-based user interface.</a:t>
            </a:r>
          </a:p>
          <a:p>
            <a:pPr marL="457200" indent="-457200">
              <a:lnSpc>
                <a:spcPct val="150000"/>
              </a:lnSpc>
              <a:buFont typeface="Arial" panose="020B0604020202020204" pitchFamily="34" charset="0"/>
              <a:buChar char="•"/>
            </a:pPr>
            <a:r>
              <a:rPr lang="en-US" sz="3000" dirty="0"/>
              <a:t>Processing: The uploaded image is processed by a Machine Learning model.</a:t>
            </a:r>
          </a:p>
          <a:p>
            <a:pPr marL="457200" indent="-457200">
              <a:lnSpc>
                <a:spcPct val="150000"/>
              </a:lnSpc>
              <a:buFont typeface="Arial" panose="020B0604020202020204" pitchFamily="34" charset="0"/>
              <a:buChar char="•"/>
            </a:pPr>
            <a:r>
              <a:rPr lang="en-US" sz="3000" dirty="0"/>
              <a:t>Model: The ML model is a combination of Convolutional Neural Network (CNN) for feature extraction and Recurrent Neural Network (RNN) for caption generation.</a:t>
            </a:r>
          </a:p>
          <a:p>
            <a:pPr marL="457200" indent="-457200">
              <a:lnSpc>
                <a:spcPct val="150000"/>
              </a:lnSpc>
              <a:buFont typeface="Arial" panose="020B0604020202020204" pitchFamily="34" charset="0"/>
              <a:buChar char="•"/>
            </a:pPr>
            <a:r>
              <a:rPr lang="en-US" sz="3000" dirty="0"/>
              <a:t>Output: The model generates a descriptive caption for the uploaded image.</a:t>
            </a:r>
          </a:p>
          <a:p>
            <a:pPr marL="457200" indent="-457200">
              <a:lnSpc>
                <a:spcPct val="150000"/>
              </a:lnSpc>
              <a:buFont typeface="Arial" panose="020B0604020202020204" pitchFamily="34" charset="0"/>
              <a:buChar char="•"/>
            </a:pPr>
            <a:r>
              <a:rPr lang="en-US" sz="3000" dirty="0"/>
              <a:t>User Interface: The caption is displayed to the user through the Flask web application.</a:t>
            </a:r>
          </a:p>
          <a:p>
            <a:pPr marL="457200" indent="-457200">
              <a:lnSpc>
                <a:spcPct val="150000"/>
              </a:lnSpc>
              <a:buFont typeface="Arial" panose="020B0604020202020204" pitchFamily="34" charset="0"/>
              <a:buChar char="•"/>
            </a:pPr>
            <a:endParaRPr lang="en-IN" sz="3000" dirty="0">
              <a:latin typeface="+mj-lt"/>
            </a:endParaRPr>
          </a:p>
        </p:txBody>
      </p:sp>
      <p:pic>
        <p:nvPicPr>
          <p:cNvPr id="6" name="Picture 5">
            <a:extLst>
              <a:ext uri="{FF2B5EF4-FFF2-40B4-BE49-F238E27FC236}">
                <a16:creationId xmlns:a16="http://schemas.microsoft.com/office/drawing/2014/main" id="{439042CE-4EA9-5655-1FBB-D1F74647B1EA}"/>
              </a:ext>
            </a:extLst>
          </p:cNvPr>
          <p:cNvPicPr>
            <a:picLocks noChangeAspect="1"/>
          </p:cNvPicPr>
          <p:nvPr/>
        </p:nvPicPr>
        <p:blipFill>
          <a:blip r:embed="rId4"/>
          <a:stretch>
            <a:fillRect/>
          </a:stretch>
        </p:blipFill>
        <p:spPr>
          <a:xfrm>
            <a:off x="5455782" y="5999125"/>
            <a:ext cx="7037673" cy="39916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283BF967-781F-813D-C8C4-80DF24227228}"/>
            </a:ext>
          </a:extLst>
        </p:cNvPr>
        <p:cNvGrpSpPr/>
        <p:nvPr/>
      </p:nvGrpSpPr>
      <p:grpSpPr>
        <a:xfrm>
          <a:off x="0" y="0"/>
          <a:ext cx="0" cy="0"/>
          <a:chOff x="0" y="0"/>
          <a:chExt cx="0" cy="0"/>
        </a:xfrm>
      </p:grpSpPr>
      <p:sp>
        <p:nvSpPr>
          <p:cNvPr id="124" name="Google Shape;124;p6">
            <a:extLst>
              <a:ext uri="{FF2B5EF4-FFF2-40B4-BE49-F238E27FC236}">
                <a16:creationId xmlns:a16="http://schemas.microsoft.com/office/drawing/2014/main" id="{C23AD3C0-6B4B-D501-14A3-572D971D5ED7}"/>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2" name="TextBox 1">
            <a:extLst>
              <a:ext uri="{FF2B5EF4-FFF2-40B4-BE49-F238E27FC236}">
                <a16:creationId xmlns:a16="http://schemas.microsoft.com/office/drawing/2014/main" id="{54359808-7A72-A978-54B2-4D6C4140EC17}"/>
              </a:ext>
            </a:extLst>
          </p:cNvPr>
          <p:cNvSpPr txBox="1"/>
          <p:nvPr/>
        </p:nvSpPr>
        <p:spPr>
          <a:xfrm>
            <a:off x="573438" y="711517"/>
            <a:ext cx="16319715" cy="8863965"/>
          </a:xfrm>
          <a:prstGeom prst="rect">
            <a:avLst/>
          </a:prstGeom>
          <a:noFill/>
        </p:spPr>
        <p:txBody>
          <a:bodyPr wrap="square" rtlCol="0">
            <a:spAutoFit/>
          </a:bodyPr>
          <a:lstStyle/>
          <a:p>
            <a:r>
              <a:rPr lang="en-US" sz="3000" dirty="0"/>
              <a:t>Convolutional Neural Network (CNN):</a:t>
            </a:r>
          </a:p>
          <a:p>
            <a:pPr marL="457200" indent="-457200">
              <a:buFont typeface="Arial" panose="020B0604020202020204" pitchFamily="34" charset="0"/>
              <a:buChar char="•"/>
            </a:pPr>
            <a:r>
              <a:rPr lang="en-US" sz="3000" dirty="0"/>
              <a:t>CNN is used to extract high-level features from the input image.</a:t>
            </a:r>
          </a:p>
          <a:p>
            <a:pPr marL="457200" indent="-457200">
              <a:buFont typeface="Arial" panose="020B0604020202020204" pitchFamily="34" charset="0"/>
              <a:buChar char="•"/>
            </a:pPr>
            <a:r>
              <a:rPr lang="en-US" sz="3000" dirty="0"/>
              <a:t>Pre-trained CNN models (e.g., </a:t>
            </a:r>
            <a:r>
              <a:rPr lang="en-US" sz="3000" dirty="0" err="1"/>
              <a:t>ResNet</a:t>
            </a:r>
            <a:r>
              <a:rPr lang="en-US" sz="3000" dirty="0"/>
              <a:t>, VGG) are utilized for efficient feature extraction.</a:t>
            </a:r>
          </a:p>
          <a:p>
            <a:endParaRPr lang="en-US" sz="3000" dirty="0"/>
          </a:p>
          <a:p>
            <a:r>
              <a:rPr lang="en-US" sz="3000" dirty="0"/>
              <a:t>Recurrent Neural Network (RNN):</a:t>
            </a:r>
          </a:p>
          <a:p>
            <a:pPr marL="457200" indent="-457200">
              <a:buFont typeface="Arial" panose="020B0604020202020204" pitchFamily="34" charset="0"/>
              <a:buChar char="•"/>
            </a:pPr>
            <a:r>
              <a:rPr lang="en-US" sz="3000" dirty="0"/>
              <a:t>RNN is employed to generate textual descriptions based on the extracted image features.</a:t>
            </a:r>
          </a:p>
          <a:p>
            <a:pPr marL="457200" indent="-457200">
              <a:buFont typeface="Arial" panose="020B0604020202020204" pitchFamily="34" charset="0"/>
              <a:buChar char="•"/>
            </a:pPr>
            <a:endParaRPr lang="en-US" sz="3000" dirty="0"/>
          </a:p>
          <a:p>
            <a:r>
              <a:rPr lang="en-US" sz="3000" dirty="0"/>
              <a:t>Integration:</a:t>
            </a:r>
          </a:p>
          <a:p>
            <a:pPr marL="457200" indent="-457200">
              <a:buFont typeface="Arial" panose="020B0604020202020204" pitchFamily="34" charset="0"/>
              <a:buChar char="•"/>
            </a:pPr>
            <a:r>
              <a:rPr lang="en-US" sz="3000" dirty="0"/>
              <a:t>The output features from the CNN serve as input to the RNN.</a:t>
            </a:r>
          </a:p>
          <a:p>
            <a:pPr marL="457200" indent="-457200">
              <a:buFont typeface="Arial" panose="020B0604020202020204" pitchFamily="34" charset="0"/>
              <a:buChar char="•"/>
            </a:pPr>
            <a:r>
              <a:rPr lang="en-US" sz="3000" dirty="0"/>
              <a:t>The RNN generates a sequence of words constituting the caption.</a:t>
            </a:r>
          </a:p>
          <a:p>
            <a:pPr marL="457200" indent="-457200">
              <a:buFont typeface="Arial" panose="020B0604020202020204" pitchFamily="34" charset="0"/>
              <a:buChar char="•"/>
            </a:pPr>
            <a:endParaRPr lang="en-US" sz="3000" dirty="0"/>
          </a:p>
          <a:p>
            <a:r>
              <a:rPr lang="en-US" sz="3000" dirty="0"/>
              <a:t>Flask User Interface:</a:t>
            </a:r>
          </a:p>
          <a:p>
            <a:pPr marL="457200" indent="-457200">
              <a:buFont typeface="Arial" panose="020B0604020202020204" pitchFamily="34" charset="0"/>
              <a:buChar char="•"/>
            </a:pPr>
            <a:r>
              <a:rPr lang="en-US" sz="3000" dirty="0"/>
              <a:t>Users interact with the system through a user-friendly web interface developed using Flask.</a:t>
            </a:r>
          </a:p>
          <a:p>
            <a:pPr marL="457200" indent="-457200">
              <a:buFont typeface="Arial" panose="020B0604020202020204" pitchFamily="34" charset="0"/>
              <a:buChar char="•"/>
            </a:pPr>
            <a:r>
              <a:rPr lang="en-US" sz="3000" dirty="0"/>
              <a:t>The interface allows users to upload images and view the generated captions.</a:t>
            </a:r>
          </a:p>
          <a:p>
            <a:pPr marL="457200" indent="-457200">
              <a:buFont typeface="Arial" panose="020B0604020202020204" pitchFamily="34" charset="0"/>
              <a:buChar char="•"/>
            </a:pPr>
            <a:endParaRPr lang="en-US" sz="3000" dirty="0"/>
          </a:p>
          <a:p>
            <a:r>
              <a:rPr lang="en-US" sz="3000" dirty="0"/>
              <a:t>Conclusion:</a:t>
            </a:r>
          </a:p>
          <a:p>
            <a:pPr marL="457200" indent="-457200">
              <a:buFont typeface="Arial" panose="020B0604020202020204" pitchFamily="34" charset="0"/>
              <a:buChar char="•"/>
            </a:pPr>
            <a:r>
              <a:rPr lang="en-US" sz="3000" dirty="0"/>
              <a:t>The integration of CNN and RNN enables the generation of descriptive captions for images.</a:t>
            </a:r>
          </a:p>
          <a:p>
            <a:pPr marL="457200" indent="-457200">
              <a:buFont typeface="Arial" panose="020B0604020202020204" pitchFamily="34" charset="0"/>
              <a:buChar char="•"/>
            </a:pPr>
            <a:r>
              <a:rPr lang="en-US" sz="3000" dirty="0"/>
              <a:t>The Flask-based user interface provides an intuitive platform for users to interact with the system.</a:t>
            </a:r>
          </a:p>
        </p:txBody>
      </p:sp>
    </p:spTree>
    <p:extLst>
      <p:ext uri="{BB962C8B-B14F-4D97-AF65-F5344CB8AC3E}">
        <p14:creationId xmlns:p14="http://schemas.microsoft.com/office/powerpoint/2010/main" val="220705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131" name="Google Shape;131;p7"/>
          <p:cNvSpPr txBox="1"/>
          <p:nvPr/>
        </p:nvSpPr>
        <p:spPr>
          <a:xfrm>
            <a:off x="3459836" y="4468498"/>
            <a:ext cx="11368328" cy="1635753"/>
          </a:xfrm>
          <a:prstGeom prst="rect">
            <a:avLst/>
          </a:prstGeom>
          <a:noFill/>
          <a:ln>
            <a:noFill/>
          </a:ln>
        </p:spPr>
        <p:txBody>
          <a:bodyPr spcFirstLastPara="1" wrap="square" lIns="0" tIns="0" rIns="0" bIns="0" anchor="t" anchorCtr="0">
            <a:spAutoFit/>
          </a:bodyPr>
          <a:lstStyle/>
          <a:p>
            <a:pPr marL="0" marR="0" lvl="0" indent="0" algn="ctr" rtl="0">
              <a:lnSpc>
                <a:spcPct val="97002"/>
              </a:lnSpc>
              <a:spcBef>
                <a:spcPts val="0"/>
              </a:spcBef>
              <a:spcAft>
                <a:spcPts val="0"/>
              </a:spcAft>
              <a:buNone/>
            </a:pPr>
            <a:r>
              <a:rPr lang="en-US" sz="12643" b="1" i="0" u="none" strike="noStrike" cap="none">
                <a:solidFill>
                  <a:srgbClr val="000000"/>
                </a:solidFill>
                <a:latin typeface="DM Sans"/>
                <a:ea typeface="DM Sans"/>
                <a:cs typeface="DM Sans"/>
                <a:sym typeface="DM Sans"/>
              </a:rPr>
              <a:t>Thank You</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412</Words>
  <Application>Microsoft Office PowerPoint</Application>
  <PresentationFormat>Custom</PresentationFormat>
  <Paragraphs>36</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DM Sans</vt:lpstr>
      <vt:lpstr>Arial</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varshitha kurapati</dc:creator>
  <cp:lastModifiedBy>Aishwarya P</cp:lastModifiedBy>
  <cp:revision>4</cp:revision>
  <dcterms:created xsi:type="dcterms:W3CDTF">2006-08-16T00:00:00Z</dcterms:created>
  <dcterms:modified xsi:type="dcterms:W3CDTF">2024-03-08T18:01:17Z</dcterms:modified>
</cp:coreProperties>
</file>