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8" r:id="rId4"/>
  </p:sldMasterIdLst>
  <p:notesMasterIdLst>
    <p:notesMasterId r:id="rId13"/>
  </p:notesMasterIdLst>
  <p:handoutMasterIdLst>
    <p:handoutMasterId r:id="rId14"/>
  </p:handoutMasterIdLst>
  <p:sldIdLst>
    <p:sldId id="256" r:id="rId5"/>
    <p:sldId id="266" r:id="rId6"/>
    <p:sldId id="267" r:id="rId7"/>
    <p:sldId id="268" r:id="rId8"/>
    <p:sldId id="269" r:id="rId9"/>
    <p:sldId id="272"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0D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1CF908-B9F8-4D75-9563-AB61F9135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DEC0F2-C9ED-4E40-9090-1AABA509E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24071-69B2-40A7-B3EA-674584CE017F}" type="datetimeFigureOut">
              <a:rPr lang="en-US" smtClean="0"/>
              <a:t>2/4/2020</a:t>
            </a:fld>
            <a:endParaRPr lang="en-US" dirty="0"/>
          </a:p>
        </p:txBody>
      </p:sp>
      <p:sp>
        <p:nvSpPr>
          <p:cNvPr id="4" name="Footer Placeholder 3">
            <a:extLst>
              <a:ext uri="{FF2B5EF4-FFF2-40B4-BE49-F238E27FC236}">
                <a16:creationId xmlns:a16="http://schemas.microsoft.com/office/drawing/2014/main" id="{E2343BCB-1A9C-419E-A510-1B43D44FD1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ECDCF-FA4F-4A45-8FAD-9C923EE306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DA0F0C-BE24-43A8-A6ED-60EC67C28C43}" type="slidenum">
              <a:rPr lang="en-US" smtClean="0"/>
              <a:t>‹#›</a:t>
            </a:fld>
            <a:endParaRPr lang="en-US" dirty="0"/>
          </a:p>
        </p:txBody>
      </p:sp>
    </p:spTree>
    <p:extLst>
      <p:ext uri="{BB962C8B-B14F-4D97-AF65-F5344CB8AC3E}">
        <p14:creationId xmlns:p14="http://schemas.microsoft.com/office/powerpoint/2010/main" val="979089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B909-20DD-493C-AC6E-6A09AF3AE40E}" type="datetimeFigureOut">
              <a:rPr lang="en-US" smtClean="0"/>
              <a:t>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A3186-490C-4963-9CE5-58096C2F0BE5}" type="slidenum">
              <a:rPr lang="en-US" smtClean="0"/>
              <a:t>‹#›</a:t>
            </a:fld>
            <a:endParaRPr lang="en-US" dirty="0"/>
          </a:p>
        </p:txBody>
      </p:sp>
    </p:spTree>
    <p:extLst>
      <p:ext uri="{BB962C8B-B14F-4D97-AF65-F5344CB8AC3E}">
        <p14:creationId xmlns:p14="http://schemas.microsoft.com/office/powerpoint/2010/main" val="9720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1</a:t>
            </a:fld>
            <a:endParaRPr lang="en-US" dirty="0"/>
          </a:p>
        </p:txBody>
      </p:sp>
    </p:spTree>
    <p:extLst>
      <p:ext uri="{BB962C8B-B14F-4D97-AF65-F5344CB8AC3E}">
        <p14:creationId xmlns:p14="http://schemas.microsoft.com/office/powerpoint/2010/main" val="2767789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37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2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95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80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068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94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528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66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0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8853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90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6986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6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66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0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8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6508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3"/>
          <a:srcRect/>
          <a:stretch/>
        </p:blipFill>
        <p:spPr>
          <a:xfrm>
            <a:off x="28575" y="5299"/>
            <a:ext cx="12329785" cy="6857990"/>
          </a:xfrm>
          <a:prstGeom prst="rect">
            <a:avLst/>
          </a:prstGeom>
        </p:spPr>
      </p:pic>
      <p:grpSp>
        <p:nvGrpSpPr>
          <p:cNvPr id="10" name="Group 9">
            <a:extLst>
              <a:ext uri="{FF2B5EF4-FFF2-40B4-BE49-F238E27FC236}">
                <a16:creationId xmlns:a16="http://schemas.microsoft.com/office/drawing/2014/main" id="{EF41A68A-8CD1-4105-B4EC-A56286CB0F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2616" y="1411015"/>
            <a:ext cx="7808159" cy="4103960"/>
            <a:chOff x="2202616" y="1411015"/>
            <a:chExt cx="7808159" cy="4103960"/>
          </a:xfrm>
        </p:grpSpPr>
        <p:sp>
          <p:nvSpPr>
            <p:cNvPr id="11" name="Freeform 16">
              <a:extLst>
                <a:ext uri="{FF2B5EF4-FFF2-40B4-BE49-F238E27FC236}">
                  <a16:creationId xmlns:a16="http://schemas.microsoft.com/office/drawing/2014/main" id="{7B955F46-02E4-4A82-96F5-CBAFDD4A7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02616" y="1411015"/>
              <a:ext cx="7808159" cy="4103960"/>
            </a:xfrm>
            <a:custGeom>
              <a:avLst/>
              <a:gdLst>
                <a:gd name="connsiteX0" fmla="*/ 7589084 w 7808159"/>
                <a:gd name="connsiteY0" fmla="*/ 3803605 h 4103960"/>
                <a:gd name="connsiteX1" fmla="*/ 7512884 w 7808159"/>
                <a:gd name="connsiteY1" fmla="*/ 3879805 h 4103960"/>
                <a:gd name="connsiteX2" fmla="*/ 7589084 w 7808159"/>
                <a:gd name="connsiteY2" fmla="*/ 3956005 h 4103960"/>
                <a:gd name="connsiteX3" fmla="*/ 7665284 w 7808159"/>
                <a:gd name="connsiteY3" fmla="*/ 3879805 h 4103960"/>
                <a:gd name="connsiteX4" fmla="*/ 7589084 w 7808159"/>
                <a:gd name="connsiteY4" fmla="*/ 3803605 h 4103960"/>
                <a:gd name="connsiteX5" fmla="*/ 197684 w 7808159"/>
                <a:gd name="connsiteY5" fmla="*/ 3803605 h 4103960"/>
                <a:gd name="connsiteX6" fmla="*/ 121484 w 7808159"/>
                <a:gd name="connsiteY6" fmla="*/ 3879805 h 4103960"/>
                <a:gd name="connsiteX7" fmla="*/ 197684 w 7808159"/>
                <a:gd name="connsiteY7" fmla="*/ 3956005 h 4103960"/>
                <a:gd name="connsiteX8" fmla="*/ 273884 w 7808159"/>
                <a:gd name="connsiteY8" fmla="*/ 3879805 h 4103960"/>
                <a:gd name="connsiteX9" fmla="*/ 197684 w 7808159"/>
                <a:gd name="connsiteY9" fmla="*/ 3803605 h 4103960"/>
                <a:gd name="connsiteX10" fmla="*/ 7604324 w 7808159"/>
                <a:gd name="connsiteY10" fmla="*/ 130765 h 4103960"/>
                <a:gd name="connsiteX11" fmla="*/ 7528124 w 7808159"/>
                <a:gd name="connsiteY11" fmla="*/ 206965 h 4103960"/>
                <a:gd name="connsiteX12" fmla="*/ 7604324 w 7808159"/>
                <a:gd name="connsiteY12" fmla="*/ 283165 h 4103960"/>
                <a:gd name="connsiteX13" fmla="*/ 7680524 w 7808159"/>
                <a:gd name="connsiteY13" fmla="*/ 206965 h 4103960"/>
                <a:gd name="connsiteX14" fmla="*/ 7604324 w 7808159"/>
                <a:gd name="connsiteY14" fmla="*/ 130765 h 4103960"/>
                <a:gd name="connsiteX15" fmla="*/ 197684 w 7808159"/>
                <a:gd name="connsiteY15" fmla="*/ 130765 h 4103960"/>
                <a:gd name="connsiteX16" fmla="*/ 121484 w 7808159"/>
                <a:gd name="connsiteY16" fmla="*/ 206965 h 4103960"/>
                <a:gd name="connsiteX17" fmla="*/ 197684 w 7808159"/>
                <a:gd name="connsiteY17" fmla="*/ 283165 h 4103960"/>
                <a:gd name="connsiteX18" fmla="*/ 273884 w 7808159"/>
                <a:gd name="connsiteY18" fmla="*/ 206965 h 4103960"/>
                <a:gd name="connsiteX19" fmla="*/ 197684 w 7808159"/>
                <a:gd name="connsiteY19" fmla="*/ 130765 h 4103960"/>
                <a:gd name="connsiteX20" fmla="*/ 0 w 7808159"/>
                <a:gd name="connsiteY20" fmla="*/ 0 h 4103960"/>
                <a:gd name="connsiteX21" fmla="*/ 7808159 w 7808159"/>
                <a:gd name="connsiteY21" fmla="*/ 0 h 4103960"/>
                <a:gd name="connsiteX22" fmla="*/ 7808159 w 7808159"/>
                <a:gd name="connsiteY22" fmla="*/ 4103960 h 4103960"/>
                <a:gd name="connsiteX23" fmla="*/ 0 w 7808159"/>
                <a:gd name="connsiteY23" fmla="*/ 4103960 h 41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79775EF-026C-4E4A-873B-185915FB4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278995" y="1501257"/>
              <a:ext cx="7645811" cy="3928374"/>
              <a:chOff x="2278995" y="1501257"/>
              <a:chExt cx="7645811" cy="3928374"/>
            </a:xfrm>
          </p:grpSpPr>
          <p:sp>
            <p:nvSpPr>
              <p:cNvPr id="13" name="Donut 19">
                <a:extLst>
                  <a:ext uri="{FF2B5EF4-FFF2-40B4-BE49-F238E27FC236}">
                    <a16:creationId xmlns:a16="http://schemas.microsoft.com/office/drawing/2014/main" id="{400D0967-F02F-4275-8520-75D52A1DF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7918"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Donut 21">
                <a:extLst>
                  <a:ext uri="{FF2B5EF4-FFF2-40B4-BE49-F238E27FC236}">
                    <a16:creationId xmlns:a16="http://schemas.microsoft.com/office/drawing/2014/main" id="{B4B16BA1-0F90-43DD-9D6C-6F196A15A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3719" y="517472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Donut 22">
                <a:extLst>
                  <a:ext uri="{FF2B5EF4-FFF2-40B4-BE49-F238E27FC236}">
                    <a16:creationId xmlns:a16="http://schemas.microsoft.com/office/drawing/2014/main" id="{7B652CBC-3D51-4C0E-8DDE-2C4A49B38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nut 23">
                <a:extLst>
                  <a:ext uri="{FF2B5EF4-FFF2-40B4-BE49-F238E27FC236}">
                    <a16:creationId xmlns:a16="http://schemas.microsoft.com/office/drawing/2014/main" id="{3AFF0419-6554-4FDD-93AB-8A8C45FF5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5182743"/>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2692398" y="1871131"/>
            <a:ext cx="6815669" cy="1515533"/>
          </a:xfrm>
        </p:spPr>
        <p:txBody>
          <a:bodyPr>
            <a:noAutofit/>
          </a:bodyPr>
          <a:lstStyle/>
          <a:p>
            <a:r>
              <a:rPr lang="en-US" sz="4000" dirty="0">
                <a:solidFill>
                  <a:srgbClr val="FF0000"/>
                </a:solidFill>
                <a:cs typeface="Times New Roman" panose="02020603050405020304" pitchFamily="18" charset="0"/>
              </a:rPr>
              <a:t>PREDICTION   OF  STUDENT  PERFORMANCE   ANALYSIS</a:t>
            </a:r>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2692398" y="3429001"/>
            <a:ext cx="6815669" cy="1847850"/>
          </a:xfrm>
        </p:spPr>
        <p:txBody>
          <a:bodyPr>
            <a:noAutofit/>
          </a:bodyPr>
          <a:lstStyle/>
          <a:p>
            <a:r>
              <a:rPr lang="en-US" sz="2400" dirty="0"/>
              <a:t>BY</a:t>
            </a:r>
          </a:p>
          <a:p>
            <a:r>
              <a:rPr lang="en-US" sz="2400" dirty="0"/>
              <a:t>             171FA04147</a:t>
            </a:r>
          </a:p>
          <a:p>
            <a:r>
              <a:rPr lang="en-US" sz="2400" dirty="0"/>
              <a:t>             171FA04181</a:t>
            </a:r>
          </a:p>
          <a:p>
            <a:r>
              <a:rPr lang="en-US" sz="2400" dirty="0"/>
              <a:t>             171FA04204</a:t>
            </a:r>
          </a:p>
        </p:txBody>
      </p:sp>
      <p:cxnSp>
        <p:nvCxnSpPr>
          <p:cNvPr id="18" name="Straight Connector 17">
            <a:extLst>
              <a:ext uri="{FF2B5EF4-FFF2-40B4-BE49-F238E27FC236}">
                <a16:creationId xmlns:a16="http://schemas.microsoft.com/office/drawing/2014/main" id="{5F310D7E-8F1E-4C2F-8824-E43E043DD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91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76F5-ECAF-4460-8871-C9186A0EE701}"/>
              </a:ext>
            </a:extLst>
          </p:cNvPr>
          <p:cNvSpPr>
            <a:spLocks noGrp="1"/>
          </p:cNvSpPr>
          <p:nvPr>
            <p:ph type="title"/>
          </p:nvPr>
        </p:nvSpPr>
        <p:spPr>
          <a:xfrm>
            <a:off x="1295402" y="355601"/>
            <a:ext cx="9601196" cy="1026160"/>
          </a:xfrm>
        </p:spPr>
        <p:txBody>
          <a:bodyPr>
            <a:normAutofit/>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86D1E-99DC-4756-AADB-6A4CA79BF61C}"/>
              </a:ext>
            </a:extLst>
          </p:cNvPr>
          <p:cNvSpPr>
            <a:spLocks noGrp="1"/>
          </p:cNvSpPr>
          <p:nvPr>
            <p:ph idx="1"/>
          </p:nvPr>
        </p:nvSpPr>
        <p:spPr>
          <a:xfrm>
            <a:off x="1295401" y="1696719"/>
            <a:ext cx="9601196" cy="4805679"/>
          </a:xfrm>
        </p:spPr>
        <p:txBody>
          <a:bodyPr>
            <a:noAutofit/>
          </a:bodyPr>
          <a:lstStyle/>
          <a:p>
            <a:r>
              <a:rPr lang="en-US" dirty="0"/>
              <a:t>Over the years, several statistical tools have been used to analyze and predict students’ performance from different point of view. </a:t>
            </a:r>
          </a:p>
          <a:p>
            <a:r>
              <a:rPr lang="en-US" dirty="0"/>
              <a:t>One of the biggest challenges for higher education ,Today is to predict the paths of students through the educational process. </a:t>
            </a:r>
          </a:p>
          <a:p>
            <a:r>
              <a:rPr lang="en-US" dirty="0"/>
              <a:t>Successful students result prediction in early course stage depends on many factors. Data mining techniques could be used for this kind of job.</a:t>
            </a:r>
          </a:p>
          <a:p>
            <a:r>
              <a:rPr lang="en-US" dirty="0"/>
              <a:t> Data mining techniques are widely used in educational field to find new hidden patterns from student’s data. The hidden patterns that are discovered can be used to understand the problem arise in the educational field. Data Mining (DM), or Knowledge Discovery in Databases (KDD), is an approach to discover useful information from large amount of data. </a:t>
            </a:r>
          </a:p>
        </p:txBody>
      </p:sp>
    </p:spTree>
    <p:extLst>
      <p:ext uri="{BB962C8B-B14F-4D97-AF65-F5344CB8AC3E}">
        <p14:creationId xmlns:p14="http://schemas.microsoft.com/office/powerpoint/2010/main" val="194806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793B-17AE-4187-A731-AC13281B7F6F}"/>
              </a:ext>
            </a:extLst>
          </p:cNvPr>
          <p:cNvSpPr>
            <a:spLocks noGrp="1"/>
          </p:cNvSpPr>
          <p:nvPr>
            <p:ph type="title"/>
          </p:nvPr>
        </p:nvSpPr>
        <p:spPr>
          <a:xfrm>
            <a:off x="1295402" y="335281"/>
            <a:ext cx="9601196" cy="1148080"/>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774E59-BD8D-4955-BB90-83421ECFB0E3}"/>
              </a:ext>
            </a:extLst>
          </p:cNvPr>
          <p:cNvSpPr>
            <a:spLocks noGrp="1"/>
          </p:cNvSpPr>
          <p:nvPr>
            <p:ph idx="1"/>
          </p:nvPr>
        </p:nvSpPr>
        <p:spPr>
          <a:xfrm>
            <a:off x="1295401" y="1717040"/>
            <a:ext cx="9601196" cy="4158828"/>
          </a:xfrm>
        </p:spPr>
        <p:txBody>
          <a:bodyPr>
            <a:noAutofit/>
          </a:bodyPr>
          <a:lstStyle/>
          <a:p>
            <a:r>
              <a:rPr lang="en-US" dirty="0"/>
              <a:t>Nowadays, data mining is playing a vital role in educational institutions and one of the most important areas of research with the objective of finding meaningful information from the data stored in huge dataset. </a:t>
            </a:r>
          </a:p>
          <a:p>
            <a:r>
              <a:rPr lang="en-US" dirty="0"/>
              <a:t>Educational data mining (EDM) is a very important research area which helpful to predict useful information from educational database to improve educational performance, better understanding and to have better assessment of the students learning process. </a:t>
            </a:r>
          </a:p>
          <a:p>
            <a:r>
              <a:rPr lang="en-US" dirty="0"/>
              <a:t>Data Mining or knowledge discovery has become the area of growing significance because it helps in analyzing data from different perspectives and summarizing it into useful information.  </a:t>
            </a:r>
            <a:endParaRPr lang="en-IN" dirty="0"/>
          </a:p>
        </p:txBody>
      </p:sp>
    </p:spTree>
    <p:extLst>
      <p:ext uri="{BB962C8B-B14F-4D97-AF65-F5344CB8AC3E}">
        <p14:creationId xmlns:p14="http://schemas.microsoft.com/office/powerpoint/2010/main" val="221524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793B-17AE-4187-A731-AC13281B7F6F}"/>
              </a:ext>
            </a:extLst>
          </p:cNvPr>
          <p:cNvSpPr>
            <a:spLocks noGrp="1"/>
          </p:cNvSpPr>
          <p:nvPr>
            <p:ph type="title"/>
          </p:nvPr>
        </p:nvSpPr>
        <p:spPr>
          <a:xfrm>
            <a:off x="1295402" y="416560"/>
            <a:ext cx="9601196" cy="1330961"/>
          </a:xfrm>
        </p:spPr>
        <p:txBody>
          <a:bodyPr/>
          <a:lstStyle/>
          <a:p>
            <a:r>
              <a:rPr lang="en-US" dirty="0">
                <a:latin typeface="Times New Roman" panose="02020603050405020304" pitchFamily="18" charset="0"/>
                <a:cs typeface="Times New Roman" panose="02020603050405020304" pitchFamily="18" charset="0"/>
              </a:rPr>
              <a:t>Problem Definition: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774E59-BD8D-4955-BB90-83421ECFB0E3}"/>
              </a:ext>
            </a:extLst>
          </p:cNvPr>
          <p:cNvSpPr>
            <a:spLocks noGrp="1"/>
          </p:cNvSpPr>
          <p:nvPr>
            <p:ph idx="1"/>
          </p:nvPr>
        </p:nvSpPr>
        <p:spPr>
          <a:xfrm>
            <a:off x="1295400" y="1747521"/>
            <a:ext cx="10175239" cy="4876799"/>
          </a:xfrm>
        </p:spPr>
        <p:txBody>
          <a:bodyPr/>
          <a:lstStyle/>
          <a:p>
            <a:r>
              <a:rPr lang="en-US" dirty="0"/>
              <a:t>Data mining is widely used in educational field to find the problems arise in this field. Student performance is of great concern in the educational institutes where several factors may affect the performance. </a:t>
            </a:r>
          </a:p>
          <a:p>
            <a:r>
              <a:rPr lang="en-US" dirty="0"/>
              <a:t>For prediction the three required components are: Parameters which affect the student performance, Data mining methods and third one is data mining tool. These Parameters may be psychological, personal, and environmental. We conduct this study to maintain the education quality of institute by minimizing the diverse affect of these factors on student’s performance.</a:t>
            </a:r>
            <a:endParaRPr lang="en-IN" dirty="0"/>
          </a:p>
        </p:txBody>
      </p:sp>
    </p:spTree>
    <p:extLst>
      <p:ext uri="{BB962C8B-B14F-4D97-AF65-F5344CB8AC3E}">
        <p14:creationId xmlns:p14="http://schemas.microsoft.com/office/powerpoint/2010/main" val="9149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793B-17AE-4187-A731-AC13281B7F6F}"/>
              </a:ext>
            </a:extLst>
          </p:cNvPr>
          <p:cNvSpPr>
            <a:spLocks noGrp="1"/>
          </p:cNvSpPr>
          <p:nvPr>
            <p:ph type="title"/>
          </p:nvPr>
        </p:nvSpPr>
        <p:spPr>
          <a:xfrm>
            <a:off x="1295402" y="142876"/>
            <a:ext cx="7086598" cy="1295400"/>
          </a:xfrm>
        </p:spPr>
        <p:txBody>
          <a:bodyPr>
            <a:normAutofit/>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92774E59-BD8D-4955-BB90-83421ECFB0E3}"/>
              </a:ext>
            </a:extLst>
          </p:cNvPr>
          <p:cNvSpPr>
            <a:spLocks noGrp="1"/>
          </p:cNvSpPr>
          <p:nvPr>
            <p:ph idx="1"/>
          </p:nvPr>
        </p:nvSpPr>
        <p:spPr>
          <a:xfrm>
            <a:off x="1295400" y="1362075"/>
            <a:ext cx="10896599" cy="5276849"/>
          </a:xfrm>
        </p:spPr>
        <p:txBody>
          <a:bodyPr>
            <a:normAutofit fontScale="92500" lnSpcReduction="10000"/>
          </a:bodyPr>
          <a:lstStyle/>
          <a:p>
            <a:r>
              <a:rPr lang="en-IN" u="sng" dirty="0"/>
              <a:t>Module 1:</a:t>
            </a:r>
            <a:endParaRPr lang="en-IN" dirty="0"/>
          </a:p>
          <a:p>
            <a:pPr lvl="0"/>
            <a:r>
              <a:rPr lang="en-IN" dirty="0"/>
              <a:t>Create a dataset which is used for our system.</a:t>
            </a:r>
          </a:p>
          <a:p>
            <a:r>
              <a:rPr lang="en-IN" u="sng" dirty="0"/>
              <a:t>Module 2:</a:t>
            </a:r>
            <a:endParaRPr lang="en-IN" dirty="0"/>
          </a:p>
          <a:p>
            <a:pPr lvl="0"/>
            <a:r>
              <a:rPr lang="en-IN" dirty="0"/>
              <a:t>Read the CSV file with pandas:</a:t>
            </a:r>
          </a:p>
          <a:p>
            <a:r>
              <a:rPr lang="en-IN" dirty="0"/>
              <a:t>    The pandas library is very useful when we need to perform various operations on data files like csv.  </a:t>
            </a:r>
            <a:r>
              <a:rPr lang="en-IN" dirty="0" err="1"/>
              <a:t>pd.read_csv</a:t>
            </a:r>
            <a:r>
              <a:rPr lang="en-IN" dirty="0"/>
              <a:t>() reads the CSV file and loads it into the pandas </a:t>
            </a:r>
            <a:r>
              <a:rPr lang="en-IN" dirty="0" err="1"/>
              <a:t>DataFrame</a:t>
            </a:r>
            <a:r>
              <a:rPr lang="en-IN" dirty="0"/>
              <a:t>.</a:t>
            </a:r>
          </a:p>
          <a:p>
            <a:r>
              <a:rPr lang="en-IN" u="sng" dirty="0"/>
              <a:t>Module 3:</a:t>
            </a:r>
            <a:endParaRPr lang="en-IN" dirty="0"/>
          </a:p>
          <a:p>
            <a:r>
              <a:rPr lang="en-IN" dirty="0"/>
              <a:t> 	From our dataset take some part of data as our training set data and train the model using clustering.</a:t>
            </a:r>
          </a:p>
          <a:p>
            <a:r>
              <a:rPr lang="en-IN" dirty="0"/>
              <a:t>	In this we use Classification , these models are derived by analysing historical or </a:t>
            </a:r>
            <a:r>
              <a:rPr lang="en-IN"/>
              <a:t>previous data . we </a:t>
            </a:r>
            <a:r>
              <a:rPr lang="en-IN" dirty="0"/>
              <a:t>need to train the model or finding a model to classify unknown data.</a:t>
            </a:r>
          </a:p>
          <a:p>
            <a:r>
              <a:rPr lang="en-IN" dirty="0"/>
              <a:t>	In our project we use KDD algorithm( Knowledge Discovery in Databases).</a:t>
            </a:r>
          </a:p>
          <a:p>
            <a:pPr marL="0" indent="0">
              <a:buNone/>
            </a:pPr>
            <a:endParaRPr lang="en-IN" dirty="0"/>
          </a:p>
        </p:txBody>
      </p:sp>
    </p:spTree>
    <p:extLst>
      <p:ext uri="{BB962C8B-B14F-4D97-AF65-F5344CB8AC3E}">
        <p14:creationId xmlns:p14="http://schemas.microsoft.com/office/powerpoint/2010/main" val="301525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2473-4168-4D54-960D-0B26F28DAE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860C1470-1680-4DFD-BEBE-0845D944C549}"/>
              </a:ext>
            </a:extLst>
          </p:cNvPr>
          <p:cNvSpPr>
            <a:spLocks noGrp="1"/>
          </p:cNvSpPr>
          <p:nvPr>
            <p:ph idx="1"/>
          </p:nvPr>
        </p:nvSpPr>
        <p:spPr/>
        <p:txBody>
          <a:bodyPr/>
          <a:lstStyle/>
          <a:p>
            <a:r>
              <a:rPr lang="en-IN" u="sng" dirty="0"/>
              <a:t> Module 4:</a:t>
            </a:r>
            <a:endParaRPr lang="en-IN" dirty="0"/>
          </a:p>
          <a:p>
            <a:r>
              <a:rPr lang="en-IN" dirty="0"/>
              <a:t>	We need to test the model with the remaining data in the dataset.</a:t>
            </a:r>
          </a:p>
          <a:p>
            <a:r>
              <a:rPr lang="en-IN" u="sng" dirty="0"/>
              <a:t>Module 5:</a:t>
            </a:r>
            <a:endParaRPr lang="en-IN" dirty="0"/>
          </a:p>
          <a:p>
            <a:r>
              <a:rPr lang="en-IN" dirty="0"/>
              <a:t>display the output using visualization of scatter plots for better understanding.</a:t>
            </a:r>
          </a:p>
          <a:p>
            <a:endParaRPr lang="en-IN" dirty="0"/>
          </a:p>
        </p:txBody>
      </p:sp>
    </p:spTree>
    <p:extLst>
      <p:ext uri="{BB962C8B-B14F-4D97-AF65-F5344CB8AC3E}">
        <p14:creationId xmlns:p14="http://schemas.microsoft.com/office/powerpoint/2010/main" val="175845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793B-17AE-4187-A731-AC13281B7F6F}"/>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Creation Of Dataset:</a:t>
            </a:r>
          </a:p>
        </p:txBody>
      </p:sp>
      <p:pic>
        <p:nvPicPr>
          <p:cNvPr id="4" name="Content Placeholder 3">
            <a:extLst>
              <a:ext uri="{FF2B5EF4-FFF2-40B4-BE49-F238E27FC236}">
                <a16:creationId xmlns:a16="http://schemas.microsoft.com/office/drawing/2014/main" id="{E9C0B02F-38C0-495C-AFB6-360A64A7F2F1}"/>
              </a:ext>
            </a:extLst>
          </p:cNvPr>
          <p:cNvPicPr>
            <a:picLocks noGrp="1" noChangeAspect="1"/>
          </p:cNvPicPr>
          <p:nvPr>
            <p:ph idx="1"/>
          </p:nvPr>
        </p:nvPicPr>
        <p:blipFill>
          <a:blip r:embed="rId2"/>
          <a:stretch>
            <a:fillRect/>
          </a:stretch>
        </p:blipFill>
        <p:spPr>
          <a:xfrm>
            <a:off x="1991360" y="2557463"/>
            <a:ext cx="8178800" cy="3792537"/>
          </a:xfrm>
          <a:prstGeom prst="rect">
            <a:avLst/>
          </a:prstGeom>
        </p:spPr>
      </p:pic>
    </p:spTree>
    <p:extLst>
      <p:ext uri="{BB962C8B-B14F-4D97-AF65-F5344CB8AC3E}">
        <p14:creationId xmlns:p14="http://schemas.microsoft.com/office/powerpoint/2010/main" val="10634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AB3918-9CBC-4CA3-932C-E5EBB7FCB96F}"/>
              </a:ext>
            </a:extLst>
          </p:cNvPr>
          <p:cNvPicPr>
            <a:picLocks noGrp="1" noChangeAspect="1"/>
          </p:cNvPicPr>
          <p:nvPr>
            <p:ph idx="1"/>
          </p:nvPr>
        </p:nvPicPr>
        <p:blipFill>
          <a:blip r:embed="rId2"/>
          <a:stretch>
            <a:fillRect/>
          </a:stretch>
        </p:blipFill>
        <p:spPr>
          <a:xfrm>
            <a:off x="2448560" y="1502013"/>
            <a:ext cx="7294880" cy="3853974"/>
          </a:xfrm>
          <a:prstGeom prst="rect">
            <a:avLst/>
          </a:prstGeom>
        </p:spPr>
      </p:pic>
    </p:spTree>
    <p:extLst>
      <p:ext uri="{BB962C8B-B14F-4D97-AF65-F5344CB8AC3E}">
        <p14:creationId xmlns:p14="http://schemas.microsoft.com/office/powerpoint/2010/main" val="7460812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46">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78524312_Recreation Organic design_SL-V1.pptx" id="{F71A86FF-49A3-4B67-A125-11EA00B3A17C}" vid="{EA83300D-506E-4894-9D32-3B71A0743C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6F0FA-5858-4AD1-8F89-D32310719A5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75A39CB-C45B-4F08-829C-AB9550EE08FE}">
  <ds:schemaRefs>
    <ds:schemaRef ds:uri="http://schemas.microsoft.com/sharepoint/v3/contenttype/forms"/>
  </ds:schemaRefs>
</ds:datastoreItem>
</file>

<file path=customXml/itemProps3.xml><?xml version="1.0" encoding="utf-8"?>
<ds:datastoreItem xmlns:ds="http://schemas.openxmlformats.org/officeDocument/2006/customXml" ds:itemID="{0F92F16A-38EE-4C9D-AFD3-2845EC2D9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Recreation design</Template>
  <TotalTime>0</TotalTime>
  <Words>527</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Garamond</vt:lpstr>
      <vt:lpstr>Times New Roman</vt:lpstr>
      <vt:lpstr>Organic</vt:lpstr>
      <vt:lpstr>PREDICTION   OF  STUDENT  PERFORMANCE   ANALYSIS</vt:lpstr>
      <vt:lpstr>Abstract:</vt:lpstr>
      <vt:lpstr>Introduction:</vt:lpstr>
      <vt:lpstr>Problem Definition:</vt:lpstr>
      <vt:lpstr>Modules:</vt:lpstr>
      <vt:lpstr>Modules:</vt:lpstr>
      <vt:lpstr>Creation Of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2020-02-02T13:02:25Z</dcterms:created>
  <dcterms:modified xsi:type="dcterms:W3CDTF">2020-02-04T04:08:26Z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