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98" r:id="rId3"/>
    <p:sldId id="259" r:id="rId4"/>
    <p:sldId id="294" r:id="rId5"/>
    <p:sldId id="260" r:id="rId6"/>
    <p:sldId id="301" r:id="rId7"/>
    <p:sldId id="295" r:id="rId8"/>
    <p:sldId id="302" r:id="rId9"/>
    <p:sldId id="299" r:id="rId10"/>
    <p:sldId id="300" r:id="rId11"/>
    <p:sldId id="272"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3A9FB-7FD1-4CFC-B4A9-71660B7D7C06}" type="datetimeFigureOut">
              <a:rPr lang="en-IN" smtClean="0"/>
              <a:pPr/>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1A61-5F42-4601-8088-AA4CC6FFF004}" type="slidenum">
              <a:rPr lang="en-IN" smtClean="0"/>
              <a:pPr/>
              <a:t>‹#›</a:t>
            </a:fld>
            <a:endParaRPr lang="en-IN"/>
          </a:p>
        </p:txBody>
      </p:sp>
    </p:spTree>
    <p:extLst>
      <p:ext uri="{BB962C8B-B14F-4D97-AF65-F5344CB8AC3E}">
        <p14:creationId xmlns:p14="http://schemas.microsoft.com/office/powerpoint/2010/main" val="12478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A72-6ED7-0ACD-FD13-9DFFA6E33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8A5B55-3BBF-412A-9D97-F8F2E9922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A8AF7-D20E-5CBE-8B74-D148D58A3EBA}"/>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6A068C66-0540-4EA9-69BE-1432FB66B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1CF44-F2E4-1A69-71A6-C43060930FE2}"/>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78373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566-4EB6-B2C3-C697-4D20076C5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4E4-9E7F-CBE2-BB5E-8942BE3C2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828FB-AA2E-27AD-97AD-264B8242F3EA}"/>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F62AEEF6-15A2-94D1-F17E-56F44EBD4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95D5C-C572-5744-1C52-2F1F26D996A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615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FB4-E987-AC4D-AF87-7091C1491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9C042-0FA8-5D76-195B-AF862392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AE3F-A685-BBF1-03D1-A3E8B867B9AE}"/>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AE379394-A27C-3101-852A-D376366D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C9FA5-2EFC-6D60-0654-5BDCF4A75C2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40087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54E6-A7B7-6309-C47C-91CBA5037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398D0-DE1A-6DA8-E29F-195BA942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A0684-BEBB-7907-CC3F-0474D6C695D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696E07CE-9F58-6933-3727-DFB458AE1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F1D6-FE80-A1EA-0705-CE7C064544EE}"/>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5546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775-DDCB-469F-9343-17E3194D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F9F9-45F9-5533-D19B-A9D5B81A6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49C8E-E5BC-06CD-0863-FE974F59BC79}"/>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F3C8EB8D-5A9A-3EFB-68B7-BC190C3F7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98F4-69C2-9BC3-3793-BCB8DA0C0480}"/>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21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0F96-2C10-8250-F7C7-E4DC4C833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04C6E-1161-AB9F-D3BC-3F79511A8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9B3F1-4ABE-9913-50C8-7700E2364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921B1-CE81-1C91-3F57-ED1279457A8B}"/>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D8F7C928-69A0-436B-B320-64154F5D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71D9-007A-0D75-9D88-B6F9F4DE2CE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033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9A6-ECB6-29EB-90F4-7205B5A1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83D39-9D2A-5841-2123-922EC1503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7866A-F53E-E5AB-0479-7028B7B27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76952-29B6-A893-ECD0-231F9FE2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54866-BD56-72D4-52CE-AA844130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DB25CF-3334-38E1-2AE4-4DAB74C842D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8" name="Footer Placeholder 7">
            <a:extLst>
              <a:ext uri="{FF2B5EF4-FFF2-40B4-BE49-F238E27FC236}">
                <a16:creationId xmlns:a16="http://schemas.microsoft.com/office/drawing/2014/main" id="{57337EC2-931E-708A-B541-F564E05E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F0C913-688C-EED1-EF06-016C0A26659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6931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092-4266-4877-50DA-642A7B1C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42D4-9516-A3F4-194D-631CA6E1D9A2}"/>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4" name="Footer Placeholder 3">
            <a:extLst>
              <a:ext uri="{FF2B5EF4-FFF2-40B4-BE49-F238E27FC236}">
                <a16:creationId xmlns:a16="http://schemas.microsoft.com/office/drawing/2014/main" id="{92302B5F-53DA-0833-76E1-B65558D47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7D407-D0E4-C40E-3561-E1FCB2A2006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013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CA9B9-591C-B53A-384A-82B7B172D944}"/>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3" name="Footer Placeholder 2">
            <a:extLst>
              <a:ext uri="{FF2B5EF4-FFF2-40B4-BE49-F238E27FC236}">
                <a16:creationId xmlns:a16="http://schemas.microsoft.com/office/drawing/2014/main" id="{88AA8AC3-6EC3-AF83-AE83-57DBEC0E8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4DCE0-AB8D-A5E8-C561-80A8E1587157}"/>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7596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A8B-61B9-A74C-7AF9-A93F5C5EB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B5556-17D5-C666-83AD-CBA9AE5F7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814680-574D-1125-0D5A-5BC25DCA3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E5FA9-258C-B01B-7CFD-FD6DF482297D}"/>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146D2386-F8A2-C32A-BA9C-6FE4742AA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06E9-8054-1494-5CA9-0737EA372F95}"/>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8951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B22-6820-8EAE-602A-8DE9D37D6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08C80-EB7A-E717-6415-12110452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3EAE-E7BA-1EB7-C2F9-FC269A7A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5406-5B41-5CA6-2A87-4CC50676AFE9}"/>
              </a:ext>
            </a:extLst>
          </p:cNvPr>
          <p:cNvSpPr>
            <a:spLocks noGrp="1"/>
          </p:cNvSpPr>
          <p:nvPr>
            <p:ph type="dt" sz="half" idx="10"/>
          </p:nvPr>
        </p:nvSpPr>
        <p:spPr/>
        <p:txBody>
          <a:bodyPr/>
          <a:lstStyle/>
          <a:p>
            <a:fld id="{DEDAC7D4-5732-4C3B-A1A9-BE13B170D3C0}" type="datetimeFigureOut">
              <a:rPr lang="en-IN" smtClean="0"/>
              <a:pPr/>
              <a:t>21-07-2024</a:t>
            </a:fld>
            <a:endParaRPr lang="en-IN"/>
          </a:p>
        </p:txBody>
      </p:sp>
      <p:sp>
        <p:nvSpPr>
          <p:cNvPr id="6" name="Footer Placeholder 5">
            <a:extLst>
              <a:ext uri="{FF2B5EF4-FFF2-40B4-BE49-F238E27FC236}">
                <a16:creationId xmlns:a16="http://schemas.microsoft.com/office/drawing/2014/main" id="{F86FED1B-5D2D-CD4F-6A13-AE2BA9D29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47F73-3509-6E62-E230-B6EF6DFA6B39}"/>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520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5206-96EC-E0B6-38A9-F1DD52256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6AA03-9A81-90E2-5C16-D98F26AD8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F99FD-641A-BAC3-C657-52455B3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C7D4-5732-4C3B-A1A9-BE13B170D3C0}" type="datetimeFigureOut">
              <a:rPr lang="en-IN" smtClean="0"/>
              <a:pPr/>
              <a:t>21-07-2024</a:t>
            </a:fld>
            <a:endParaRPr lang="en-IN"/>
          </a:p>
        </p:txBody>
      </p:sp>
      <p:sp>
        <p:nvSpPr>
          <p:cNvPr id="5" name="Footer Placeholder 4">
            <a:extLst>
              <a:ext uri="{FF2B5EF4-FFF2-40B4-BE49-F238E27FC236}">
                <a16:creationId xmlns:a16="http://schemas.microsoft.com/office/drawing/2014/main" id="{A6180ED7-C12D-14F3-82EC-5F116B56D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A246-DEA9-BE3E-CB13-FEB364DE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9564C-4075-44F0-A017-8210CCA0D9FE}" type="slidenum">
              <a:rPr lang="en-IN" smtClean="0"/>
              <a:pPr/>
              <a:t>‹#›</a:t>
            </a:fld>
            <a:endParaRPr lang="en-IN"/>
          </a:p>
        </p:txBody>
      </p:sp>
    </p:spTree>
    <p:extLst>
      <p:ext uri="{BB962C8B-B14F-4D97-AF65-F5344CB8AC3E}">
        <p14:creationId xmlns:p14="http://schemas.microsoft.com/office/powerpoint/2010/main" val="115792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​Proposed methodology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 &amp; architecture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​Results &amp; Discussion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 &amp; Future Scope​References​</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CONTENTS</a:t>
            </a:r>
          </a:p>
        </p:txBody>
      </p:sp>
    </p:spTree>
    <p:extLst>
      <p:ext uri="{BB962C8B-B14F-4D97-AF65-F5344CB8AC3E}">
        <p14:creationId xmlns:p14="http://schemas.microsoft.com/office/powerpoint/2010/main" val="4140806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a:xfrm>
            <a:off x="160607" y="815974"/>
            <a:ext cx="10349132" cy="1325563"/>
          </a:xfrm>
        </p:spPr>
        <p:txBody>
          <a:bodyPr>
            <a:normAutofit/>
          </a:bodyPr>
          <a:lstStyle/>
          <a:p>
            <a:pPr algn="ctr"/>
            <a:r>
              <a:rPr lang="en-IN" sz="4000" b="1" dirty="0">
                <a:latin typeface="Times New Roman" pitchFamily="18" charset="0"/>
                <a:cs typeface="Times New Roman" pitchFamily="18" charset="0"/>
              </a:rPr>
              <a:t>CONCLUSION AND FUTURE SCOPE</a:t>
            </a:r>
            <a:endParaRPr lang="en-IN" sz="4000"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a:xfrm>
            <a:off x="838200" y="2141537"/>
            <a:ext cx="10515600" cy="4351338"/>
          </a:xfrm>
        </p:spPr>
        <p:txBody>
          <a:bodyPr>
            <a:normAutofit/>
          </a:bodyPr>
          <a:lstStyle/>
          <a:p>
            <a:pPr marL="0" indent="0" algn="just">
              <a:buNone/>
            </a:pPr>
            <a:r>
              <a:rPr lang="en-US" sz="2700" dirty="0">
                <a:latin typeface="Times New Roman" panose="02020603050405020304" pitchFamily="18" charset="0"/>
                <a:cs typeface="Times New Roman" panose="02020603050405020304" pitchFamily="18" charset="0"/>
              </a:rPr>
              <a:t>The study concludes that the proposed automatic irrigation system effectively enhances water use efficiency and promotes healthier plant growth by maintaining optimal soil moisture levels. Significant water savings and improved crop yields were observed, demonstrating the system's potential for sustainable agricultural practices. Despite the initial setup costs, the long-term benefits in terms of water conservation and increased productivity make it a valuable investment. Further research should aim at reducing costs, improving scalability, and integrating advanced analytics to optimize the system further.</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9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380-7E96-4336-8C83-C6AC5FCD85C2}"/>
              </a:ext>
            </a:extLst>
          </p:cNvPr>
          <p:cNvSpPr>
            <a:spLocks noGrp="1"/>
          </p:cNvSpPr>
          <p:nvPr>
            <p:ph type="title"/>
          </p:nvPr>
        </p:nvSpPr>
        <p:spPr>
          <a:xfrm>
            <a:off x="1981200" y="274638"/>
            <a:ext cx="8229600" cy="939784"/>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BC230-A671-48BF-9E05-FAF177AFE1D8}"/>
              </a:ext>
            </a:extLst>
          </p:cNvPr>
          <p:cNvSpPr>
            <a:spLocks noGrp="1"/>
          </p:cNvSpPr>
          <p:nvPr>
            <p:ph idx="1"/>
          </p:nvPr>
        </p:nvSpPr>
        <p:spPr>
          <a:xfrm>
            <a:off x="1952596" y="1142984"/>
            <a:ext cx="8258204" cy="5310352"/>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Prashant J. Mahajan; Kalyani V. Pagare, “PIR based automatic fever testing”, International Research Journal of Engineering and Technology(IRJET),vol-07,issue no-04,pp.1345-1347,2020.</a:t>
            </a:r>
          </a:p>
          <a:p>
            <a:pPr algn="just"/>
            <a:r>
              <a:rPr lang="en-US" sz="2200" dirty="0">
                <a:latin typeface="Times New Roman" panose="02020603050405020304" pitchFamily="18" charset="0"/>
                <a:cs typeface="Times New Roman" panose="02020603050405020304" pitchFamily="18" charset="0"/>
              </a:rPr>
              <a:t>Pooja Ajmera, “INFRARED SENSOR” , International Research Journal of Engineering and Technology(IRJET), ISSN: 2278-0181 vol-05,issue no-23,1559-1557.</a:t>
            </a:r>
          </a:p>
          <a:p>
            <a:pPr algn="just"/>
            <a:r>
              <a:rPr lang="en-US" sz="2200" dirty="0">
                <a:latin typeface="Times New Roman" panose="02020603050405020304" pitchFamily="18" charset="0"/>
                <a:cs typeface="Times New Roman" panose="02020603050405020304" pitchFamily="18" charset="0"/>
              </a:rPr>
              <a:t>Hanzhong, “DESIGN OFA NON-CONTACT INFRARED THERMOMETER”, International Research Journal of Engineering and Technology(IRJET),ISSN: 2581-0181 vol-08,issue no-13,1859-183</a:t>
            </a:r>
          </a:p>
          <a:p>
            <a:pPr algn="just"/>
            <a:r>
              <a:rPr lang="en-US" sz="2200" dirty="0">
                <a:latin typeface="Times New Roman" panose="02020603050405020304" pitchFamily="18" charset="0"/>
                <a:cs typeface="Times New Roman" panose="02020603050405020304" pitchFamily="18" charset="0"/>
              </a:rPr>
              <a:t>Rohit Ramagade , Uday Thak, Harshad </a:t>
            </a:r>
            <a:r>
              <a:rPr lang="en-US" sz="2200" dirty="0" err="1">
                <a:latin typeface="Times New Roman" panose="02020603050405020304" pitchFamily="18" charset="0"/>
                <a:cs typeface="Times New Roman" panose="02020603050405020304" pitchFamily="18" charset="0"/>
              </a:rPr>
              <a:t>pidurkar</a:t>
            </a:r>
            <a:r>
              <a:rPr lang="en-US" sz="2200" dirty="0">
                <a:latin typeface="Times New Roman" panose="02020603050405020304" pitchFamily="18" charset="0"/>
                <a:cs typeface="Times New Roman" panose="02020603050405020304" pitchFamily="18" charset="0"/>
              </a:rPr>
              <a:t> , Lokesh Kathale; ”INNOVATIVE TECHNOLOGIES FOR TEMPERATURE MEASUREMENT OF AERO ENGINE COMPONENT”, International Research Journal of Engineering and Technology(IRJET), ISSN: 2395-0056 vol-05,issue no-23, 2395-0072</a:t>
            </a:r>
          </a:p>
          <a:p>
            <a:pPr algn="just"/>
            <a:r>
              <a:rPr lang="en-US" sz="2200" dirty="0" err="1">
                <a:latin typeface="Times New Roman" panose="02020603050405020304" pitchFamily="18" charset="0"/>
                <a:cs typeface="Times New Roman" panose="02020603050405020304" pitchFamily="18" charset="0"/>
              </a:rPr>
              <a:t>Akshay</a:t>
            </a:r>
            <a:r>
              <a:rPr lang="en-US" sz="2200" dirty="0">
                <a:latin typeface="Times New Roman" panose="02020603050405020304" pitchFamily="18" charset="0"/>
                <a:cs typeface="Times New Roman" panose="02020603050405020304" pitchFamily="18" charset="0"/>
              </a:rPr>
              <a:t> Sharma A S, “ Review on Automatic Sanitizer Dispensing Machine”, International Research Journal of Engineering and Technology(IRJET),vol-09,issue no-07,pp.725-726,2020.</a:t>
            </a:r>
          </a:p>
          <a:p>
            <a:pPr algn="just"/>
            <a:endParaRPr lang="en-US" sz="20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01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647-136D-6CB6-9251-40758619CEC5}"/>
              </a:ext>
            </a:extLst>
          </p:cNvPr>
          <p:cNvSpPr>
            <a:spLocks noGrp="1"/>
          </p:cNvSpPr>
          <p:nvPr>
            <p:ph type="title"/>
          </p:nvPr>
        </p:nvSpPr>
        <p:spPr>
          <a:xfrm>
            <a:off x="838200" y="365125"/>
            <a:ext cx="10515600" cy="5931172"/>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711591" y="984104"/>
            <a:ext cx="10515600" cy="1325563"/>
          </a:xfrm>
        </p:spPr>
        <p:txBody>
          <a:bodyPr>
            <a:normAutofit/>
          </a:bodyPr>
          <a:lstStyle/>
          <a:p>
            <a:pPr algn="ctr"/>
            <a:r>
              <a:rPr lang="en-US" sz="4000" b="1" dirty="0">
                <a:latin typeface="Times New Roman" pitchFamily="18" charset="0"/>
                <a:cs typeface="Times New Roman" pitchFamily="18" charset="0"/>
              </a:rPr>
              <a:t>ABSTRACT</a:t>
            </a:r>
          </a:p>
        </p:txBody>
      </p:sp>
      <p:sp>
        <p:nvSpPr>
          <p:cNvPr id="2" name="Rectangle 1">
            <a:extLst>
              <a:ext uri="{FF2B5EF4-FFF2-40B4-BE49-F238E27FC236}">
                <a16:creationId xmlns:a16="http://schemas.microsoft.com/office/drawing/2014/main" id="{82E5E7C8-D570-4195-A82F-387645087EB1}"/>
              </a:ext>
            </a:extLst>
          </p:cNvPr>
          <p:cNvSpPr/>
          <p:nvPr/>
        </p:nvSpPr>
        <p:spPr>
          <a:xfrm>
            <a:off x="943708" y="2447779"/>
            <a:ext cx="10410092" cy="3139321"/>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This project proposes an automated irrigation system that intelligently manages water supply based on real-time soil moisture data .The system adjusts irrigation frequency and duration dynamically to optimize water usage and improve crop yields. Experimental results demonstrate its effectiveness in maintaining optimal soil moisture levels, contributing to sustainable agriculture practices. Using sensors and a microcontroller, the system monitors soil moisture and triggers irrigation when levels drop below a set threshold. By dynamically adjusting irrigation, the system optimizes water usage, leading to improved crop and water efficiency.</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approach reduces manual irrigation effort, promotes water conservation, and ensures water is used only when necessary</a:t>
            </a:r>
            <a:r>
              <a:rPr lang="en-US" sz="2200" dirty="0"/>
              <a:t>.</a:t>
            </a:r>
          </a:p>
        </p:txBody>
      </p:sp>
    </p:spTree>
    <p:extLst>
      <p:ext uri="{BB962C8B-B14F-4D97-AF65-F5344CB8AC3E}">
        <p14:creationId xmlns:p14="http://schemas.microsoft.com/office/powerpoint/2010/main" val="41408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BF9-E406-9BD2-1CCC-530A591FED20}"/>
              </a:ext>
            </a:extLst>
          </p:cNvPr>
          <p:cNvSpPr>
            <a:spLocks noGrp="1"/>
          </p:cNvSpPr>
          <p:nvPr>
            <p:ph type="title"/>
          </p:nvPr>
        </p:nvSpPr>
        <p:spPr>
          <a:xfrm>
            <a:off x="739726" y="500061"/>
            <a:ext cx="10515600" cy="1325563"/>
          </a:xfrm>
        </p:spPr>
        <p:txBody>
          <a:bodyPr/>
          <a:lstStyle/>
          <a:p>
            <a:pPr algn="ctr"/>
            <a:r>
              <a:rPr lang="en-US" b="1" dirty="0">
                <a:latin typeface="Times New Roman" pitchFamily="18" charset="0"/>
                <a:cs typeface="Times New Roman" pitchFamily="18" charset="0"/>
              </a:rPr>
              <a:t>INTRODUCTION</a:t>
            </a:r>
            <a:endParaRPr lang="en-IN" dirty="0"/>
          </a:p>
        </p:txBody>
      </p:sp>
      <p:sp>
        <p:nvSpPr>
          <p:cNvPr id="3" name="Content Placeholder 2">
            <a:extLst>
              <a:ext uri="{FF2B5EF4-FFF2-40B4-BE49-F238E27FC236}">
                <a16:creationId xmlns:a16="http://schemas.microsoft.com/office/drawing/2014/main" id="{D4E399A1-3F52-944F-234D-259B1C72AD9F}"/>
              </a:ext>
            </a:extLst>
          </p:cNvPr>
          <p:cNvSpPr>
            <a:spLocks noGrp="1"/>
          </p:cNvSpPr>
          <p:nvPr>
            <p:ph idx="1"/>
          </p:nvPr>
        </p:nvSpPr>
        <p:spPr>
          <a:xfrm>
            <a:off x="950741" y="1979712"/>
            <a:ext cx="10515600" cy="3871790"/>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fficient water management in agricultural fields is crucial, and an automatic irrigation system based on soil moisture sensing has gained attention as a resourceful solution. </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Effective irrigation management is crucial for sustainable agriculture, especially in regions prone to water scarcity. </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technology integrates sensors and controllers for precise irrigation management.</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Automated systems can be tailored to different soil types and crop needs, promoting sustainable agriculture.</a:t>
            </a:r>
          </a:p>
          <a:p>
            <a:pPr algn="just">
              <a:buFont typeface="Wingdings" panose="05000000000000000000" pitchFamily="2" charset="2"/>
              <a:buChar char="Ø"/>
            </a:pPr>
            <a:endParaRPr lang="en-US" sz="2600" dirty="0"/>
          </a:p>
          <a:p>
            <a:pPr algn="just">
              <a:buFont typeface="Wingdings" panose="05000000000000000000" pitchFamily="2" charset="2"/>
              <a:buChar char="Ø"/>
            </a:pPr>
            <a:endParaRPr lang="en-US" sz="2600" dirty="0"/>
          </a:p>
          <a:p>
            <a:pPr algn="just">
              <a:buFont typeface="Wingdings" panose="05000000000000000000" pitchFamily="2" charset="2"/>
              <a:buChar char="Ø"/>
            </a:pPr>
            <a:endParaRPr lang="en-US" sz="2600" dirty="0"/>
          </a:p>
          <a:p>
            <a:pPr algn="just">
              <a:buFont typeface="Wingdings" panose="05000000000000000000" pitchFamily="2" charset="2"/>
              <a:buChar char="Ø"/>
            </a:pPr>
            <a:endParaRPr lang="en-IN" sz="2200" dirty="0"/>
          </a:p>
        </p:txBody>
      </p:sp>
    </p:spTree>
    <p:extLst>
      <p:ext uri="{BB962C8B-B14F-4D97-AF65-F5344CB8AC3E}">
        <p14:creationId xmlns:p14="http://schemas.microsoft.com/office/powerpoint/2010/main" val="71904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2596" y="1"/>
            <a:ext cx="8029604" cy="785794"/>
          </a:xfrm>
        </p:spPr>
        <p:txBody>
          <a:bodyPr>
            <a:normAutofit/>
          </a:bodyPr>
          <a:lstStyle/>
          <a:p>
            <a:r>
              <a:rPr lang="en-IN" sz="3600" dirty="0">
                <a:latin typeface="Times New Roman" panose="02020603050405020304" pitchFamily="18" charset="0"/>
                <a:cs typeface="Times New Roman" panose="02020603050405020304" pitchFamily="18" charset="0"/>
              </a:rPr>
              <a:t>LITERATURE SURVEY</a:t>
            </a:r>
            <a:endParaRPr lang="en-US" sz="3600" dirty="0"/>
          </a:p>
        </p:txBody>
      </p:sp>
      <p:sp>
        <p:nvSpPr>
          <p:cNvPr id="3" name="Subtitle 2"/>
          <p:cNvSpPr>
            <a:spLocks noGrp="1"/>
          </p:cNvSpPr>
          <p:nvPr>
            <p:ph type="subTitle" idx="1"/>
          </p:nvPr>
        </p:nvSpPr>
        <p:spPr>
          <a:xfrm>
            <a:off x="1524000" y="857232"/>
            <a:ext cx="9144000" cy="5786478"/>
          </a:xfrm>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80026990"/>
              </p:ext>
            </p:extLst>
          </p:nvPr>
        </p:nvGraphicFramePr>
        <p:xfrm>
          <a:off x="1524000" y="857232"/>
          <a:ext cx="9279986" cy="5887449"/>
        </p:xfrm>
        <a:graphic>
          <a:graphicData uri="http://schemas.openxmlformats.org/drawingml/2006/table">
            <a:tbl>
              <a:tblPr firstRow="1" bandRow="1">
                <a:tableStyleId>{F5AB1C69-6EDB-4FF4-983F-18BD219EF322}</a:tableStyleId>
              </a:tblPr>
              <a:tblGrid>
                <a:gridCol w="576003">
                  <a:extLst>
                    <a:ext uri="{9D8B030D-6E8A-4147-A177-3AD203B41FA5}">
                      <a16:colId xmlns:a16="http://schemas.microsoft.com/office/drawing/2014/main" val="20000"/>
                    </a:ext>
                  </a:extLst>
                </a:gridCol>
                <a:gridCol w="1215998">
                  <a:extLst>
                    <a:ext uri="{9D8B030D-6E8A-4147-A177-3AD203B41FA5}">
                      <a16:colId xmlns:a16="http://schemas.microsoft.com/office/drawing/2014/main" val="20001"/>
                    </a:ext>
                  </a:extLst>
                </a:gridCol>
                <a:gridCol w="1535997">
                  <a:extLst>
                    <a:ext uri="{9D8B030D-6E8A-4147-A177-3AD203B41FA5}">
                      <a16:colId xmlns:a16="http://schemas.microsoft.com/office/drawing/2014/main" val="20002"/>
                    </a:ext>
                  </a:extLst>
                </a:gridCol>
                <a:gridCol w="1535997">
                  <a:extLst>
                    <a:ext uri="{9D8B030D-6E8A-4147-A177-3AD203B41FA5}">
                      <a16:colId xmlns:a16="http://schemas.microsoft.com/office/drawing/2014/main" val="20003"/>
                    </a:ext>
                  </a:extLst>
                </a:gridCol>
                <a:gridCol w="1081950">
                  <a:extLst>
                    <a:ext uri="{9D8B030D-6E8A-4147-A177-3AD203B41FA5}">
                      <a16:colId xmlns:a16="http://schemas.microsoft.com/office/drawing/2014/main" val="20004"/>
                    </a:ext>
                  </a:extLst>
                </a:gridCol>
                <a:gridCol w="1158045">
                  <a:extLst>
                    <a:ext uri="{9D8B030D-6E8A-4147-A177-3AD203B41FA5}">
                      <a16:colId xmlns:a16="http://schemas.microsoft.com/office/drawing/2014/main" val="20005"/>
                    </a:ext>
                  </a:extLst>
                </a:gridCol>
                <a:gridCol w="1151997">
                  <a:extLst>
                    <a:ext uri="{9D8B030D-6E8A-4147-A177-3AD203B41FA5}">
                      <a16:colId xmlns:a16="http://schemas.microsoft.com/office/drawing/2014/main" val="20006"/>
                    </a:ext>
                  </a:extLst>
                </a:gridCol>
                <a:gridCol w="1023999">
                  <a:extLst>
                    <a:ext uri="{9D8B030D-6E8A-4147-A177-3AD203B41FA5}">
                      <a16:colId xmlns:a16="http://schemas.microsoft.com/office/drawing/2014/main" val="20007"/>
                    </a:ext>
                  </a:extLst>
                </a:gridCol>
              </a:tblGrid>
              <a:tr h="11591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S.No.</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Name of Author</a:t>
                      </a:r>
                      <a:r>
                        <a:rPr lang="en-IN" baseline="0" dirty="0"/>
                        <a:t> </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Title</a:t>
                      </a:r>
                      <a:r>
                        <a:rPr lang="en-IN" baseline="0" dirty="0"/>
                        <a:t> of the paper</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International journal/conference</a:t>
                      </a:r>
                      <a:endParaRPr lang="en-US" dirty="0"/>
                    </a:p>
                    <a:p>
                      <a:endParaRPr lang="en-US" dirty="0"/>
                    </a:p>
                  </a:txBody>
                  <a:tcPr/>
                </a:tc>
                <a:tc>
                  <a:txBody>
                    <a:bodyPr/>
                    <a:lstStyle/>
                    <a:p>
                      <a:r>
                        <a:rPr lang="en-IN" dirty="0"/>
                        <a:t>Volume</a:t>
                      </a:r>
                      <a:r>
                        <a:rPr lang="en-IN" baseline="0" dirty="0"/>
                        <a:t> </a:t>
                      </a:r>
                    </a:p>
                    <a:p>
                      <a:r>
                        <a:rPr lang="en-IN" baseline="0" dirty="0"/>
                        <a:t>No.</a:t>
                      </a:r>
                      <a:endParaRPr lang="en-US" dirty="0"/>
                    </a:p>
                    <a:p>
                      <a:endParaRPr lang="en-US" dirty="0"/>
                    </a:p>
                  </a:txBody>
                  <a:tcPr/>
                </a:tc>
                <a:tc>
                  <a:txBody>
                    <a:bodyPr/>
                    <a:lstStyle/>
                    <a:p>
                      <a:r>
                        <a:rPr lang="en-IN" baseline="0" dirty="0"/>
                        <a:t>Issue</a:t>
                      </a:r>
                    </a:p>
                  </a:txBody>
                  <a:tcPr/>
                </a:tc>
                <a:tc>
                  <a:txBody>
                    <a:bodyPr/>
                    <a:lstStyle/>
                    <a:p>
                      <a:r>
                        <a:rPr lang="en-IN" dirty="0"/>
                        <a:t>ISBN/</a:t>
                      </a:r>
                    </a:p>
                    <a:p>
                      <a:r>
                        <a:rPr lang="en-IN" dirty="0"/>
                        <a:t>ISSN</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Indexing</a:t>
                      </a:r>
                      <a:endParaRPr lang="en-US" dirty="0"/>
                    </a:p>
                    <a:p>
                      <a:endParaRPr lang="en-US" dirty="0"/>
                    </a:p>
                  </a:txBody>
                  <a:tcPr/>
                </a:tc>
                <a:extLst>
                  <a:ext uri="{0D108BD9-81ED-4DB2-BD59-A6C34878D82A}">
                    <a16:rowId xmlns:a16="http://schemas.microsoft.com/office/drawing/2014/main" val="10000"/>
                  </a:ext>
                </a:extLst>
              </a:tr>
              <a:tr h="1440687">
                <a:tc>
                  <a:txBody>
                    <a:bodyPr/>
                    <a:lstStyle/>
                    <a:p>
                      <a:endParaRPr lang="en-IN" dirty="0"/>
                    </a:p>
                    <a:p>
                      <a:r>
                        <a:rPr lang="en-IN" baseline="0" dirty="0"/>
                        <a:t> 1.</a:t>
                      </a:r>
                      <a:endParaRPr lang="en-US" dirty="0"/>
                    </a:p>
                  </a:txBody>
                  <a:tcPr/>
                </a:tc>
                <a:tc>
                  <a:txBody>
                    <a:bodyPr/>
                    <a:lstStyle/>
                    <a:p>
                      <a:r>
                        <a:rPr lang="da-DK" sz="1400" b="1" dirty="0"/>
                        <a:t>M. K. Patil, S. T. Patil</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Soil Moisture Sensor Based Automatic Irrigation System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latin typeface="+mn-lt"/>
                          <a:ea typeface="+mn-ea"/>
                          <a:cs typeface="+mn-cs"/>
                        </a:rPr>
                        <a:t>International Journal of Electronics Engineering Research.(IRJET) </a:t>
                      </a:r>
                      <a:endParaRPr lang="en-US" sz="1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t>        08</a:t>
                      </a:r>
                      <a:endParaRPr lang="en-US" sz="1400" b="1" dirty="0"/>
                    </a:p>
                  </a:txBody>
                  <a:tcPr/>
                </a:tc>
                <a:tc>
                  <a:txBody>
                    <a:bodyPr/>
                    <a:lstStyle/>
                    <a:p>
                      <a:r>
                        <a:rPr lang="en-IN" sz="1400" b="1" dirty="0"/>
                        <a:t> </a:t>
                      </a:r>
                      <a:r>
                        <a:rPr lang="en-US" sz="1400" b="1" dirty="0"/>
                        <a:t>05, May 2019</a:t>
                      </a:r>
                      <a:endParaRPr lang="en-IN" sz="1400" b="1" dirty="0"/>
                    </a:p>
                  </a:txBody>
                  <a:tcPr/>
                </a:tc>
                <a:tc>
                  <a:txBody>
                    <a:bodyPr/>
                    <a:lstStyle/>
                    <a:p>
                      <a:r>
                        <a:rPr lang="en-US" sz="1400" b="1" dirty="0"/>
                        <a:t> e-ISSN: 2278-0181</a:t>
                      </a:r>
                    </a:p>
                  </a:txBody>
                  <a:tcPr/>
                </a:tc>
                <a:tc>
                  <a:txBody>
                    <a:bodyPr/>
                    <a:lstStyle/>
                    <a:p>
                      <a:r>
                        <a:rPr lang="en-US" sz="1400" b="1" dirty="0"/>
                        <a:t> 455-457</a:t>
                      </a:r>
                    </a:p>
                  </a:txBody>
                  <a:tcPr/>
                </a:tc>
                <a:extLst>
                  <a:ext uri="{0D108BD9-81ED-4DB2-BD59-A6C34878D82A}">
                    <a16:rowId xmlns:a16="http://schemas.microsoft.com/office/drawing/2014/main" val="10001"/>
                  </a:ext>
                </a:extLst>
              </a:tr>
              <a:tr h="1440687">
                <a:tc>
                  <a:txBody>
                    <a:bodyPr/>
                    <a:lstStyle/>
                    <a:p>
                      <a:endParaRPr lang="en-IN" dirty="0"/>
                    </a:p>
                    <a:p>
                      <a:r>
                        <a:rPr lang="en-IN" dirty="0"/>
                        <a:t> 2.</a:t>
                      </a:r>
                      <a:endParaRPr lang="en-US" dirty="0"/>
                    </a:p>
                  </a:txBody>
                  <a:tcPr/>
                </a:tc>
                <a:tc>
                  <a:txBody>
                    <a:bodyPr/>
                    <a:lstStyle/>
                    <a:p>
                      <a:r>
                        <a:rPr lang="en-IN" sz="1400" dirty="0"/>
                        <a:t>  </a:t>
                      </a:r>
                      <a:r>
                        <a:rPr lang="en-IN" sz="1500" b="1" dirty="0"/>
                        <a:t>R. Singh, A. Kumar</a:t>
                      </a:r>
                    </a:p>
                  </a:txBody>
                  <a:tcPr/>
                </a:tc>
                <a:tc>
                  <a:txBody>
                    <a:bodyPr/>
                    <a:lstStyle/>
                    <a:p>
                      <a:r>
                        <a:rPr lang="en-US" sz="1400" b="1" dirty="0"/>
                        <a:t>Automated</a:t>
                      </a:r>
                    </a:p>
                    <a:p>
                      <a:r>
                        <a:rPr lang="en-US" sz="1400" b="1" dirty="0"/>
                        <a:t>Irrigation System Using Soil Moisture Sensors and GSM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latin typeface="+mn-lt"/>
                          <a:ea typeface="+mn-ea"/>
                          <a:cs typeface="+mn-cs"/>
                        </a:rPr>
                        <a:t>International Journal of Recent Technology and Engineering(IJRTE)</a:t>
                      </a:r>
                      <a:endParaRPr lang="en-US" sz="1400" b="1" dirty="0"/>
                    </a:p>
                  </a:txBody>
                  <a:tcPr/>
                </a:tc>
                <a:tc>
                  <a:txBody>
                    <a:bodyPr/>
                    <a:lstStyle/>
                    <a:p>
                      <a:r>
                        <a:rPr lang="en-IN" dirty="0"/>
                        <a:t> </a:t>
                      </a:r>
                    </a:p>
                    <a:p>
                      <a:r>
                        <a:rPr lang="en-IN" sz="1400" b="1" dirty="0"/>
                        <a:t>       07</a:t>
                      </a:r>
                      <a:endParaRPr lang="en-US" sz="1400" b="1" dirty="0"/>
                    </a:p>
                  </a:txBody>
                  <a:tcPr/>
                </a:tc>
                <a:tc>
                  <a:txBody>
                    <a:bodyPr/>
                    <a:lstStyle/>
                    <a:p>
                      <a:r>
                        <a:rPr lang="en-US" sz="1400" b="1" dirty="0"/>
                        <a:t>06, March</a:t>
                      </a:r>
                    </a:p>
                    <a:p>
                      <a:r>
                        <a:rPr lang="en-US" sz="1400" b="1" dirty="0"/>
                        <a:t>2019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 e-ISSN: 2277-3878</a:t>
                      </a:r>
                      <a:endParaRPr lang="en-US" sz="1400" b="1" dirty="0"/>
                    </a:p>
                  </a:txBody>
                  <a:tcPr/>
                </a:tc>
                <a:tc>
                  <a:txBody>
                    <a:bodyPr/>
                    <a:lstStyle/>
                    <a:p>
                      <a:r>
                        <a:rPr lang="en-IN" sz="1500" b="1" dirty="0"/>
                        <a:t>298-300</a:t>
                      </a:r>
                      <a:endParaRPr lang="en-US" sz="1500" b="1" dirty="0"/>
                    </a:p>
                  </a:txBody>
                  <a:tcPr/>
                </a:tc>
                <a:extLst>
                  <a:ext uri="{0D108BD9-81ED-4DB2-BD59-A6C34878D82A}">
                    <a16:rowId xmlns:a16="http://schemas.microsoft.com/office/drawing/2014/main" val="10002"/>
                  </a:ext>
                </a:extLst>
              </a:tr>
              <a:tr h="1817355">
                <a:tc>
                  <a:txBody>
                    <a:bodyPr/>
                    <a:lstStyle/>
                    <a:p>
                      <a:r>
                        <a:rPr lang="en-IN" dirty="0"/>
                        <a:t>3.</a:t>
                      </a:r>
                      <a:endParaRPr lang="en-US" dirty="0"/>
                    </a:p>
                  </a:txBody>
                  <a:tcPr/>
                </a:tc>
                <a:tc>
                  <a:txBody>
                    <a:bodyPr/>
                    <a:lstStyle/>
                    <a:p>
                      <a:r>
                        <a:rPr lang="en-US" sz="1500" b="1" dirty="0"/>
                        <a:t>  A. Kumar, M. Singh</a:t>
                      </a:r>
                    </a:p>
                  </a:txBody>
                  <a:tcPr/>
                </a:tc>
                <a:tc>
                  <a:txBody>
                    <a:bodyPr/>
                    <a:lstStyle/>
                    <a:p>
                      <a:r>
                        <a:rPr lang="en-US" sz="1400" b="1" dirty="0"/>
                        <a:t>Smart Irrigation</a:t>
                      </a:r>
                    </a:p>
                    <a:p>
                      <a:r>
                        <a:rPr lang="en-US" sz="1400" b="1" dirty="0"/>
                        <a:t>System Using IOT and Soil Moisture Sensors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latin typeface="+mn-lt"/>
                          <a:ea typeface="+mn-ea"/>
                          <a:cs typeface="+mn-cs"/>
                        </a:rPr>
                        <a:t>International Journal of Engineering Research and Technology(IRJET) </a:t>
                      </a:r>
                      <a:endParaRPr lang="en-US" sz="1400" b="1" dirty="0">
                        <a:solidFill>
                          <a:schemeClr val="tx1"/>
                        </a:solidFill>
                      </a:endParaRPr>
                    </a:p>
                    <a:p>
                      <a:endParaRPr lang="en-US" sz="1600" b="1" dirty="0"/>
                    </a:p>
                  </a:txBody>
                  <a:tcPr/>
                </a:tc>
                <a:tc>
                  <a:txBody>
                    <a:bodyPr/>
                    <a:lstStyle/>
                    <a:p>
                      <a:endParaRPr lang="en-IN" dirty="0"/>
                    </a:p>
                    <a:p>
                      <a:r>
                        <a:rPr lang="en-IN" sz="1400" b="1" baseline="0" dirty="0"/>
                        <a:t>      09 </a:t>
                      </a:r>
                      <a:endParaRPr lang="en-IN" sz="1400" b="1" dirty="0"/>
                    </a:p>
                  </a:txBody>
                  <a:tcPr/>
                </a:tc>
                <a:tc>
                  <a:txBody>
                    <a:bodyPr/>
                    <a:lstStyle/>
                    <a:p>
                      <a:r>
                        <a:rPr lang="en-US" sz="1400" b="1" dirty="0"/>
                        <a:t>06, June 2020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 e-ISSN: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2278-0181</a:t>
                      </a:r>
                    </a:p>
                    <a:p>
                      <a:endParaRPr lang="en-US" dirty="0"/>
                    </a:p>
                  </a:txBody>
                  <a:tcPr/>
                </a:tc>
                <a:tc>
                  <a:txBody>
                    <a:bodyPr/>
                    <a:lstStyle/>
                    <a:p>
                      <a:r>
                        <a:rPr lang="en-US" sz="1400" b="1" dirty="0"/>
                        <a:t>1450-1453</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p:txBody>
          <a:bodyPr/>
          <a:lstStyle/>
          <a:p>
            <a:pPr algn="ctr"/>
            <a:r>
              <a:rPr lang="en-IN" b="1" dirty="0">
                <a:latin typeface="Times New Roman" pitchFamily="18" charset="0"/>
                <a:cs typeface="Times New Roman" pitchFamily="18" charset="0"/>
              </a:rPr>
              <a:t>PROPOSED METHODOLOGY</a:t>
            </a:r>
            <a:endParaRPr lang="en-IN" dirty="0"/>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a:xfrm>
            <a:off x="838200" y="1825625"/>
            <a:ext cx="10515600" cy="46672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proposed methodology for automatic irrigation involves deploying soil moisture sensors to monitor moisture levels in real-time. Data from these sensors is processed by a microcontroller, which then triggers irrigation systems as needed to maintain optimal soil moisture. This ensures efficient water use and consistent soil conditions for plant growth.</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system can integrate weather forecasts and historical data to further refine irrigation schedules, promoting sustainable water management and reducing the risk of overwatering or underwatering.</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system can also be monitored and controlled remotely via a mobile app, providing users with convenience and flexibility in managing their irrigation systems.</a:t>
            </a:r>
          </a:p>
          <a:p>
            <a:pPr algn="just">
              <a:buFont typeface="Wingdings" panose="05000000000000000000" pitchFamily="2" charset="2"/>
              <a:buChar char="Ø"/>
            </a:pPr>
            <a:endParaRPr lang="en-US" sz="2600" dirty="0"/>
          </a:p>
          <a:p>
            <a:pPr algn="just">
              <a:buFont typeface="Wingdings" panose="05000000000000000000" pitchFamily="2" charset="2"/>
              <a:buChar char="Ø"/>
            </a:pPr>
            <a:endParaRPr lang="en-IN" sz="2600" dirty="0"/>
          </a:p>
        </p:txBody>
      </p:sp>
    </p:spTree>
    <p:extLst>
      <p:ext uri="{BB962C8B-B14F-4D97-AF65-F5344CB8AC3E}">
        <p14:creationId xmlns:p14="http://schemas.microsoft.com/office/powerpoint/2010/main" val="182189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40A31-EB0F-4FE1-86DE-AF84EC02CAF6}"/>
              </a:ext>
            </a:extLst>
          </p:cNvPr>
          <p:cNvSpPr>
            <a:spLocks noGrp="1"/>
          </p:cNvSpPr>
          <p:nvPr>
            <p:ph idx="1"/>
          </p:nvPr>
        </p:nvSpPr>
        <p:spPr>
          <a:xfrm>
            <a:off x="628064" y="1206304"/>
            <a:ext cx="10682653" cy="4698609"/>
          </a:xfrm>
        </p:spPr>
        <p:txBody>
          <a:bodyPr>
            <a:normAutofit fontScale="25000" lnSpcReduction="20000"/>
          </a:bodyPr>
          <a:lstStyle/>
          <a:p>
            <a:pPr marL="0" indent="0">
              <a:buNone/>
            </a:pPr>
            <a:endParaRPr lang="en-US" sz="4200" b="1" dirty="0">
              <a:latin typeface="Times New Roman" panose="02020603050405020304" pitchFamily="18" charset="0"/>
              <a:cs typeface="Times New Roman" panose="02020603050405020304" pitchFamily="18" charset="0"/>
            </a:endParaRPr>
          </a:p>
          <a:p>
            <a:r>
              <a:rPr lang="en-US" sz="8800" dirty="0">
                <a:latin typeface="Times New Roman" panose="02020603050405020304" pitchFamily="18" charset="0"/>
                <a:cs typeface="Times New Roman" panose="02020603050405020304" pitchFamily="18" charset="0"/>
              </a:rPr>
              <a:t>Install Soil Moisture Sensor: Place sensor in the soil.</a:t>
            </a:r>
          </a:p>
          <a:p>
            <a:r>
              <a:rPr lang="en-US" sz="8800" dirty="0">
                <a:latin typeface="Times New Roman" panose="02020603050405020304" pitchFamily="18" charset="0"/>
                <a:cs typeface="Times New Roman" panose="02020603050405020304" pitchFamily="18" charset="0"/>
              </a:rPr>
              <a:t>Set Thresholds: Decide ideal moisture levels.</a:t>
            </a:r>
          </a:p>
          <a:p>
            <a:r>
              <a:rPr lang="en-US" sz="8800" dirty="0">
                <a:latin typeface="Times New Roman" panose="02020603050405020304" pitchFamily="18" charset="0"/>
                <a:cs typeface="Times New Roman" panose="02020603050405020304" pitchFamily="18" charset="0"/>
              </a:rPr>
              <a:t>Connect to Controller: Link sensor to an irrigation controller.</a:t>
            </a:r>
          </a:p>
          <a:p>
            <a:r>
              <a:rPr lang="en-US" sz="8800" dirty="0">
                <a:latin typeface="Times New Roman" panose="02020603050405020304" pitchFamily="18" charset="0"/>
                <a:cs typeface="Times New Roman" panose="02020603050405020304" pitchFamily="18" charset="0"/>
              </a:rPr>
              <a:t>Program Controller: Configure it to read sensor data.</a:t>
            </a:r>
          </a:p>
          <a:p>
            <a:r>
              <a:rPr lang="en-US" sz="8800" dirty="0">
                <a:latin typeface="Times New Roman" panose="02020603050405020304" pitchFamily="18" charset="0"/>
                <a:cs typeface="Times New Roman" panose="02020603050405020304" pitchFamily="18" charset="0"/>
              </a:rPr>
              <a:t>Decision Making: Controller activates irrigation if levels are low.</a:t>
            </a:r>
          </a:p>
          <a:p>
            <a:r>
              <a:rPr lang="en-US" sz="8800" dirty="0">
                <a:latin typeface="Times New Roman" panose="02020603050405020304" pitchFamily="18" charset="0"/>
                <a:cs typeface="Times New Roman" panose="02020603050405020304" pitchFamily="18" charset="0"/>
              </a:rPr>
              <a:t>Adjustment: Periodically review and adjust settings.</a:t>
            </a:r>
          </a:p>
          <a:p>
            <a:r>
              <a:rPr lang="en-US" sz="8800" dirty="0">
                <a:latin typeface="Times New Roman" panose="02020603050405020304" pitchFamily="18" charset="0"/>
                <a:cs typeface="Times New Roman" panose="02020603050405020304" pitchFamily="18" charset="0"/>
              </a:rPr>
              <a:t>Power Management: Ensure continuous power supply.</a:t>
            </a:r>
          </a:p>
          <a:p>
            <a:pPr marL="0" indent="0" algn="just">
              <a:buNone/>
            </a:pPr>
            <a:endParaRPr lang="en-US" sz="100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8800" dirty="0">
                <a:latin typeface="Times New Roman" panose="02020603050405020304" pitchFamily="18" charset="0"/>
                <a:cs typeface="Times New Roman" panose="02020603050405020304" pitchFamily="18" charset="0"/>
              </a:rPr>
              <a:t>By implementing this methodology, you can efficiently manage irrigation and ensure that plants receive the right amount of water, leading to improved crop yields and water conservation. </a:t>
            </a:r>
          </a:p>
          <a:p>
            <a:pPr algn="just">
              <a:buFont typeface="Courier New" panose="02070309020205020404" pitchFamily="49" charset="0"/>
              <a:buChar char="o"/>
            </a:pPr>
            <a:r>
              <a:rPr lang="en-US" sz="8800" dirty="0">
                <a:latin typeface="Times New Roman" panose="02020603050405020304" pitchFamily="18" charset="0"/>
                <a:cs typeface="Times New Roman" panose="02020603050405020304" pitchFamily="18" charset="0"/>
              </a:rPr>
              <a:t>Irrigation application efficiency is the ratio of the quantity of water stored into the root zone of the crops to the quantity of water delivered into the field </a:t>
            </a:r>
            <a:r>
              <a:rPr lang="en-US" sz="9600"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612662D-696E-479F-8024-2C45C7245536}"/>
              </a:ext>
            </a:extLst>
          </p:cNvPr>
          <p:cNvSpPr txBox="1"/>
          <p:nvPr/>
        </p:nvSpPr>
        <p:spPr>
          <a:xfrm>
            <a:off x="881283" y="683084"/>
            <a:ext cx="3958003" cy="523220"/>
          </a:xfrm>
          <a:prstGeom prst="rect">
            <a:avLst/>
          </a:prstGeom>
          <a:noFill/>
        </p:spPr>
        <p:txBody>
          <a:bodyPr wrap="square" rtlCol="0">
            <a:spAutoFit/>
          </a:bodyPr>
          <a:lstStyle/>
          <a:p>
            <a:r>
              <a:rPr lang="en-US" sz="2800" b="1" dirty="0"/>
              <a:t>Methodology involves:</a:t>
            </a:r>
          </a:p>
        </p:txBody>
      </p:sp>
    </p:spTree>
    <p:extLst>
      <p:ext uri="{BB962C8B-B14F-4D97-AF65-F5344CB8AC3E}">
        <p14:creationId xmlns:p14="http://schemas.microsoft.com/office/powerpoint/2010/main" val="8223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IMPLEMENTATION &amp; ARCHITECTURE</a:t>
            </a:r>
            <a:endParaRPr lang="en-IN" dirty="0"/>
          </a:p>
        </p:txBody>
      </p:sp>
      <p:pic>
        <p:nvPicPr>
          <p:cNvPr id="5" name="Picture 4">
            <a:extLst>
              <a:ext uri="{FF2B5EF4-FFF2-40B4-BE49-F238E27FC236}">
                <a16:creationId xmlns:a16="http://schemas.microsoft.com/office/drawing/2014/main" id="{333A2CA0-AA7E-46DF-B5A7-38E043CDE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92" y="1734444"/>
            <a:ext cx="8178175" cy="4758432"/>
          </a:xfrm>
          <a:prstGeom prst="rect">
            <a:avLst/>
          </a:prstGeom>
        </p:spPr>
      </p:pic>
    </p:spTree>
    <p:extLst>
      <p:ext uri="{BB962C8B-B14F-4D97-AF65-F5344CB8AC3E}">
        <p14:creationId xmlns:p14="http://schemas.microsoft.com/office/powerpoint/2010/main" val="285897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D3C1-E8F1-06AB-D463-06A9FB3CDD76}"/>
              </a:ext>
            </a:extLst>
          </p:cNvPr>
          <p:cNvSpPr>
            <a:spLocks noGrp="1"/>
          </p:cNvSpPr>
          <p:nvPr>
            <p:ph type="title"/>
          </p:nvPr>
        </p:nvSpPr>
        <p:spPr>
          <a:xfrm>
            <a:off x="688401" y="149421"/>
            <a:ext cx="10515600" cy="1325563"/>
          </a:xfrm>
        </p:spPr>
        <p:txBody>
          <a:bodyPr>
            <a:normAutofit/>
          </a:bodyPr>
          <a:lstStyle/>
          <a:p>
            <a:r>
              <a:rPr lang="en-IN" b="1" dirty="0">
                <a:latin typeface="Times New Roman" panose="02020603050405020304" pitchFamily="18" charset="0"/>
                <a:cs typeface="Times New Roman" panose="02020603050405020304" pitchFamily="18" charset="0"/>
              </a:rPr>
              <a:t>Testing and Output:</a:t>
            </a:r>
            <a:endParaRPr 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F10DC0-C467-F535-0A7F-39E517A8C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1617785"/>
            <a:ext cx="7012569" cy="5090794"/>
          </a:xfrm>
          <a:prstGeom prst="rect">
            <a:avLst/>
          </a:prstGeom>
        </p:spPr>
      </p:pic>
      <p:sp>
        <p:nvSpPr>
          <p:cNvPr id="5" name="TextBox 4">
            <a:extLst>
              <a:ext uri="{FF2B5EF4-FFF2-40B4-BE49-F238E27FC236}">
                <a16:creationId xmlns:a16="http://schemas.microsoft.com/office/drawing/2014/main" id="{4C723142-6BF4-6F6E-B923-A5BAE252E207}"/>
              </a:ext>
            </a:extLst>
          </p:cNvPr>
          <p:cNvSpPr txBox="1"/>
          <p:nvPr/>
        </p:nvSpPr>
        <p:spPr>
          <a:xfrm>
            <a:off x="7322307" y="2025045"/>
            <a:ext cx="5024437" cy="3539430"/>
          </a:xfrm>
          <a:prstGeom prst="rect">
            <a:avLst/>
          </a:prstGeom>
          <a:noFill/>
        </p:spPr>
        <p:txBody>
          <a:bodyPr wrap="square" rtlCol="0">
            <a:spAutoFit/>
          </a:bodyPr>
          <a:lstStyle/>
          <a:p>
            <a:pPr marL="457200" indent="-457200">
              <a:buFont typeface="Wingdings" panose="05000000000000000000" pitchFamily="2" charset="2"/>
              <a:buChar char="§"/>
            </a:pPr>
            <a:r>
              <a:rPr lang="en-IN" sz="2800" b="1" dirty="0">
                <a:solidFill>
                  <a:srgbClr val="002060"/>
                </a:solidFill>
              </a:rPr>
              <a:t>Dry conditions </a:t>
            </a:r>
            <a:r>
              <a:rPr lang="en-IN" sz="2800" b="1" dirty="0"/>
              <a:t>trigger the system to irrigate, increasing soil moisture content.</a:t>
            </a:r>
          </a:p>
          <a:p>
            <a:pPr marL="457200" indent="-457200">
              <a:buFont typeface="Wingdings" panose="05000000000000000000" pitchFamily="2" charset="2"/>
              <a:buChar char="§"/>
            </a:pPr>
            <a:r>
              <a:rPr lang="en-IN" sz="2800" b="1" dirty="0">
                <a:solidFill>
                  <a:srgbClr val="002060"/>
                </a:solidFill>
              </a:rPr>
              <a:t>Conversely, wet conditions </a:t>
            </a:r>
            <a:r>
              <a:rPr lang="en-IN" sz="2800" b="1" dirty="0"/>
              <a:t>cause the system to stop irrigation, maintaining the soil moisture at optimal levels.</a:t>
            </a:r>
            <a:endParaRPr lang="en-US" sz="2800" b="1" dirty="0"/>
          </a:p>
        </p:txBody>
      </p:sp>
    </p:spTree>
    <p:extLst>
      <p:ext uri="{BB962C8B-B14F-4D97-AF65-F5344CB8AC3E}">
        <p14:creationId xmlns:p14="http://schemas.microsoft.com/office/powerpoint/2010/main" val="228787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a:xfrm>
            <a:off x="950741" y="697010"/>
            <a:ext cx="10515600" cy="1325563"/>
          </a:xfrm>
        </p:spPr>
        <p:txBody>
          <a:bodyPr/>
          <a:lstStyle/>
          <a:p>
            <a:pPr algn="ctr"/>
            <a:r>
              <a:rPr lang="en-IN" sz="4400" b="1" dirty="0">
                <a:latin typeface="Times New Roman" pitchFamily="18" charset="0"/>
                <a:cs typeface="Times New Roman" pitchFamily="18" charset="0"/>
              </a:rPr>
              <a:t>RESULTS &amp; DISCUSSION</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a:xfrm>
            <a:off x="950741" y="2022573"/>
            <a:ext cx="10515600" cy="4351338"/>
          </a:xfrm>
        </p:spPr>
        <p:txBody>
          <a:bodyPr>
            <a:normAutofit/>
          </a:bodyPr>
          <a:lstStyle/>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automatic irrigation system was tested in bare soil with different threshold values of soil moisture. Three operational schedules were monitored for evaluation of the system. For each operational schedule, three irrigation events were monitored in the bare field condition.</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implementation of the automatic irrigation system showed significant improvements in water use efficiency and plant health. Soil moisture levels remained within the optimal range for the specific crops, resulting in better growth and yield.</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By maintaining optimal soil moisture levels, the system supports healthier plant growth and higher yields.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97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1110</Words>
  <Application>Microsoft Office PowerPoint</Application>
  <PresentationFormat>Widescreen</PresentationFormat>
  <Paragraphs>106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CONTENTS</vt:lpstr>
      <vt:lpstr>ABSTRACT</vt:lpstr>
      <vt:lpstr>INTRODUCTION</vt:lpstr>
      <vt:lpstr>LITERATURE SURVEY</vt:lpstr>
      <vt:lpstr>PROPOSED METHODOLOGY</vt:lpstr>
      <vt:lpstr>PowerPoint Presentation</vt:lpstr>
      <vt:lpstr>IMPLEMENTATION &amp; ARCHITECTURE</vt:lpstr>
      <vt:lpstr>Testing and Output:</vt:lpstr>
      <vt:lpstr>RESULTS &amp; DISCUSSION</vt:lpstr>
      <vt:lpstr>CONCLUSION AND 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&amp; COMMUNICATION ENGINEERING  CMR TECHNICAL CAMPUS</dc:title>
  <dc:creator>sri sri sri</dc:creator>
  <cp:lastModifiedBy>aishwaryachidrawar11@gmail.com</cp:lastModifiedBy>
  <cp:revision>22</cp:revision>
  <dcterms:created xsi:type="dcterms:W3CDTF">2024-03-28T04:13:19Z</dcterms:created>
  <dcterms:modified xsi:type="dcterms:W3CDTF">2024-07-21T07:23:12Z</dcterms:modified>
</cp:coreProperties>
</file>