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slides/slide12.xml" ContentType="application/vnd.openxmlformats-officedocument.presentationml.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ea3f8848-8c16-403a-bc36-675489179e61/DOC-20240831-WA0003..xlsx" TargetMode="External"/><Relationship Id="rId2" Type="http://schemas.microsoft.com/office/2011/relationships/chartStyle" Target="style1.xml"/><Relationship Id="rId3" Type="http://schemas.microsoft.com/office/2011/relationships/chartColorStyle" Target="colors1.xml"/><Relationship Id="rId4"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1" Type="http://schemas.openxmlformats.org/officeDocument/2006/relationships/oleObject" Target="/storage/emulated/0/Android/data/cn.wps.moffice_eng/.Cloud/i18n/471582933/f/42a99f83-f83a-417a-b27f-11efb2aa3ab4/employee_data%20NM%20ME.xlsx" TargetMode="External"/><Relationship Id="rId2" Type="http://schemas.microsoft.com/office/2011/relationships/chartStyle" Target="style2.xml"/><Relationship Id="rId3" Type="http://schemas.microsoft.com/office/2011/relationships/chartColorStyle" Target="colors2.xml"/><Relationship Id="rId4" Type="http://schemas.openxmlformats.org/officeDocument/2006/relationships/themeOverride" Target="../theme/themeOverride2.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t>Employee Performance Analysis </a:t>
            </a:r>
            <a:endParaRPr lang="en-US"/>
          </a:p>
        </c:rich>
      </c:tx>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Sheet1!$B$2:$B$3</c:f>
              <c:strCache>
                <c:ptCount val="2"/>
                <c:pt idx="0">
                  <c:v>Performance Level </c:v>
                </c:pt>
                <c:pt idx="1">
                  <c:v>HIGH</c:v>
                </c:pt>
              </c:strCache>
            </c:strRef>
          </c:tx>
          <c:spPr>
            <a:solidFill>
              <a:schemeClr val="accent1"/>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ser>
          <c:idx val="1"/>
          <c:order val="1"/>
          <c:tx>
            <c:strRef>
              <c:f>Sheet1!$C$2:$C$3</c:f>
              <c:strCache>
                <c:ptCount val="2"/>
                <c:pt idx="0">
                  <c:v>Performance Level </c:v>
                </c:pt>
                <c:pt idx="1">
                  <c:v>LOW</c:v>
                </c:pt>
              </c:strCache>
            </c:strRef>
          </c:tx>
          <c:spPr>
            <a:solidFill>
              <a:schemeClr val="accent2"/>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2"/>
                </a:solidFill>
                <a:prstDash val="sysDot"/>
              </a:ln>
              <a:effectLst/>
            </c:spPr>
            <c:trendlineType val="exp"/>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Sheet1!$C$4:$C$14</c:f>
              <c:numCache>
                <c:formatCode>General</c:formatCode>
                <c:ptCount val="11"/>
                <c:pt idx="0">
                  <c:v>34.0</c:v>
                </c:pt>
                <c:pt idx="1">
                  <c:v>47.0</c:v>
                </c:pt>
                <c:pt idx="2">
                  <c:v>41.0</c:v>
                </c:pt>
                <c:pt idx="3">
                  <c:v>39.0</c:v>
                </c:pt>
                <c:pt idx="4">
                  <c:v>41.0</c:v>
                </c:pt>
                <c:pt idx="5">
                  <c:v>33.0</c:v>
                </c:pt>
                <c:pt idx="6">
                  <c:v>41.0</c:v>
                </c:pt>
                <c:pt idx="7">
                  <c:v>43.0</c:v>
                </c:pt>
                <c:pt idx="8">
                  <c:v>45.0</c:v>
                </c:pt>
                <c:pt idx="9">
                  <c:v>34.0</c:v>
                </c:pt>
                <c:pt idx="10">
                  <c:v>398.0</c:v>
                </c:pt>
              </c:numCache>
            </c:numRef>
          </c:val>
        </c:ser>
        <c:ser>
          <c:idx val="2"/>
          <c:order val="2"/>
          <c:tx>
            <c:strRef>
              <c:f>Sheet1!$D$2:$D$3</c:f>
              <c:strCache>
                <c:ptCount val="2"/>
                <c:pt idx="0">
                  <c:v>Performance Level </c:v>
                </c:pt>
                <c:pt idx="1">
                  <c:v>MED</c:v>
                </c:pt>
              </c:strCache>
            </c:strRef>
          </c:tx>
          <c:spPr>
            <a:solidFill>
              <a:schemeClr val="accent3"/>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3"/>
                </a:solidFill>
                <a:prstDash val="sysDot"/>
              </a:ln>
              <a:effectLst/>
            </c:spPr>
            <c:trendlineType val="linear"/>
            <c:dispRSqr val="0"/>
            <c:dispEq val="0"/>
          </c:trendline>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Sheet1!$D$4:$D$14</c:f>
              <c:numCache>
                <c:formatCode>General</c:formatCode>
                <c:ptCount val="11"/>
                <c:pt idx="0">
                  <c:v>85.0</c:v>
                </c:pt>
                <c:pt idx="1">
                  <c:v>65.0</c:v>
                </c:pt>
                <c:pt idx="2">
                  <c:v>78.0</c:v>
                </c:pt>
                <c:pt idx="3">
                  <c:v>92.0</c:v>
                </c:pt>
                <c:pt idx="4">
                  <c:v>77.0</c:v>
                </c:pt>
                <c:pt idx="5">
                  <c:v>69.0</c:v>
                </c:pt>
                <c:pt idx="6">
                  <c:v>75.0</c:v>
                </c:pt>
                <c:pt idx="7">
                  <c:v>82.0</c:v>
                </c:pt>
                <c:pt idx="8">
                  <c:v>71.0</c:v>
                </c:pt>
                <c:pt idx="9">
                  <c:v>84.0</c:v>
                </c:pt>
                <c:pt idx="10">
                  <c:v>778.0</c:v>
                </c:pt>
              </c:numCache>
            </c:numRef>
          </c:val>
        </c:ser>
        <c:ser>
          <c:idx val="3"/>
          <c:order val="3"/>
          <c:tx>
            <c:strRef>
              <c:f>Sheet1!$E$2:$E$3</c:f>
              <c:strCache>
                <c:ptCount val="2"/>
                <c:pt idx="0">
                  <c:v>Performance Level </c:v>
                </c:pt>
                <c:pt idx="1">
                  <c:v>VERY HIGH</c:v>
                </c:pt>
              </c:strCache>
            </c:strRef>
          </c:tx>
          <c:spPr>
            <a:solidFill>
              <a:schemeClr val="accent4"/>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Sheet1!$E$4:$E$14</c:f>
              <c:numCache>
                <c:formatCode>General</c:formatCode>
                <c:ptCount val="11"/>
                <c:pt idx="0">
                  <c:v>15.0</c:v>
                </c:pt>
                <c:pt idx="1">
                  <c:v>15.0</c:v>
                </c:pt>
                <c:pt idx="2">
                  <c:v>14.0</c:v>
                </c:pt>
                <c:pt idx="3">
                  <c:v>9.0</c:v>
                </c:pt>
                <c:pt idx="4">
                  <c:v>15.0</c:v>
                </c:pt>
                <c:pt idx="5">
                  <c:v>12.0</c:v>
                </c:pt>
                <c:pt idx="6">
                  <c:v>15.0</c:v>
                </c:pt>
                <c:pt idx="7">
                  <c:v>16.0</c:v>
                </c:pt>
                <c:pt idx="8">
                  <c:v>13.0</c:v>
                </c:pt>
                <c:pt idx="9">
                  <c:v>13.0</c:v>
                </c:pt>
                <c:pt idx="10">
                  <c:v>137.0</c:v>
                </c:pt>
              </c:numCache>
            </c:numRef>
          </c:val>
        </c:ser>
        <c:ser>
          <c:idx val="4"/>
          <c:order val="4"/>
          <c:tx>
            <c:strRef>
              <c:f>Sheet1!$F$2:$F$3</c:f>
              <c:strCache>
                <c:ptCount val="2"/>
                <c:pt idx="0">
                  <c:v>Performance Level </c:v>
                </c:pt>
                <c:pt idx="1">
                  <c:v>Grand Total</c:v>
                </c:pt>
              </c:strCache>
            </c:strRef>
          </c:tx>
          <c:spPr>
            <a:solidFill>
              <a:schemeClr val="accent5"/>
            </a:solidFill>
            <a:ln>
              <a:noFill/>
            </a:ln>
            <a:effectLst/>
          </c:spPr>
          <c:invertIfNegative val="0"/>
          <c:dLbls>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Sheet1!$F$4:$F$14</c:f>
              <c:numCache>
                <c:formatCode>General</c:formatCode>
                <c:ptCount val="11"/>
                <c:pt idx="0">
                  <c:v>150.0</c:v>
                </c:pt>
                <c:pt idx="1">
                  <c:v>145.0</c:v>
                </c:pt>
                <c:pt idx="2">
                  <c:v>154.0</c:v>
                </c:pt>
                <c:pt idx="3">
                  <c:v>157.0</c:v>
                </c:pt>
                <c:pt idx="4">
                  <c:v>154.0</c:v>
                </c:pt>
                <c:pt idx="5">
                  <c:v>143.0</c:v>
                </c:pt>
                <c:pt idx="6">
                  <c:v>157.0</c:v>
                </c:pt>
                <c:pt idx="7">
                  <c:v>167.0</c:v>
                </c:pt>
                <c:pt idx="8">
                  <c:v>150.0</c:v>
                </c:pt>
                <c:pt idx="9">
                  <c:v>156.0</c:v>
                </c:pt>
                <c:pt idx="10">
                  <c:v>1533.0</c:v>
                </c:pt>
              </c:numCache>
            </c:numRef>
          </c:val>
        </c:ser>
        <c:dLbls>
          <c:showLegendKey val="0"/>
          <c:showVal val="1"/>
          <c:showCatName val="0"/>
          <c:showSerName val="0"/>
          <c:showPercent val="0"/>
          <c:showBubbleSize val="0"/>
        </c:dLbls>
        <c:gapWidth val="219"/>
        <c:overlap val="-27"/>
        <c:axId val="512304402"/>
        <c:axId val="138447800"/>
      </c:barChart>
      <c:catAx>
        <c:axId val="512304402"/>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138447800"/>
        <c:crosses val="autoZero"/>
        <c:auto val="1"/>
        <c:lblAlgn val="ctr"/>
        <c:lblOffset val="100"/>
        <c:noMultiLvlLbl val="0"/>
      </c:catAx>
      <c:valAx>
        <c:axId val="1384478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lumMod val="65000"/>
                    <a:lumOff val="35000"/>
                  </a:schemeClr>
                </a:solidFill>
                <a:latin typeface="+mn-lt"/>
                <a:ea typeface="+mn-ea"/>
                <a:cs typeface="+mn-cs"/>
              </a:defRPr>
            </a:pPr>
            <a:endParaRPr lang="en-US"/>
          </a:p>
        </c:txPr>
        <c:crossAx val="512304402"/>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Sheet1!$B$3</c:f>
              <c:strCache>
                <c:ptCount val="1"/>
                <c:pt idx="0">
                  <c:v>HIGH</c:v>
                </c:pt>
              </c:strCache>
            </c:strRef>
          </c:tx>
          <c:explosion val="25"/>
          <c:dPt>
            <c:idx val="0"/>
            <c:bubble3D val="0"/>
            <c:spPr>
              <a:solidFill>
                <a:schemeClr val="accent1"/>
              </a:solidFill>
              <a:ln w="19050">
                <a:solidFill>
                  <a:schemeClr val="lt1"/>
                </a:solidFill>
              </a:ln>
              <a:effectLst/>
            </c:spPr>
          </c:dPt>
          <c:dPt>
            <c:idx val="1"/>
            <c:bubble3D val="0"/>
            <c:spPr>
              <a:solidFill>
                <a:schemeClr val="accent2"/>
              </a:solidFill>
              <a:ln w="19050">
                <a:solidFill>
                  <a:schemeClr val="lt1"/>
                </a:solidFill>
              </a:ln>
              <a:effectLst/>
            </c:spPr>
          </c:dPt>
          <c:dPt>
            <c:idx val="2"/>
            <c:bubble3D val="0"/>
            <c:spPr>
              <a:solidFill>
                <a:schemeClr val="accent3"/>
              </a:solidFill>
              <a:ln w="19050">
                <a:solidFill>
                  <a:schemeClr val="lt1"/>
                </a:solidFill>
              </a:ln>
              <a:effectLst/>
            </c:spPr>
          </c:dPt>
          <c:dPt>
            <c:idx val="3"/>
            <c:bubble3D val="0"/>
            <c:spPr>
              <a:solidFill>
                <a:schemeClr val="accent4"/>
              </a:solidFill>
              <a:ln w="19050">
                <a:solidFill>
                  <a:schemeClr val="lt1"/>
                </a:solidFill>
              </a:ln>
              <a:effectLst/>
            </c:spPr>
          </c:dPt>
          <c:dPt>
            <c:idx val="4"/>
            <c:bubble3D val="0"/>
            <c:spPr>
              <a:solidFill>
                <a:schemeClr val="accent5"/>
              </a:solidFill>
              <a:ln w="19050">
                <a:solidFill>
                  <a:schemeClr val="lt1"/>
                </a:solidFill>
              </a:ln>
              <a:effectLst/>
            </c:spPr>
          </c:dPt>
          <c:dPt>
            <c:idx val="5"/>
            <c:bubble3D val="0"/>
            <c:spPr>
              <a:solidFill>
                <a:schemeClr val="accent6"/>
              </a:solidFill>
              <a:ln w="19050">
                <a:solidFill>
                  <a:schemeClr val="lt1"/>
                </a:solidFill>
              </a:ln>
              <a:effectLst/>
            </c:spPr>
          </c:dPt>
          <c:dPt>
            <c:idx val="6"/>
            <c:bubble3D val="0"/>
            <c:spPr>
              <a:solidFill>
                <a:schemeClr val="accent1">
                  <a:lumMod val="60000"/>
                </a:schemeClr>
              </a:solidFill>
              <a:ln w="19050">
                <a:solidFill>
                  <a:schemeClr val="lt1"/>
                </a:solidFill>
              </a:ln>
              <a:effectLst/>
            </c:spPr>
          </c:dPt>
          <c:dPt>
            <c:idx val="7"/>
            <c:bubble3D val="0"/>
            <c:spPr>
              <a:solidFill>
                <a:schemeClr val="accent2">
                  <a:lumMod val="60000"/>
                </a:schemeClr>
              </a:solidFill>
              <a:ln w="19050">
                <a:solidFill>
                  <a:schemeClr val="lt1"/>
                </a:solidFill>
              </a:ln>
              <a:effectLst/>
            </c:spPr>
          </c:dPt>
          <c:dPt>
            <c:idx val="8"/>
            <c:bubble3D val="0"/>
            <c:spPr>
              <a:solidFill>
                <a:schemeClr val="accent3">
                  <a:lumMod val="60000"/>
                </a:schemeClr>
              </a:solidFill>
              <a:ln w="19050">
                <a:solidFill>
                  <a:schemeClr val="lt1"/>
                </a:solidFill>
              </a:ln>
              <a:effectLst/>
            </c:spPr>
          </c:dPt>
          <c:dPt>
            <c:idx val="9"/>
            <c:bubble3D val="0"/>
            <c:spPr>
              <a:solidFill>
                <a:schemeClr val="accent4">
                  <a:lumMod val="60000"/>
                </a:schemeClr>
              </a:solidFill>
              <a:ln w="19050">
                <a:solidFill>
                  <a:schemeClr val="lt1"/>
                </a:solidFill>
              </a:ln>
              <a:effectLst/>
            </c:spPr>
          </c:dPt>
          <c:dPt>
            <c:idx val="10"/>
            <c:bubble3D val="0"/>
            <c:spPr>
              <a:solidFill>
                <a:schemeClr val="accent5">
                  <a:lumMod val="60000"/>
                </a:schemeClr>
              </a:solidFill>
              <a:ln w="19050">
                <a:solidFill>
                  <a:schemeClr val="lt1"/>
                </a:solidFill>
              </a:ln>
              <a:effectLst/>
            </c:spPr>
          </c:dPt>
          <c:cat>
            <c:strRef>
              <c:f>Sheet1!$A$4:$A$14</c:f>
              <c:strCache>
                <c:ptCount val="11"/>
                <c:pt idx="0">
                  <c:v>BPC</c:v>
                </c:pt>
                <c:pt idx="1">
                  <c:v>CCDR</c:v>
                </c:pt>
                <c:pt idx="2">
                  <c:v>EW</c:v>
                </c:pt>
                <c:pt idx="3">
                  <c:v>MSC</c:v>
                </c:pt>
                <c:pt idx="4">
                  <c:v>NEL</c:v>
                </c:pt>
                <c:pt idx="5">
                  <c:v>PL</c:v>
                </c:pt>
                <c:pt idx="6">
                  <c:v>PYZ</c:v>
                </c:pt>
                <c:pt idx="7">
                  <c:v>SVG</c:v>
                </c:pt>
                <c:pt idx="8">
                  <c:v>TNS</c:v>
                </c:pt>
                <c:pt idx="9">
                  <c:v>WBL</c:v>
                </c:pt>
                <c:pt idx="10">
                  <c:v>Grand Total</c:v>
                </c:pt>
              </c:strCache>
            </c:strRef>
          </c:cat>
          <c:val>
            <c:numRef>
              <c:f>Sheet1!$B$4:$B$14</c:f>
              <c:numCache>
                <c:formatCode>General</c:formatCode>
                <c:ptCount val="11"/>
                <c:pt idx="0">
                  <c:v>16.0</c:v>
                </c:pt>
                <c:pt idx="1">
                  <c:v>18.0</c:v>
                </c:pt>
                <c:pt idx="2">
                  <c:v>21.0</c:v>
                </c:pt>
                <c:pt idx="3">
                  <c:v>17.0</c:v>
                </c:pt>
                <c:pt idx="4">
                  <c:v>21.0</c:v>
                </c:pt>
                <c:pt idx="5">
                  <c:v>29.0</c:v>
                </c:pt>
                <c:pt idx="6">
                  <c:v>26.0</c:v>
                </c:pt>
                <c:pt idx="7">
                  <c:v>26.0</c:v>
                </c:pt>
                <c:pt idx="8">
                  <c:v>21.0</c:v>
                </c:pt>
                <c:pt idx="9">
                  <c:v>25.0</c:v>
                </c:pt>
                <c:pt idx="10">
                  <c:v>220.0</c:v>
                </c:pt>
              </c:numCache>
            </c:numRef>
          </c:val>
        </c:ser>
        <c:dLbls>
          <c:showLegendKey val="0"/>
          <c:showVal val="0"/>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1" vertOverflow="ellipsis" vert="horz" wrap="square" anchor="ctr" anchorCtr="1"/>
        <a:lstStyle/>
        <a:p>
          <a:pPr rtl="0">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printSettings>
    <c:headerFooter/>
    <c:pageMargins b="0.75" l="0.7" r="0.7" t="0.75" header="0.3" footer="0.3"/>
    <c:pageSetup/>
  </c:printSettings>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7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8" name="Holder 3"/>
          <p:cNvSpPr>
            <a:spLocks noGrp="1"/>
          </p:cNvSpPr>
          <p:nvPr>
            <p:ph type="body" idx="1"/>
          </p:nvPr>
        </p:nvSpPr>
        <p:spPr>
          <a:xfrm>
            <a:off x="609600" y="1577340"/>
            <a:ext cx="10972800" cy="266700"/>
          </a:xfrm>
        </p:spPr>
        <p:txBody>
          <a:bodyPr bIns="0" lIns="0" rIns="0" tIns="0"/>
          <a:p/>
        </p:txBody>
      </p:sp>
      <p:sp>
        <p:nvSpPr>
          <p:cNvPr id="104867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0.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chart" Target="../charts/chart2.xml"/><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371654" y="3259605"/>
            <a:ext cx="8610600" cy="2225039"/>
          </a:xfrm>
          <a:prstGeom prst="rect"/>
          <a:noFill/>
        </p:spPr>
        <p:txBody>
          <a:bodyPr rtlCol="0" wrap="square">
            <a:spAutoFit/>
          </a:bodyPr>
          <a:p>
            <a:r>
              <a:rPr dirty="0" sz="2400" lang="en-US"/>
              <a:t>STUDENT NAME</a:t>
            </a:r>
            <a:r>
              <a:rPr dirty="0" sz="2400" lang="en-IN"/>
              <a:t>:</a:t>
            </a:r>
            <a:r>
              <a:rPr dirty="0" sz="2400" lang="en-US"/>
              <a:t> </a:t>
            </a:r>
            <a:r>
              <a:rPr dirty="0" sz="2400" lang="en-US"/>
              <a:t>A</a:t>
            </a:r>
            <a:r>
              <a:rPr dirty="0" sz="2400" lang="en-US"/>
              <a:t>I</a:t>
            </a:r>
            <a:r>
              <a:rPr dirty="0" sz="2400" lang="en-US"/>
              <a:t>S</a:t>
            </a:r>
            <a:r>
              <a:rPr dirty="0" sz="2400" lang="en-US"/>
              <a:t>H</a:t>
            </a:r>
            <a:r>
              <a:rPr dirty="0" sz="2400" lang="en-US"/>
              <a:t>WARYA</a:t>
            </a:r>
            <a:r>
              <a:rPr dirty="0" sz="2400" lang="en-US"/>
              <a:t>.</a:t>
            </a:r>
            <a:r>
              <a:rPr dirty="0" sz="2400" lang="en-US"/>
              <a:t>T</a:t>
            </a:r>
            <a:endParaRPr dirty="0" sz="2400" lang="en-US"/>
          </a:p>
          <a:p>
            <a:r>
              <a:rPr dirty="0" sz="2400" lang="en-US"/>
              <a:t>REGISTER NO: 31221</a:t>
            </a:r>
            <a:r>
              <a:rPr dirty="0" sz="2400" lang="en-IN"/>
              <a:t>0</a:t>
            </a:r>
            <a:r>
              <a:rPr dirty="0" sz="2400" lang="en-US"/>
              <a:t>7</a:t>
            </a:r>
            <a:r>
              <a:rPr dirty="0" sz="2400" lang="en-US"/>
              <a:t>7</a:t>
            </a:r>
            <a:r>
              <a:rPr dirty="0" sz="2400" lang="en-US"/>
              <a:t>1</a:t>
            </a:r>
            <a:endParaRPr dirty="0" sz="2400" lang="en-US"/>
          </a:p>
          <a:p>
            <a:r>
              <a:rPr dirty="0" sz="2400" lang="en-US"/>
              <a:t>DEPARTMENT: </a:t>
            </a:r>
            <a:r>
              <a:rPr dirty="0" sz="2400" lang="en-US"/>
              <a:t>I</a:t>
            </a:r>
            <a:r>
              <a:rPr dirty="0" sz="2400" lang="en-US"/>
              <a:t>I</a:t>
            </a:r>
            <a:r>
              <a:rPr dirty="0" sz="2400" lang="en-US"/>
              <a:t>I</a:t>
            </a:r>
            <a:r>
              <a:rPr dirty="0" sz="2400" lang="en-US"/>
              <a:t> </a:t>
            </a:r>
            <a:r>
              <a:rPr dirty="0" sz="2400" lang="en-US"/>
              <a:t>B.COM </a:t>
            </a:r>
            <a:r>
              <a:rPr dirty="0" sz="2400" lang="en-IN"/>
              <a:t>(General) </a:t>
            </a:r>
            <a:r>
              <a:rPr dirty="0" sz="2400" lang="en-US"/>
              <a:t>'</a:t>
            </a:r>
            <a:r>
              <a:rPr dirty="0" sz="2400" lang="en-US"/>
              <a:t>A</a:t>
            </a:r>
            <a:r>
              <a:rPr dirty="0" sz="2400" lang="en-US"/>
              <a:t>'</a:t>
            </a:r>
            <a:endParaRPr dirty="0" sz="2400" lang="en-US"/>
          </a:p>
          <a:p>
            <a:r>
              <a:rPr dirty="0" sz="2400" lang="en-US"/>
              <a:t>COLLEGE: BHAKTAVATSALAM MEMORIAL COLLEGE FOR WOMEN</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0"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71" name="object 3"/>
          <p:cNvSpPr/>
          <p:nvPr/>
        </p:nvSpPr>
        <p:spPr>
          <a:xfrm rot="10800000" flipV="1">
            <a:off x="659480" y="1600200"/>
            <a:ext cx="9172816" cy="2987625"/>
          </a:xfrm>
          <a:custGeom>
            <a:avLst/>
            <a:ah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bIns="0" lIns="0" rIns="0" rtlCol="0" tIns="0" wrap="square"/>
          <a:p>
            <a:r>
              <a:rPr dirty="0" lang="en-US"/>
              <a:t>DATA COLLECTION:</a:t>
            </a:r>
          </a:p>
          <a:p>
            <a:pPr indent="-285750" marL="285750">
              <a:buFont typeface="Wingdings" panose="05000000000000000000" pitchFamily="2" charset="2"/>
              <a:buChar char="Ø"/>
            </a:pPr>
            <a:r>
              <a:rPr dirty="0" lang="en-US"/>
              <a:t>Drafted the data from the </a:t>
            </a:r>
            <a:r>
              <a:rPr dirty="0" lang="en-US" err="1"/>
              <a:t>edunet</a:t>
            </a:r>
            <a:r>
              <a:rPr dirty="0" lang="en-US"/>
              <a:t> dataset.</a:t>
            </a:r>
          </a:p>
          <a:p>
            <a:r>
              <a:rPr dirty="0" lang="en-US"/>
              <a:t>FEATURE COLLECTION:</a:t>
            </a:r>
          </a:p>
          <a:p>
            <a:pPr indent="-285750" marL="285750">
              <a:buFont typeface="Wingdings" panose="05000000000000000000" pitchFamily="2" charset="2"/>
              <a:buChar char="Ø"/>
            </a:pPr>
            <a:r>
              <a:rPr dirty="0" lang="en-US"/>
              <a:t> </a:t>
            </a:r>
            <a:r>
              <a:rPr dirty="0" lang="en-IN"/>
              <a:t>Business unit, Gender unit, First name, Performance score.</a:t>
            </a:r>
            <a:endParaRPr dirty="0" lang="en-US"/>
          </a:p>
          <a:p>
            <a:r>
              <a:rPr dirty="0" lang="en-US"/>
              <a:t>PERFORMANCE LEVEL:</a:t>
            </a:r>
          </a:p>
          <a:p>
            <a:pPr indent="-285750" marL="285750">
              <a:buFont typeface="Wingdings" panose="05000000000000000000" pitchFamily="2" charset="2"/>
              <a:buChar char="Ø"/>
            </a:pPr>
            <a:r>
              <a:rPr dirty="0" lang="en-US"/>
              <a:t>Exceeds</a:t>
            </a:r>
          </a:p>
          <a:p>
            <a:pPr indent="-285750" marL="285750">
              <a:buFont typeface="Wingdings" panose="05000000000000000000" pitchFamily="2" charset="2"/>
              <a:buChar char="Ø"/>
            </a:pPr>
            <a:r>
              <a:rPr dirty="0" lang="en-US"/>
              <a:t>Fully meets</a:t>
            </a:r>
          </a:p>
          <a:p>
            <a:pPr indent="-285750" marL="285750">
              <a:buFont typeface="Wingdings" panose="05000000000000000000" pitchFamily="2" charset="2"/>
              <a:buChar char="Ø"/>
            </a:pPr>
            <a:r>
              <a:rPr dirty="0" lang="en-US"/>
              <a:t>Needs improvements</a:t>
            </a:r>
          </a:p>
          <a:p>
            <a:pPr indent="-285750" marL="285750">
              <a:buFont typeface="Wingdings" panose="05000000000000000000" pitchFamily="2" charset="2"/>
              <a:buChar char="Ø"/>
            </a:pPr>
            <a:r>
              <a:rPr dirty="0" lang="en-US"/>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图表 1"/>
          <p:cNvGraphicFramePr>
            <a:graphicFrameLocks/>
          </p:cNvGraphicFramePr>
          <p:nvPr/>
        </p:nvGraphicFramePr>
        <p:xfrm>
          <a:off x="1339763" y="1847330"/>
          <a:ext cx="8276388" cy="4353678"/>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2" name=""/>
          <p:cNvSpPr>
            <a:spLocks noGrp="1"/>
          </p:cNvSpPr>
          <p:nvPr>
            <p:ph type="title"/>
          </p:nvPr>
        </p:nvSpPr>
        <p:spPr/>
        <p:txBody>
          <a:bodyPr/>
          <a:p>
            <a:r>
              <a:rPr lang="en-US"/>
              <a:t>R</a:t>
            </a:r>
            <a:r>
              <a:rPr lang="en-US"/>
              <a:t>E</a:t>
            </a:r>
            <a:r>
              <a:rPr lang="en-US"/>
              <a:t>S</a:t>
            </a:r>
            <a:r>
              <a:rPr lang="en-US"/>
              <a:t>U</a:t>
            </a:r>
            <a:r>
              <a:rPr lang="en-US"/>
              <a:t>L</a:t>
            </a:r>
            <a:r>
              <a:rPr lang="en-US"/>
              <a:t>T</a:t>
            </a:r>
            <a:r>
              <a:rPr lang="en-US"/>
              <a:t>S</a:t>
            </a:r>
            <a:endParaRPr lang="en-US"/>
          </a:p>
        </p:txBody>
      </p:sp>
      <p:graphicFrame>
        <p:nvGraphicFramePr>
          <p:cNvPr id="4194305" name="图表 1"/>
          <p:cNvGraphicFramePr>
            <a:graphicFrameLocks/>
          </p:cNvGraphicFramePr>
          <p:nvPr/>
        </p:nvGraphicFramePr>
        <p:xfrm>
          <a:off x="609600" y="1577340"/>
          <a:ext cx="4335780" cy="30952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84" name="TextBox 3"/>
          <p:cNvSpPr txBox="1"/>
          <p:nvPr/>
        </p:nvSpPr>
        <p:spPr>
          <a:xfrm>
            <a:off x="781708" y="1509028"/>
            <a:ext cx="9505291" cy="2225041"/>
          </a:xfrm>
          <a:prstGeom prst="rect"/>
          <a:noFill/>
        </p:spPr>
        <p:txBody>
          <a:bodyPr wrap="square">
            <a:spAutoFit/>
          </a:bodyPr>
          <a:p>
            <a:r>
              <a:rPr dirty="0" sz="2400" lang="en-IN">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48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2072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p>
          <a:p>
            <a:r>
              <a:rPr b="1" dirty="0" sz="4400" lang="en-US">
                <a:solidFill>
                  <a:srgbClr val="0F0F0F"/>
                </a:solidFill>
                <a:latin typeface="Times New Roman" panose="02020603050405020304" pitchFamily="18" charset="0"/>
                <a:cs typeface="Times New Roman" panose="02020603050405020304" pitchFamily="18" charset="0"/>
              </a:rPr>
              <a:t>SCORE BASED APPROACH</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39"/>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0"/>
          <p:cNvSpPr txBox="1"/>
          <p:nvPr/>
        </p:nvSpPr>
        <p:spPr>
          <a:xfrm rot="10800000" flipV="1">
            <a:off x="762000" y="2200037"/>
            <a:ext cx="6934200" cy="1958340"/>
          </a:xfrm>
          <a:prstGeom prst="rect"/>
          <a:noFill/>
        </p:spPr>
        <p:txBody>
          <a:bodyPr wrap="square">
            <a:spAutoFit/>
          </a:bodyPr>
          <a:p>
            <a:endParaRPr dirty="0" lang="en-IN"/>
          </a:p>
          <a:p>
            <a:r>
              <a:rPr dirty="0" lang="en-IN"/>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3"/>
          <p:cNvSpPr txBox="1"/>
          <p:nvPr/>
        </p:nvSpPr>
        <p:spPr>
          <a:xfrm>
            <a:off x="739775" y="1676400"/>
            <a:ext cx="8023225" cy="3291840"/>
          </a:xfrm>
          <a:prstGeom prst="rect"/>
          <a:noFill/>
        </p:spPr>
        <p:txBody>
          <a:bodyPr wrap="square">
            <a:spAutoFit/>
          </a:bodyPr>
          <a:p>
            <a:r>
              <a:rPr dirty="0" lang="en-IN"/>
              <a:t>:</a:t>
            </a:r>
          </a:p>
          <a:p>
            <a:endParaRPr dirty="0" lang="en-IN"/>
          </a:p>
          <a:p>
            <a:r>
              <a:rPr dirty="0" lang="en-IN"/>
              <a:t>This project focuses on developing a comprehensive tool to </a:t>
            </a:r>
            <a:r>
              <a:rPr dirty="0" lang="en-IN" err="1"/>
              <a:t>analyze</a:t>
            </a:r>
            <a:r>
              <a:rPr dirty="0" lang="en-IN"/>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dirty="0" lang="en-IN">
                <a:latin typeface="Times New Roman" panose="02020603050405020304" pitchFamily="18" charset="0"/>
                <a:cs typeface="Times New Roman" panose="02020603050405020304" pitchFamily="18" charset="0"/>
              </a:rPr>
              <a:t>goals</a:t>
            </a:r>
            <a:r>
              <a:rPr dirty="0" lang="en-IN"/>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8" name="TextBox 8"/>
          <p:cNvSpPr txBox="1"/>
          <p:nvPr/>
        </p:nvSpPr>
        <p:spPr>
          <a:xfrm>
            <a:off x="699452" y="1676400"/>
            <a:ext cx="8278496" cy="1691640"/>
          </a:xfrm>
          <a:prstGeom prst="rect"/>
          <a:noFill/>
        </p:spPr>
        <p:txBody>
          <a:bodyPr wrap="square">
            <a:spAutoFit/>
          </a:bodyPr>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endParaRPr dirty="0" lang="en-US"/>
          </a:p>
          <a:p>
            <a:pPr indent="-285750" marL="285750">
              <a:buFont typeface="Wingdings" panose="05000000000000000000" pitchFamily="2" charset="2"/>
              <a:buChar char="Ø"/>
            </a:pPr>
            <a:r>
              <a:rPr dirty="0" lang="en-US"/>
              <a:t>Managers and Team Leaders</a:t>
            </a:r>
          </a:p>
          <a:p>
            <a:pPr indent="-285750" marL="285750">
              <a:buFont typeface="Wingdings" panose="05000000000000000000" pitchFamily="2" charset="2"/>
              <a:buChar char="Ø"/>
            </a:pPr>
            <a:r>
              <a:rPr dirty="0" lang="en-US"/>
              <a:t> HR Professionals</a:t>
            </a:r>
          </a:p>
          <a:p>
            <a:pPr indent="-285750" marL="285750">
              <a:buFont typeface="Wingdings" panose="05000000000000000000" pitchFamily="2" charset="2"/>
              <a:buChar char="Ø"/>
            </a:pPr>
            <a:r>
              <a:rPr dirty="0" lang="en-US"/>
              <a:t> Executives</a:t>
            </a:r>
          </a:p>
          <a:p>
            <a:pPr indent="-285750" marL="285750">
              <a:buFont typeface="Wingdings" panose="05000000000000000000" pitchFamily="2" charset="2"/>
              <a:buChar char="Ø"/>
            </a:pPr>
            <a:r>
              <a:rPr dirty="0" lang="en-US"/>
              <a:t> Employees</a:t>
            </a:r>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9" name="object 6"/>
          <p:cNvSpPr txBox="1">
            <a:spLocks noGrp="1"/>
          </p:cNvSpPr>
          <p:nvPr>
            <p:ph type="title"/>
          </p:nvPr>
        </p:nvSpPr>
        <p:spPr>
          <a:xfrm>
            <a:off x="533400" y="901065"/>
            <a:ext cx="9763125" cy="5467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3124200" y="1600200"/>
            <a:ext cx="6934199" cy="2225041"/>
          </a:xfrm>
          <a:prstGeom prst="rect"/>
          <a:noFill/>
        </p:spPr>
        <p:txBody>
          <a:bodyPr wrap="square">
            <a:spAutoFit/>
          </a:bodyPr>
          <a:p>
            <a:endParaRPr dirty="0" lang="en-IN"/>
          </a:p>
          <a:p>
            <a:endParaRPr dirty="0" lang="en-IN"/>
          </a:p>
          <a:p>
            <a:r>
              <a:rPr dirty="0" lang="en-IN"/>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2" name="Title 1"/>
          <p:cNvSpPr>
            <a:spLocks noGrp="1"/>
          </p:cNvSpPr>
          <p:nvPr>
            <p:ph type="title"/>
          </p:nvPr>
        </p:nvSpPr>
        <p:spPr>
          <a:xfrm>
            <a:off x="755332" y="385444"/>
            <a:ext cx="10681335" cy="2971800"/>
          </a:xfrm>
        </p:spPr>
        <p:txBody>
          <a:bodyPr/>
          <a:p>
            <a:r>
              <a:rPr dirty="0" lang="en-IN"/>
              <a:t>Dataset Description</a:t>
            </a:r>
            <a:br>
              <a:rPr dirty="0" lang="en-IN"/>
            </a:br>
            <a:br>
              <a:rPr dirty="0" lang="en-IN"/>
            </a:br>
            <a:r>
              <a:rPr dirty="0" sz="2000" lang="en-IN"/>
              <a:t>EMPLOYEE DATASET: KAGGLE</a:t>
            </a:r>
            <a:br>
              <a:rPr dirty="0" sz="2000" lang="en-IN"/>
            </a:br>
            <a:r>
              <a:rPr dirty="0" sz="2000" lang="en-IN"/>
              <a:t>FEATURES: 26</a:t>
            </a:r>
            <a:br>
              <a:rPr dirty="0" sz="2000" lang="en-IN"/>
            </a:br>
            <a:r>
              <a:rPr dirty="0" sz="2000" lang="en-IN"/>
              <a:t>FEATURES TAKEN: 8</a:t>
            </a:r>
            <a:br>
              <a:rPr dirty="0" sz="2000" lang="en-IN"/>
            </a:br>
            <a:r>
              <a:rPr dirty="0" sz="2000" lang="en-IN"/>
              <a:t>FIELD NAMES: BUSINESS UNIT, FIRST NAME, GENDER CODE AND PERFORMANCE SCORE</a:t>
            </a:r>
            <a:br>
              <a:rPr b="0" dirty="0" sz="2000" lang="en-IN"/>
            </a:br>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4" name="object 5"/>
          <p:cNvSpPr/>
          <p:nvPr/>
        </p:nvSpPr>
        <p:spPr>
          <a:xfrm flipH="1">
            <a:off x="2533650" y="1891261"/>
            <a:ext cx="7162800" cy="3833814"/>
          </a:xfrm>
          <a:custGeom>
            <a:avLst/>
            <a:ah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bIns="0" lIns="0" rIns="0" rtlCol="0" tIns="0" wrap="square"/>
          <a:p>
            <a:r>
              <a:rPr b="1" dirty="0" sz="1800" lang="en-US"/>
              <a:t>Aggregation</a:t>
            </a:r>
            <a:r>
              <a:rPr dirty="0" sz="1800" lang="en-US"/>
              <a:t>: Our Excel sheet compiles comprehensive employee performance data, segmented by key metrics such as productivity, efficiency, and goal achievement.</a:t>
            </a:r>
          </a:p>
          <a:p>
            <a:r>
              <a:rPr dirty="0" sz="1800" lang="en-US"/>
              <a:t>  </a:t>
            </a:r>
          </a:p>
          <a:p>
            <a:r>
              <a:rPr dirty="0" sz="1800" lang="en-US"/>
              <a:t> </a:t>
            </a:r>
            <a:r>
              <a:rPr b="1" dirty="0" sz="1800" lang="en-US"/>
              <a:t>Dynamic Dashboards</a:t>
            </a:r>
            <a:r>
              <a:rPr dirty="0" sz="1800" lang="en-US"/>
              <a:t>: The sheet includes interactive dashboards with real-time filtering options, allowing quick comparisons and insights into individual and team performance trends.</a:t>
            </a:r>
          </a:p>
        </p:txBody>
      </p:sp>
      <p:pic>
        <p:nvPicPr>
          <p:cNvPr id="2097165" name="object 6"/>
          <p:cNvPicPr>
            <a:picLocks/>
          </p:cNvPicPr>
          <p:nvPr/>
        </p:nvPicPr>
        <p:blipFill>
          <a:blip xmlns:r="http://schemas.openxmlformats.org/officeDocument/2006/relationships" r:embed="rId1" cstate="print"/>
          <a:stretch>
            <a:fillRect/>
          </a:stretch>
        </p:blipFill>
        <p:spPr>
          <a:xfrm>
            <a:off x="66675" y="3597351"/>
            <a:ext cx="2466975" cy="3203497"/>
          </a:xfrm>
          <a:prstGeom prst="rect"/>
        </p:spPr>
      </p:pic>
      <p:sp>
        <p:nvSpPr>
          <p:cNvPr id="1048665" name="object 7"/>
          <p:cNvSpPr txBox="1">
            <a:spLocks noGrp="1"/>
          </p:cNvSpPr>
          <p:nvPr>
            <p:ph type="title"/>
          </p:nvPr>
        </p:nvSpPr>
        <p:spPr>
          <a:xfrm>
            <a:off x="755332" y="385444"/>
            <a:ext cx="10681335" cy="758190"/>
          </a:xfrm>
        </p:spPr>
        <p:txBody>
          <a:bodyPr bIns="0" lIns="0" rIns="0" rtlCol="0" tIns="16510" vert="horz" wrap="square">
            <a:spAutoFit/>
          </a:bodyPr>
          <a:p>
            <a:r>
              <a:rPr dirty="0" lang="en-US"/>
              <a:t>THE "WOW" IN OUR SOLUTION</a:t>
            </a:r>
          </a:p>
        </p:txBody>
      </p:sp>
      <p:sp>
        <p:nvSpPr>
          <p:cNvPr id="104866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67" name="TextBox 8"/>
          <p:cNvSpPr txBox="1"/>
          <p:nvPr/>
        </p:nvSpPr>
        <p:spPr>
          <a:xfrm>
            <a:off x="2438400" y="2427266"/>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Override1.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2013 - 2022">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2013 - 2022">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Thoshita thoshi</cp:lastModifiedBy>
  <dcterms:created xsi:type="dcterms:W3CDTF">2024-03-28T06:07:22Z</dcterms:created>
  <dcterms:modified xsi:type="dcterms:W3CDTF">2024-08-31T03:13:54Z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7676bde229c1430b94ed9c6f2f7433e5</vt:lpwstr>
  </property>
</Properties>
</file>