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0" d="100"/>
          <a:sy n="40"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Galdinus" userId="6780355eeb6c1b4e" providerId="LiveId" clId="{93E3B37F-6F68-489E-A795-8DCCE5595B95}"/>
    <pc:docChg chg="custSel modSld">
      <pc:chgData name="Aishwarya Galdinus" userId="6780355eeb6c1b4e" providerId="LiveId" clId="{93E3B37F-6F68-489E-A795-8DCCE5595B95}" dt="2024-04-18T09:04:57.991" v="12" actId="403"/>
      <pc:docMkLst>
        <pc:docMk/>
      </pc:docMkLst>
      <pc:sldChg chg="modSp mod">
        <pc:chgData name="Aishwarya Galdinus" userId="6780355eeb6c1b4e" providerId="LiveId" clId="{93E3B37F-6F68-489E-A795-8DCCE5595B95}" dt="2024-04-18T09:03:36.331" v="0" actId="1076"/>
        <pc:sldMkLst>
          <pc:docMk/>
          <pc:sldMk cId="0" sldId="256"/>
        </pc:sldMkLst>
        <pc:spChg chg="mod">
          <ac:chgData name="Aishwarya Galdinus" userId="6780355eeb6c1b4e" providerId="LiveId" clId="{93E3B37F-6F68-489E-A795-8DCCE5595B95}" dt="2024-04-18T09:03:36.331" v="0" actId="1076"/>
          <ac:spMkLst>
            <pc:docMk/>
            <pc:sldMk cId="0" sldId="256"/>
            <ac:spMk id="24" creationId="{00000000-0000-0000-0000-000000000000}"/>
          </ac:spMkLst>
        </pc:spChg>
      </pc:sldChg>
      <pc:sldChg chg="delSp modSp mod">
        <pc:chgData name="Aishwarya Galdinus" userId="6780355eeb6c1b4e" providerId="LiveId" clId="{93E3B37F-6F68-489E-A795-8DCCE5595B95}" dt="2024-04-18T09:04:57.991" v="12" actId="403"/>
        <pc:sldMkLst>
          <pc:docMk/>
          <pc:sldMk cId="0" sldId="266"/>
        </pc:sldMkLst>
        <pc:spChg chg="del">
          <ac:chgData name="Aishwarya Galdinus" userId="6780355eeb6c1b4e" providerId="LiveId" clId="{93E3B37F-6F68-489E-A795-8DCCE5595B95}" dt="2024-04-18T09:04:38.747" v="6" actId="478"/>
          <ac:spMkLst>
            <pc:docMk/>
            <pc:sldMk cId="0" sldId="266"/>
            <ac:spMk id="2" creationId="{00000000-0000-0000-0000-000000000000}"/>
          </ac:spMkLst>
        </pc:spChg>
        <pc:spChg chg="mod">
          <ac:chgData name="Aishwarya Galdinus" userId="6780355eeb6c1b4e" providerId="LiveId" clId="{93E3B37F-6F68-489E-A795-8DCCE5595B95}" dt="2024-04-18T09:04:57.991" v="12" actId="403"/>
          <ac:spMkLst>
            <pc:docMk/>
            <pc:sldMk cId="0" sldId="266"/>
            <ac:spMk id="7" creationId="{00000000-0000-0000-0000-000000000000}"/>
          </ac:spMkLst>
        </pc:spChg>
      </pc:sldChg>
      <pc:sldChg chg="modSp mod">
        <pc:chgData name="Aishwarya Galdinus" userId="6780355eeb6c1b4e" providerId="LiveId" clId="{93E3B37F-6F68-489E-A795-8DCCE5595B95}" dt="2024-04-18T09:04:30.886" v="5" actId="14100"/>
        <pc:sldMkLst>
          <pc:docMk/>
          <pc:sldMk cId="2453851658" sldId="267"/>
        </pc:sldMkLst>
        <pc:grpChg chg="mod">
          <ac:chgData name="Aishwarya Galdinus" userId="6780355eeb6c1b4e" providerId="LiveId" clId="{93E3B37F-6F68-489E-A795-8DCCE5595B95}" dt="2024-04-18T09:04:10.391" v="2" actId="1076"/>
          <ac:grpSpMkLst>
            <pc:docMk/>
            <pc:sldMk cId="2453851658" sldId="267"/>
            <ac:grpSpMk id="29" creationId="{BA79923D-3EDB-D7D7-72B7-1728F3974E2E}"/>
          </ac:grpSpMkLst>
        </pc:grpChg>
        <pc:graphicFrameChg chg="mod">
          <ac:chgData name="Aishwarya Galdinus" userId="6780355eeb6c1b4e" providerId="LiveId" clId="{93E3B37F-6F68-489E-A795-8DCCE5595B95}" dt="2024-04-18T09:04:13.707" v="3" actId="14100"/>
          <ac:graphicFrameMkLst>
            <pc:docMk/>
            <pc:sldMk cId="2453851658" sldId="267"/>
            <ac:graphicFrameMk id="27" creationId="{645425F6-0940-465A-BD11-8ECE846073D3}"/>
          </ac:graphicFrameMkLst>
        </pc:graphicFrameChg>
        <pc:graphicFrameChg chg="mod">
          <ac:chgData name="Aishwarya Galdinus" userId="6780355eeb6c1b4e" providerId="LiveId" clId="{93E3B37F-6F68-489E-A795-8DCCE5595B95}" dt="2024-04-18T09:04:30.886" v="5" actId="14100"/>
          <ac:graphicFrameMkLst>
            <pc:docMk/>
            <pc:sldMk cId="2453851658" sldId="267"/>
            <ac:graphicFrameMk id="28" creationId="{86F64E03-A5FC-4779-8510-CFFC19A8AFF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780355eeb6c1b4e/Documents/Aishu%20Docs/Accenture%20Projec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780355eeb6c1b4e/Documents/Aishu%20Docs/Accenture%20Project/Reac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780355eeb6c1b4e/Documents/Aishu%20Docs/Accenture%20Project/Reac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780355eeb6c1b4e/Documents/Aishu%20Docs/Accenture%20Project/Reaction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[Reactions.xlsx]Reactions!$O$2</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[Reactions.xlsx]Reactions!$N$3:$N$17</c:f>
              <c:strCache>
                <c:ptCount val="15"/>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technology</c:v>
                </c:pt>
                <c:pt idx="12">
                  <c:v>tennis</c:v>
                </c:pt>
                <c:pt idx="13">
                  <c:v>travel</c:v>
                </c:pt>
                <c:pt idx="14">
                  <c:v>veganism</c:v>
                </c:pt>
              </c:strCache>
            </c:strRef>
          </c:cat>
          <c:val>
            <c:numRef>
              <c:f>[Reactions.xlsx]Reactions!$O$3:$O$17</c:f>
              <c:numCache>
                <c:formatCode>General</c:formatCode>
                <c:ptCount val="15"/>
                <c:pt idx="0">
                  <c:v>1897</c:v>
                </c:pt>
                <c:pt idx="1">
                  <c:v>1664</c:v>
                </c:pt>
                <c:pt idx="2">
                  <c:v>1676</c:v>
                </c:pt>
                <c:pt idx="3">
                  <c:v>1338</c:v>
                </c:pt>
                <c:pt idx="4">
                  <c:v>1433</c:v>
                </c:pt>
                <c:pt idx="5">
                  <c:v>1395</c:v>
                </c:pt>
                <c:pt idx="6">
                  <c:v>1699</c:v>
                </c:pt>
                <c:pt idx="7">
                  <c:v>1717</c:v>
                </c:pt>
                <c:pt idx="8">
                  <c:v>1217</c:v>
                </c:pt>
                <c:pt idx="9">
                  <c:v>1796</c:v>
                </c:pt>
                <c:pt idx="10">
                  <c:v>1457</c:v>
                </c:pt>
                <c:pt idx="11">
                  <c:v>1698</c:v>
                </c:pt>
                <c:pt idx="12">
                  <c:v>1328</c:v>
                </c:pt>
                <c:pt idx="13">
                  <c:v>1647</c:v>
                </c:pt>
                <c:pt idx="14">
                  <c:v>1248</c:v>
                </c:pt>
              </c:numCache>
            </c:numRef>
          </c:val>
          <c:extLst>
            <c:ext xmlns:c16="http://schemas.microsoft.com/office/drawing/2014/chart" uri="{C3380CC4-5D6E-409C-BE32-E72D297353CC}">
              <c16:uniqueId val="{00000000-81DC-4124-81C5-E7AE4441DB4B}"/>
            </c:ext>
          </c:extLst>
        </c:ser>
        <c:dLbls>
          <c:dLblPos val="outEnd"/>
          <c:showLegendKey val="0"/>
          <c:showVal val="1"/>
          <c:showCatName val="0"/>
          <c:showSerName val="0"/>
          <c:showPercent val="0"/>
          <c:showBubbleSize val="0"/>
        </c:dLbls>
        <c:gapWidth val="219"/>
        <c:overlap val="-27"/>
        <c:axId val="1321307823"/>
        <c:axId val="1321308783"/>
      </c:barChart>
      <c:catAx>
        <c:axId val="1321307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308783"/>
        <c:crosses val="autoZero"/>
        <c:auto val="1"/>
        <c:lblAlgn val="ctr"/>
        <c:lblOffset val="100"/>
        <c:noMultiLvlLbl val="0"/>
      </c:catAx>
      <c:valAx>
        <c:axId val="1321308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1307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[Reactions.xlsx]Reactions!$O$2</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F0E-460C-ACAB-C8037F36141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F0E-460C-ACAB-C8037F36141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F0E-460C-ACAB-C8037F36141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F0E-460C-ACAB-C8037F36141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F0E-460C-ACAB-C8037F36141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F0E-460C-ACAB-C8037F36141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F0E-460C-ACAB-C8037F36141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F0E-460C-ACAB-C8037F36141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F0E-460C-ACAB-C8037F36141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F0E-460C-ACAB-C8037F36141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F0E-460C-ACAB-C8037F36141C}"/>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F0E-460C-ACAB-C8037F36141C}"/>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F0E-460C-ACAB-C8037F36141C}"/>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3F0E-460C-ACAB-C8037F36141C}"/>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3F0E-460C-ACAB-C8037F36141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0"/>
            <c:extLst>
              <c:ext xmlns:c15="http://schemas.microsoft.com/office/drawing/2012/chart" uri="{CE6537A1-D6FC-4f65-9D91-7224C49458BB}"/>
            </c:extLst>
          </c:dLbls>
          <c:cat>
            <c:strRef>
              <c:f>[Reactions.xlsx]Reactions!$N$3:$N$17</c:f>
              <c:strCache>
                <c:ptCount val="15"/>
                <c:pt idx="0">
                  <c:v>Animals</c:v>
                </c:pt>
                <c:pt idx="1">
                  <c:v>cooking</c:v>
                </c:pt>
                <c:pt idx="2">
                  <c:v>culture</c:v>
                </c:pt>
                <c:pt idx="3">
                  <c:v>dogs</c:v>
                </c:pt>
                <c:pt idx="4">
                  <c:v>education</c:v>
                </c:pt>
                <c:pt idx="5">
                  <c:v>fitness</c:v>
                </c:pt>
                <c:pt idx="6">
                  <c:v>food</c:v>
                </c:pt>
                <c:pt idx="7">
                  <c:v>healthy eating</c:v>
                </c:pt>
                <c:pt idx="8">
                  <c:v>public speaking</c:v>
                </c:pt>
                <c:pt idx="9">
                  <c:v>science</c:v>
                </c:pt>
                <c:pt idx="10">
                  <c:v>soccer</c:v>
                </c:pt>
                <c:pt idx="11">
                  <c:v>technology</c:v>
                </c:pt>
                <c:pt idx="12">
                  <c:v>tennis</c:v>
                </c:pt>
                <c:pt idx="13">
                  <c:v>travel</c:v>
                </c:pt>
                <c:pt idx="14">
                  <c:v>veganism</c:v>
                </c:pt>
              </c:strCache>
            </c:strRef>
          </c:cat>
          <c:val>
            <c:numRef>
              <c:f>[Reactions.xlsx]Reactions!$O$3:$O$17</c:f>
              <c:numCache>
                <c:formatCode>General</c:formatCode>
                <c:ptCount val="15"/>
                <c:pt idx="0">
                  <c:v>1897</c:v>
                </c:pt>
                <c:pt idx="1">
                  <c:v>1664</c:v>
                </c:pt>
                <c:pt idx="2">
                  <c:v>1676</c:v>
                </c:pt>
                <c:pt idx="3">
                  <c:v>1338</c:v>
                </c:pt>
                <c:pt idx="4">
                  <c:v>1433</c:v>
                </c:pt>
                <c:pt idx="5">
                  <c:v>1395</c:v>
                </c:pt>
                <c:pt idx="6">
                  <c:v>1699</c:v>
                </c:pt>
                <c:pt idx="7">
                  <c:v>1717</c:v>
                </c:pt>
                <c:pt idx="8">
                  <c:v>1217</c:v>
                </c:pt>
                <c:pt idx="9">
                  <c:v>1796</c:v>
                </c:pt>
                <c:pt idx="10">
                  <c:v>1457</c:v>
                </c:pt>
                <c:pt idx="11">
                  <c:v>1698</c:v>
                </c:pt>
                <c:pt idx="12">
                  <c:v>1328</c:v>
                </c:pt>
                <c:pt idx="13">
                  <c:v>1647</c:v>
                </c:pt>
                <c:pt idx="14">
                  <c:v>1248</c:v>
                </c:pt>
              </c:numCache>
            </c:numRef>
          </c:val>
          <c:extLst>
            <c:ext xmlns:c16="http://schemas.microsoft.com/office/drawing/2014/chart" uri="{C3380CC4-5D6E-409C-BE32-E72D297353CC}">
              <c16:uniqueId val="{0000001E-3F0E-460C-ACAB-C8037F36141C}"/>
            </c:ext>
          </c:extLst>
        </c:ser>
        <c:dLbls>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[Reactions.xlsx]Reactions!$L$21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[Reactions.xlsx]Reactions!$K$22:$K$25</c:f>
              <c:strCache>
                <c:ptCount val="4"/>
                <c:pt idx="0">
                  <c:v>audio</c:v>
                </c:pt>
                <c:pt idx="1">
                  <c:v>GIF</c:v>
                </c:pt>
                <c:pt idx="2">
                  <c:v>photo</c:v>
                </c:pt>
                <c:pt idx="3">
                  <c:v>video</c:v>
                </c:pt>
              </c:strCache>
            </c:strRef>
          </c:cat>
          <c:val>
            <c:numRef>
              <c:f>[Reactions.xlsx]Reactions!$L$22:$L$25</c:f>
              <c:numCache>
                <c:formatCode>General</c:formatCode>
                <c:ptCount val="4"/>
                <c:pt idx="0">
                  <c:v>5659</c:v>
                </c:pt>
                <c:pt idx="1">
                  <c:v>6079</c:v>
                </c:pt>
                <c:pt idx="2">
                  <c:v>6589</c:v>
                </c:pt>
                <c:pt idx="3">
                  <c:v>6245</c:v>
                </c:pt>
              </c:numCache>
            </c:numRef>
          </c:val>
          <c:extLst>
            <c:ext xmlns:c16="http://schemas.microsoft.com/office/drawing/2014/chart" uri="{C3380CC4-5D6E-409C-BE32-E72D297353CC}">
              <c16:uniqueId val="{00000000-9448-4E46-9153-59ADD446A380}"/>
            </c:ext>
          </c:extLst>
        </c:ser>
        <c:dLbls>
          <c:dLblPos val="outEnd"/>
          <c:showLegendKey val="0"/>
          <c:showVal val="1"/>
          <c:showCatName val="0"/>
          <c:showSerName val="0"/>
          <c:showPercent val="0"/>
          <c:showBubbleSize val="0"/>
        </c:dLbls>
        <c:gapWidth val="219"/>
        <c:overlap val="-27"/>
        <c:axId val="491093903"/>
        <c:axId val="491097263"/>
      </c:barChart>
      <c:catAx>
        <c:axId val="491093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097263"/>
        <c:crosses val="autoZero"/>
        <c:auto val="1"/>
        <c:lblAlgn val="ctr"/>
        <c:lblOffset val="100"/>
        <c:noMultiLvlLbl val="0"/>
      </c:catAx>
      <c:valAx>
        <c:axId val="491097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0939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[Reactions.xlsx]Reactions!$L$21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B87-4B58-A25B-2CEFEAED636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B87-4B58-A25B-2CEFEAED636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B87-4B58-A25B-2CEFEAED636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B87-4B58-A25B-2CEFEAED636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[Reactions.xlsx]Reactions!$K$22:$K$25</c:f>
              <c:strCache>
                <c:ptCount val="4"/>
                <c:pt idx="0">
                  <c:v>audio</c:v>
                </c:pt>
                <c:pt idx="1">
                  <c:v>GIF</c:v>
                </c:pt>
                <c:pt idx="2">
                  <c:v>photo</c:v>
                </c:pt>
                <c:pt idx="3">
                  <c:v>video</c:v>
                </c:pt>
              </c:strCache>
            </c:strRef>
          </c:cat>
          <c:val>
            <c:numRef>
              <c:f>[Reactions.xlsx]Reactions!$L$22:$L$25</c:f>
              <c:numCache>
                <c:formatCode>General</c:formatCode>
                <c:ptCount val="4"/>
                <c:pt idx="0">
                  <c:v>5659</c:v>
                </c:pt>
                <c:pt idx="1">
                  <c:v>6079</c:v>
                </c:pt>
                <c:pt idx="2">
                  <c:v>6589</c:v>
                </c:pt>
                <c:pt idx="3">
                  <c:v>6245</c:v>
                </c:pt>
              </c:numCache>
            </c:numRef>
          </c:val>
          <c:extLst>
            <c:ext xmlns:c16="http://schemas.microsoft.com/office/drawing/2014/chart" uri="{C3380CC4-5D6E-409C-BE32-E72D297353CC}">
              <c16:uniqueId val="{00000008-AB87-4B58-A25B-2CEFEAED636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406554" y="2114807"/>
            <a:ext cx="7198289" cy="5693866"/>
          </a:xfrm>
          <a:prstGeom prst="rect">
            <a:avLst/>
          </a:prstGeom>
        </p:spPr>
        <p:txBody>
          <a:bodyPr wrap="square" lIns="0" tIns="0" rIns="0" bIns="0" rtlCol="0" anchor="t">
            <a:spAutoFit/>
          </a:bodyPr>
          <a:lstStyle/>
          <a:p>
            <a:pPr algn="ctr">
              <a:lnSpc>
                <a:spcPts val="11059"/>
              </a:lnSpc>
            </a:pPr>
            <a:r>
              <a:rPr lang="en-US" sz="8000" spc="-105" dirty="0">
                <a:solidFill>
                  <a:srgbClr val="FFFFFF"/>
                </a:solidFill>
                <a:latin typeface="Graphik Regular" panose="020B0503030202060203" pitchFamily="34" charset="0"/>
              </a:rPr>
              <a:t>Social Buzz’s Content Categories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0BF91935-443A-05CE-FB1E-EFF296DFCC82}"/>
              </a:ext>
            </a:extLst>
          </p:cNvPr>
          <p:cNvSpPr txBox="1"/>
          <p:nvPr/>
        </p:nvSpPr>
        <p:spPr>
          <a:xfrm>
            <a:off x="10820295" y="837474"/>
            <a:ext cx="7140673" cy="8863965"/>
          </a:xfrm>
          <a:prstGeom prst="rect">
            <a:avLst/>
          </a:prstGeom>
          <a:noFill/>
        </p:spPr>
        <p:txBody>
          <a:bodyPr wrap="square" rtlCol="0">
            <a:spAutoFit/>
          </a:bodyPr>
          <a:lstStyle/>
          <a:p>
            <a:pPr marL="457200" indent="-457200" algn="just">
              <a:buFont typeface="Arial" panose="020B0604020202020204" pitchFamily="34" charset="0"/>
              <a:buChar char="•"/>
            </a:pPr>
            <a:r>
              <a:rPr lang="en-IN" sz="3000" dirty="0"/>
              <a:t>Animals and Science are the two most popular content categories indicating an innate tendency to seek connections with nature and facts.</a:t>
            </a:r>
          </a:p>
          <a:p>
            <a:pPr marL="457200" indent="-457200" algn="just">
              <a:buFont typeface="Arial" panose="020B0604020202020204" pitchFamily="34" charset="0"/>
              <a:buChar char="•"/>
            </a:pPr>
            <a:endParaRPr lang="en-IN" sz="3000" dirty="0"/>
          </a:p>
          <a:p>
            <a:pPr marL="457200" indent="-457200" algn="just">
              <a:buFont typeface="Arial" panose="020B0604020202020204" pitchFamily="34" charset="0"/>
              <a:buChar char="•"/>
            </a:pPr>
            <a:r>
              <a:rPr lang="en-IN" sz="3000" dirty="0"/>
              <a:t>Healthy eating and food fall in the top 5 category with healthy eating outperforming food by 0.76%. This is a broad indication of an audience within Social Buzz’s user base. Creating campaigns, working with influencers and brands that support healthy eating and healthy lifestyle can help to boost growth in these 2 categories.</a:t>
            </a:r>
          </a:p>
          <a:p>
            <a:pPr marL="457200" indent="-457200" algn="just">
              <a:buFont typeface="Arial" panose="020B0604020202020204" pitchFamily="34" charset="0"/>
              <a:buChar char="•"/>
            </a:pPr>
            <a:endParaRPr lang="en-IN" sz="3000" dirty="0"/>
          </a:p>
          <a:p>
            <a:pPr marL="457200" indent="-457200" algn="just">
              <a:buFont typeface="Arial" panose="020B0604020202020204" pitchFamily="34" charset="0"/>
              <a:buChar char="•"/>
            </a:pPr>
            <a:r>
              <a:rPr lang="en-IN" sz="3000" dirty="0"/>
              <a:t>Social Buzz can leverage holiday seasons to boost growth and user engagement with the food content category via relevant social media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4"/>
            <a:ext cx="7599124" cy="1248355"/>
          </a:xfrm>
          <a:prstGeom prst="rect">
            <a:avLst/>
          </a:prstGeom>
        </p:spPr>
        <p:txBody>
          <a:bodyPr wrap="square" lIns="0" tIns="0" rIns="0" bIns="0" rtlCol="0" anchor="t">
            <a:spAutoFit/>
          </a:bodyPr>
          <a:lstStyle/>
          <a:p>
            <a:pPr>
              <a:lnSpc>
                <a:spcPts val="9600"/>
              </a:lnSpc>
            </a:pPr>
            <a:r>
              <a:rPr lang="en-US" sz="96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C1D0B913-54DD-C8E1-7E4C-F1DCF6CB9B0F}"/>
              </a:ext>
            </a:extLst>
          </p:cNvPr>
          <p:cNvSpPr txBox="1"/>
          <p:nvPr/>
        </p:nvSpPr>
        <p:spPr>
          <a:xfrm>
            <a:off x="8499198" y="2005584"/>
            <a:ext cx="7789981" cy="6031908"/>
          </a:xfrm>
          <a:prstGeom prst="rect">
            <a:avLst/>
          </a:prstGeom>
          <a:noFill/>
        </p:spPr>
        <p:txBody>
          <a:bodyPr wrap="square" rtlCol="0">
            <a:spAutoFit/>
          </a:bodyPr>
          <a:lstStyle/>
          <a:p>
            <a:pPr>
              <a:lnSpc>
                <a:spcPct val="150000"/>
              </a:lnSpc>
            </a:pPr>
            <a:r>
              <a:rPr lang="en-IN" sz="2600" dirty="0"/>
              <a:t>Social Buzz is experiencing rapid growth in terms of number of users and available data. To help manage this huge scale, Accenture has embarked on a 3-month pilot with social Buzz to :</a:t>
            </a:r>
          </a:p>
          <a:p>
            <a:pPr marL="457200" indent="-457200">
              <a:lnSpc>
                <a:spcPct val="150000"/>
              </a:lnSpc>
              <a:buFont typeface="Arial" panose="020B0604020202020204" pitchFamily="34" charset="0"/>
              <a:buChar char="•"/>
            </a:pPr>
            <a:r>
              <a:rPr lang="en-IN" sz="2600" dirty="0"/>
              <a:t>Carry out an audit of big data practice.</a:t>
            </a:r>
          </a:p>
          <a:p>
            <a:pPr marL="457200" indent="-457200">
              <a:lnSpc>
                <a:spcPct val="150000"/>
              </a:lnSpc>
              <a:buFont typeface="Arial" panose="020B0604020202020204" pitchFamily="34" charset="0"/>
              <a:buChar char="•"/>
            </a:pPr>
            <a:r>
              <a:rPr lang="en-IN" sz="2600" dirty="0"/>
              <a:t>Offer recommendations to ensure success of the forthcoming IPO.</a:t>
            </a:r>
          </a:p>
          <a:p>
            <a:pPr marL="457200" indent="-457200">
              <a:lnSpc>
                <a:spcPct val="150000"/>
              </a:lnSpc>
              <a:buFont typeface="Arial" panose="020B0604020202020204" pitchFamily="34" charset="0"/>
              <a:buChar char="•"/>
            </a:pPr>
            <a:r>
              <a:rPr lang="en-IN" sz="2600" dirty="0"/>
              <a:t>Carry out an analysis of Social Buzz’s content categories in order to highlight the top 5 categories with the largest aggregate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AutoShape 31">
            <a:extLst>
              <a:ext uri="{FF2B5EF4-FFF2-40B4-BE49-F238E27FC236}">
                <a16:creationId xmlns:a16="http://schemas.microsoft.com/office/drawing/2014/main" id="{7830C282-9348-D27A-94BC-CE28D2EC7075}"/>
              </a:ext>
            </a:extLst>
          </p:cNvPr>
          <p:cNvSpPr/>
          <p:nvPr/>
        </p:nvSpPr>
        <p:spPr>
          <a:xfrm>
            <a:off x="2378927" y="4500453"/>
            <a:ext cx="7436321" cy="5380394"/>
          </a:xfrm>
          <a:prstGeom prst="rect">
            <a:avLst/>
          </a:prstGeom>
          <a:solidFill>
            <a:schemeClr val="bg1"/>
          </a:solidFill>
        </p:spPr>
        <p:txBody>
          <a:bodyPr/>
          <a:lstStyle/>
          <a:p>
            <a:endParaRPr lang="en-IN" dirty="0"/>
          </a:p>
        </p:txBody>
      </p:sp>
      <p:sp>
        <p:nvSpPr>
          <p:cNvPr id="23" name="TextBox 22">
            <a:extLst>
              <a:ext uri="{FF2B5EF4-FFF2-40B4-BE49-F238E27FC236}">
                <a16:creationId xmlns:a16="http://schemas.microsoft.com/office/drawing/2014/main" id="{AFAF65A1-8222-3DE4-D5E9-D892C154FE73}"/>
              </a:ext>
            </a:extLst>
          </p:cNvPr>
          <p:cNvSpPr txBox="1"/>
          <p:nvPr/>
        </p:nvSpPr>
        <p:spPr>
          <a:xfrm>
            <a:off x="2578960" y="4559160"/>
            <a:ext cx="7036254" cy="5262979"/>
          </a:xfrm>
          <a:prstGeom prst="rect">
            <a:avLst/>
          </a:prstGeom>
          <a:noFill/>
        </p:spPr>
        <p:txBody>
          <a:bodyPr wrap="square" rtlCol="0">
            <a:spAutoFit/>
          </a:bodyPr>
          <a:lstStyle/>
          <a:p>
            <a:pPr algn="just"/>
            <a:r>
              <a:rPr lang="en-IN" sz="2800" dirty="0"/>
              <a:t>Due to the rapid growth and digital nature of Social Buzz’s product, the amount of data that they create, collect and must analyse is huge. Everyday over 100,000 pieces of content, ranging from text, images, videos and GIFs are posted. All of these constitute highly unstructured data that requires expertise in handling. Social Buzz’s biggest challenge is how to capitalize on this data to gain a deeper understanding of its audience and therefore provide a more personalized and enjoyable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dirty="0"/>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1733215" y="1540467"/>
            <a:ext cx="7795075" cy="1167051"/>
          </a:xfrm>
          <a:prstGeom prst="rect">
            <a:avLst/>
          </a:prstGeom>
        </p:spPr>
        <p:txBody>
          <a:bodyPr wrap="square" lIns="0" tIns="0" rIns="0" bIns="0" rtlCol="0" anchor="t">
            <a:spAutoFit/>
          </a:bodyPr>
          <a:lstStyle/>
          <a:p>
            <a:pPr algn="ctr">
              <a:lnSpc>
                <a:spcPts val="9600"/>
              </a:lnSpc>
            </a:pPr>
            <a:r>
              <a:rPr lang="en-US" sz="72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A307EE51-D84F-6CDC-5F9F-D0A4458A381C}"/>
              </a:ext>
            </a:extLst>
          </p:cNvPr>
          <p:cNvSpPr txBox="1"/>
          <p:nvPr/>
        </p:nvSpPr>
        <p:spPr>
          <a:xfrm>
            <a:off x="1932248" y="2824498"/>
            <a:ext cx="7065378" cy="5632311"/>
          </a:xfrm>
          <a:prstGeom prst="rect">
            <a:avLst/>
          </a:prstGeom>
          <a:noFill/>
        </p:spPr>
        <p:txBody>
          <a:bodyPr wrap="square" rtlCol="0">
            <a:spAutoFit/>
          </a:bodyPr>
          <a:lstStyle/>
          <a:p>
            <a:pPr marL="742950" lvl="1" indent="-285750">
              <a:buFont typeface="Arial" panose="020B0604020202020204" pitchFamily="34" charset="0"/>
              <a:buChar char="•"/>
            </a:pPr>
            <a:r>
              <a:rPr lang="en-IN" sz="4000" dirty="0"/>
              <a:t>Andrew Fleming – Chief Technical Architect, Accenture</a:t>
            </a:r>
          </a:p>
          <a:p>
            <a:pPr lvl="1"/>
            <a:endParaRPr lang="en-IN" sz="4000" dirty="0"/>
          </a:p>
          <a:p>
            <a:pPr marL="742950" lvl="1" indent="-285750">
              <a:buFont typeface="Arial" panose="020B0604020202020204" pitchFamily="34" charset="0"/>
              <a:buChar char="•"/>
            </a:pPr>
            <a:r>
              <a:rPr lang="en-IN" sz="4000" dirty="0"/>
              <a:t>Marcus Rompton – Senior Data Expert, Accenture</a:t>
            </a:r>
          </a:p>
          <a:p>
            <a:pPr lvl="1"/>
            <a:endParaRPr lang="en-IN" sz="4000" dirty="0"/>
          </a:p>
          <a:p>
            <a:pPr marL="742950" lvl="1" indent="-285750">
              <a:buFont typeface="Arial" panose="020B0604020202020204" pitchFamily="34" charset="0"/>
              <a:buChar char="•"/>
            </a:pPr>
            <a:r>
              <a:rPr lang="en-IN" sz="4000" dirty="0"/>
              <a:t>Aishwarya Galdinus– Data Analyst, Accenture</a:t>
            </a:r>
          </a:p>
        </p:txBody>
      </p:sp>
      <p:sp>
        <p:nvSpPr>
          <p:cNvPr id="33" name="TextBox 32">
            <a:extLst>
              <a:ext uri="{FF2B5EF4-FFF2-40B4-BE49-F238E27FC236}">
                <a16:creationId xmlns:a16="http://schemas.microsoft.com/office/drawing/2014/main" id="{A3F6E90C-FEE6-5381-FE2C-3D2B7A5ADDF4}"/>
              </a:ext>
            </a:extLst>
          </p:cNvPr>
          <p:cNvSpPr txBox="1"/>
          <p:nvPr/>
        </p:nvSpPr>
        <p:spPr>
          <a:xfrm>
            <a:off x="2005840" y="2829161"/>
            <a:ext cx="7065378" cy="5632311"/>
          </a:xfrm>
          <a:prstGeom prst="rect">
            <a:avLst/>
          </a:prstGeom>
          <a:noFill/>
        </p:spPr>
        <p:txBody>
          <a:bodyPr wrap="square" rtlCol="0">
            <a:spAutoFit/>
          </a:bodyPr>
          <a:lstStyle/>
          <a:p>
            <a:pPr marL="742950" lvl="1" indent="-285750">
              <a:buFont typeface="Arial" panose="020B0604020202020204" pitchFamily="34" charset="0"/>
              <a:buChar char="•"/>
            </a:pPr>
            <a:r>
              <a:rPr lang="en-IN" sz="4000" dirty="0"/>
              <a:t>Andrew Fleming – Chief Technical Architect, Accenture</a:t>
            </a:r>
          </a:p>
          <a:p>
            <a:pPr lvl="1"/>
            <a:endParaRPr lang="en-IN" sz="4000" dirty="0"/>
          </a:p>
          <a:p>
            <a:pPr marL="742950" lvl="1" indent="-285750">
              <a:buFont typeface="Arial" panose="020B0604020202020204" pitchFamily="34" charset="0"/>
              <a:buChar char="•"/>
            </a:pPr>
            <a:r>
              <a:rPr lang="en-IN" sz="4000" dirty="0"/>
              <a:t>Marcus Rompton – Senior Data Expert, Accenture</a:t>
            </a:r>
          </a:p>
          <a:p>
            <a:pPr lvl="1"/>
            <a:endParaRPr lang="en-IN" sz="4000" dirty="0"/>
          </a:p>
          <a:p>
            <a:pPr marL="742950" lvl="1" indent="-285750">
              <a:buFont typeface="Arial" panose="020B0604020202020204" pitchFamily="34" charset="0"/>
              <a:buChar char="•"/>
            </a:pPr>
            <a:r>
              <a:rPr lang="en-IN" sz="4000" dirty="0"/>
              <a:t>Aishwarya Galdinus– Data Analyst, Accenture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876206" y="308538"/>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9B6F5FA-4218-062F-3E18-049769EFCB1E}"/>
              </a:ext>
            </a:extLst>
          </p:cNvPr>
          <p:cNvSpPr txBox="1"/>
          <p:nvPr/>
        </p:nvSpPr>
        <p:spPr>
          <a:xfrm>
            <a:off x="3359551" y="1329215"/>
            <a:ext cx="15062960" cy="707886"/>
          </a:xfrm>
          <a:prstGeom prst="rect">
            <a:avLst/>
          </a:prstGeom>
          <a:noFill/>
        </p:spPr>
        <p:txBody>
          <a:bodyPr wrap="square" rtlCol="0">
            <a:spAutoFit/>
          </a:bodyPr>
          <a:lstStyle/>
          <a:p>
            <a:pPr lvl="1" algn="just"/>
            <a:r>
              <a:rPr lang="en-IN" sz="4000" dirty="0"/>
              <a:t>Understand the data model and domain of the business.</a:t>
            </a:r>
          </a:p>
        </p:txBody>
      </p:sp>
      <p:sp>
        <p:nvSpPr>
          <p:cNvPr id="40" name="TextBox 39">
            <a:extLst>
              <a:ext uri="{FF2B5EF4-FFF2-40B4-BE49-F238E27FC236}">
                <a16:creationId xmlns:a16="http://schemas.microsoft.com/office/drawing/2014/main" id="{5903F3F5-6A2C-7044-4333-7759FC9757E5}"/>
              </a:ext>
            </a:extLst>
          </p:cNvPr>
          <p:cNvSpPr txBox="1"/>
          <p:nvPr/>
        </p:nvSpPr>
        <p:spPr>
          <a:xfrm>
            <a:off x="5142805" y="2690440"/>
            <a:ext cx="12375946" cy="1200329"/>
          </a:xfrm>
          <a:prstGeom prst="rect">
            <a:avLst/>
          </a:prstGeom>
          <a:noFill/>
        </p:spPr>
        <p:txBody>
          <a:bodyPr wrap="square" rtlCol="0">
            <a:spAutoFit/>
          </a:bodyPr>
          <a:lstStyle/>
          <a:p>
            <a:pPr lvl="1" algn="just"/>
            <a:r>
              <a:rPr lang="en-IN" sz="3600" dirty="0"/>
              <a:t>Architected the dataset for this problem and extracted it from relevant data sources.</a:t>
            </a:r>
          </a:p>
        </p:txBody>
      </p:sp>
      <p:sp>
        <p:nvSpPr>
          <p:cNvPr id="41" name="TextBox 40">
            <a:extLst>
              <a:ext uri="{FF2B5EF4-FFF2-40B4-BE49-F238E27FC236}">
                <a16:creationId xmlns:a16="http://schemas.microsoft.com/office/drawing/2014/main" id="{14D2A0E3-4E18-EE9B-961E-217F5813762E}"/>
              </a:ext>
            </a:extLst>
          </p:cNvPr>
          <p:cNvSpPr txBox="1"/>
          <p:nvPr/>
        </p:nvSpPr>
        <p:spPr>
          <a:xfrm>
            <a:off x="6957809" y="4141727"/>
            <a:ext cx="10916645" cy="1754326"/>
          </a:xfrm>
          <a:prstGeom prst="rect">
            <a:avLst/>
          </a:prstGeom>
          <a:noFill/>
        </p:spPr>
        <p:txBody>
          <a:bodyPr wrap="square" rtlCol="0">
            <a:spAutoFit/>
          </a:bodyPr>
          <a:lstStyle/>
          <a:p>
            <a:pPr lvl="1" algn="just"/>
            <a:r>
              <a:rPr lang="en-IN" sz="3600" dirty="0"/>
              <a:t>Process and model the data into a dataset that can precisely answer business questions and produce analytics.</a:t>
            </a:r>
          </a:p>
        </p:txBody>
      </p:sp>
      <p:sp>
        <p:nvSpPr>
          <p:cNvPr id="42" name="TextBox 41">
            <a:extLst>
              <a:ext uri="{FF2B5EF4-FFF2-40B4-BE49-F238E27FC236}">
                <a16:creationId xmlns:a16="http://schemas.microsoft.com/office/drawing/2014/main" id="{5DA280A7-225E-F218-0694-19977B94728A}"/>
              </a:ext>
            </a:extLst>
          </p:cNvPr>
          <p:cNvSpPr txBox="1"/>
          <p:nvPr/>
        </p:nvSpPr>
        <p:spPr>
          <a:xfrm>
            <a:off x="8945079" y="5880760"/>
            <a:ext cx="9032872" cy="1569660"/>
          </a:xfrm>
          <a:prstGeom prst="rect">
            <a:avLst/>
          </a:prstGeom>
          <a:noFill/>
        </p:spPr>
        <p:txBody>
          <a:bodyPr wrap="square" rtlCol="0">
            <a:spAutoFit/>
          </a:bodyPr>
          <a:lstStyle/>
          <a:p>
            <a:pPr lvl="1" algn="just"/>
            <a:r>
              <a:rPr lang="en-IN" sz="3200" dirty="0"/>
              <a:t>Use analytical expertise to uncover insights from the dataset and to produce visualisation to describe the insights.</a:t>
            </a:r>
          </a:p>
        </p:txBody>
      </p:sp>
      <p:sp>
        <p:nvSpPr>
          <p:cNvPr id="43" name="TextBox 42">
            <a:extLst>
              <a:ext uri="{FF2B5EF4-FFF2-40B4-BE49-F238E27FC236}">
                <a16:creationId xmlns:a16="http://schemas.microsoft.com/office/drawing/2014/main" id="{AC6DFE50-59EA-6272-0E26-E06020066A9C}"/>
              </a:ext>
            </a:extLst>
          </p:cNvPr>
          <p:cNvSpPr txBox="1"/>
          <p:nvPr/>
        </p:nvSpPr>
        <p:spPr>
          <a:xfrm>
            <a:off x="10718050" y="7650276"/>
            <a:ext cx="7259901" cy="1569660"/>
          </a:xfrm>
          <a:prstGeom prst="rect">
            <a:avLst/>
          </a:prstGeom>
          <a:noFill/>
        </p:spPr>
        <p:txBody>
          <a:bodyPr wrap="square" rtlCol="0">
            <a:spAutoFit/>
          </a:bodyPr>
          <a:lstStyle/>
          <a:p>
            <a:pPr lvl="1" algn="just"/>
            <a:r>
              <a:rPr lang="en-IN" sz="3200" dirty="0"/>
              <a:t>Use insights to unlock business decisions and make recommendations for next steps.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AutoShape 31">
            <a:extLst>
              <a:ext uri="{FF2B5EF4-FFF2-40B4-BE49-F238E27FC236}">
                <a16:creationId xmlns:a16="http://schemas.microsoft.com/office/drawing/2014/main" id="{1544B388-F99F-3860-E0B6-5BC8167362BE}"/>
              </a:ext>
            </a:extLst>
          </p:cNvPr>
          <p:cNvSpPr/>
          <p:nvPr/>
        </p:nvSpPr>
        <p:spPr>
          <a:xfrm>
            <a:off x="2253042" y="3289976"/>
            <a:ext cx="2720451" cy="1853524"/>
          </a:xfrm>
          <a:prstGeom prst="rect">
            <a:avLst/>
          </a:prstGeom>
          <a:solidFill>
            <a:srgbClr val="FFC000"/>
          </a:solidFill>
        </p:spPr>
        <p:txBody>
          <a:bodyPr/>
          <a:lstStyle/>
          <a:p>
            <a:endParaRPr lang="en-IN" dirty="0"/>
          </a:p>
        </p:txBody>
      </p:sp>
      <p:sp>
        <p:nvSpPr>
          <p:cNvPr id="15" name="TextBox 14">
            <a:extLst>
              <a:ext uri="{FF2B5EF4-FFF2-40B4-BE49-F238E27FC236}">
                <a16:creationId xmlns:a16="http://schemas.microsoft.com/office/drawing/2014/main" id="{3FACF57E-C109-CA41-B418-DC2968A57A06}"/>
              </a:ext>
            </a:extLst>
          </p:cNvPr>
          <p:cNvSpPr txBox="1"/>
          <p:nvPr/>
        </p:nvSpPr>
        <p:spPr>
          <a:xfrm>
            <a:off x="2159617" y="5249852"/>
            <a:ext cx="2939761" cy="954107"/>
          </a:xfrm>
          <a:prstGeom prst="rect">
            <a:avLst/>
          </a:prstGeom>
          <a:noFill/>
        </p:spPr>
        <p:txBody>
          <a:bodyPr wrap="square" rtlCol="0">
            <a:spAutoFit/>
          </a:bodyPr>
          <a:lstStyle/>
          <a:p>
            <a:pPr algn="ctr"/>
            <a:r>
              <a:rPr lang="en-IN" sz="2800" dirty="0"/>
              <a:t>Highest Count for Content Type</a:t>
            </a:r>
          </a:p>
        </p:txBody>
      </p:sp>
      <p:sp>
        <p:nvSpPr>
          <p:cNvPr id="16" name="TextBox 15">
            <a:extLst>
              <a:ext uri="{FF2B5EF4-FFF2-40B4-BE49-F238E27FC236}">
                <a16:creationId xmlns:a16="http://schemas.microsoft.com/office/drawing/2014/main" id="{920559A1-64DE-D74E-EEFE-FAABAD951DB4}"/>
              </a:ext>
            </a:extLst>
          </p:cNvPr>
          <p:cNvSpPr txBox="1"/>
          <p:nvPr/>
        </p:nvSpPr>
        <p:spPr>
          <a:xfrm>
            <a:off x="2206329" y="3524240"/>
            <a:ext cx="2813875" cy="1384995"/>
          </a:xfrm>
          <a:prstGeom prst="rect">
            <a:avLst/>
          </a:prstGeom>
          <a:noFill/>
        </p:spPr>
        <p:txBody>
          <a:bodyPr wrap="square" rtlCol="0">
            <a:spAutoFit/>
          </a:bodyPr>
          <a:lstStyle/>
          <a:p>
            <a:pPr algn="ctr"/>
            <a:r>
              <a:rPr lang="en-IN" sz="2800" b="1" dirty="0"/>
              <a:t>PHOTO</a:t>
            </a:r>
          </a:p>
          <a:p>
            <a:pPr algn="ctr"/>
            <a:r>
              <a:rPr lang="en-IN" sz="2800" b="1" dirty="0"/>
              <a:t>6589</a:t>
            </a:r>
          </a:p>
          <a:p>
            <a:pPr algn="ctr"/>
            <a:r>
              <a:rPr lang="en-IN" sz="2800" b="1" dirty="0"/>
              <a:t>25.4%</a:t>
            </a:r>
          </a:p>
        </p:txBody>
      </p:sp>
      <p:sp>
        <p:nvSpPr>
          <p:cNvPr id="17" name="AutoShape 31">
            <a:extLst>
              <a:ext uri="{FF2B5EF4-FFF2-40B4-BE49-F238E27FC236}">
                <a16:creationId xmlns:a16="http://schemas.microsoft.com/office/drawing/2014/main" id="{F648F781-10F5-59A9-B6E9-A002E48781F5}"/>
              </a:ext>
            </a:extLst>
          </p:cNvPr>
          <p:cNvSpPr/>
          <p:nvPr/>
        </p:nvSpPr>
        <p:spPr>
          <a:xfrm>
            <a:off x="7409443" y="3289976"/>
            <a:ext cx="2720451" cy="1853524"/>
          </a:xfrm>
          <a:prstGeom prst="rect">
            <a:avLst/>
          </a:prstGeom>
          <a:solidFill>
            <a:srgbClr val="FFC000"/>
          </a:solidFill>
        </p:spPr>
        <p:txBody>
          <a:bodyPr/>
          <a:lstStyle/>
          <a:p>
            <a:endParaRPr lang="en-IN" dirty="0"/>
          </a:p>
        </p:txBody>
      </p:sp>
      <p:sp>
        <p:nvSpPr>
          <p:cNvPr id="18" name="TextBox 17">
            <a:extLst>
              <a:ext uri="{FF2B5EF4-FFF2-40B4-BE49-F238E27FC236}">
                <a16:creationId xmlns:a16="http://schemas.microsoft.com/office/drawing/2014/main" id="{C0DFF874-9321-7EFB-DDFB-903CFD2AC9EF}"/>
              </a:ext>
            </a:extLst>
          </p:cNvPr>
          <p:cNvSpPr txBox="1"/>
          <p:nvPr/>
        </p:nvSpPr>
        <p:spPr>
          <a:xfrm>
            <a:off x="7316018" y="5249852"/>
            <a:ext cx="2939761" cy="954107"/>
          </a:xfrm>
          <a:prstGeom prst="rect">
            <a:avLst/>
          </a:prstGeom>
          <a:noFill/>
        </p:spPr>
        <p:txBody>
          <a:bodyPr wrap="square" rtlCol="0">
            <a:spAutoFit/>
          </a:bodyPr>
          <a:lstStyle/>
          <a:p>
            <a:pPr algn="ctr"/>
            <a:r>
              <a:rPr lang="en-IN" sz="2800" dirty="0"/>
              <a:t>Highest Count for Category Type</a:t>
            </a:r>
          </a:p>
        </p:txBody>
      </p:sp>
      <p:sp>
        <p:nvSpPr>
          <p:cNvPr id="19" name="TextBox 18">
            <a:extLst>
              <a:ext uri="{FF2B5EF4-FFF2-40B4-BE49-F238E27FC236}">
                <a16:creationId xmlns:a16="http://schemas.microsoft.com/office/drawing/2014/main" id="{E142FB06-21CD-3721-128E-5EBFD27CB5F5}"/>
              </a:ext>
            </a:extLst>
          </p:cNvPr>
          <p:cNvSpPr txBox="1"/>
          <p:nvPr/>
        </p:nvSpPr>
        <p:spPr>
          <a:xfrm>
            <a:off x="7362730" y="3524240"/>
            <a:ext cx="2813875" cy="1384995"/>
          </a:xfrm>
          <a:prstGeom prst="rect">
            <a:avLst/>
          </a:prstGeom>
          <a:noFill/>
        </p:spPr>
        <p:txBody>
          <a:bodyPr wrap="square" rtlCol="0">
            <a:spAutoFit/>
          </a:bodyPr>
          <a:lstStyle/>
          <a:p>
            <a:pPr algn="ctr"/>
            <a:r>
              <a:rPr lang="en-IN" sz="2800" b="1" dirty="0"/>
              <a:t>ANIMALS</a:t>
            </a:r>
          </a:p>
          <a:p>
            <a:pPr algn="ctr"/>
            <a:r>
              <a:rPr lang="en-IN" sz="2800" b="1" dirty="0"/>
              <a:t>1897</a:t>
            </a:r>
          </a:p>
          <a:p>
            <a:pPr algn="ctr"/>
            <a:r>
              <a:rPr lang="en-IN" sz="2800" b="1" dirty="0"/>
              <a:t>7.72%</a:t>
            </a:r>
          </a:p>
        </p:txBody>
      </p:sp>
      <p:sp>
        <p:nvSpPr>
          <p:cNvPr id="20" name="AutoShape 31">
            <a:extLst>
              <a:ext uri="{FF2B5EF4-FFF2-40B4-BE49-F238E27FC236}">
                <a16:creationId xmlns:a16="http://schemas.microsoft.com/office/drawing/2014/main" id="{D2E8B4F2-737C-A822-35DD-581CA5A441DC}"/>
              </a:ext>
            </a:extLst>
          </p:cNvPr>
          <p:cNvSpPr/>
          <p:nvPr/>
        </p:nvSpPr>
        <p:spPr>
          <a:xfrm>
            <a:off x="12743358" y="3289976"/>
            <a:ext cx="2720451" cy="1853524"/>
          </a:xfrm>
          <a:prstGeom prst="rect">
            <a:avLst/>
          </a:prstGeom>
          <a:solidFill>
            <a:srgbClr val="FFC000"/>
          </a:solidFill>
        </p:spPr>
        <p:txBody>
          <a:bodyPr/>
          <a:lstStyle/>
          <a:p>
            <a:endParaRPr lang="en-IN" dirty="0"/>
          </a:p>
        </p:txBody>
      </p:sp>
      <p:sp>
        <p:nvSpPr>
          <p:cNvPr id="21" name="TextBox 20">
            <a:extLst>
              <a:ext uri="{FF2B5EF4-FFF2-40B4-BE49-F238E27FC236}">
                <a16:creationId xmlns:a16="http://schemas.microsoft.com/office/drawing/2014/main" id="{28EDAE96-D3D7-9BEE-9FDC-8930EE4AA861}"/>
              </a:ext>
            </a:extLst>
          </p:cNvPr>
          <p:cNvSpPr txBox="1"/>
          <p:nvPr/>
        </p:nvSpPr>
        <p:spPr>
          <a:xfrm>
            <a:off x="12649933" y="5249852"/>
            <a:ext cx="2939761" cy="954107"/>
          </a:xfrm>
          <a:prstGeom prst="rect">
            <a:avLst/>
          </a:prstGeom>
          <a:noFill/>
        </p:spPr>
        <p:txBody>
          <a:bodyPr wrap="square" rtlCol="0">
            <a:spAutoFit/>
          </a:bodyPr>
          <a:lstStyle/>
          <a:p>
            <a:pPr algn="ctr"/>
            <a:r>
              <a:rPr lang="en-IN" sz="2800" dirty="0"/>
              <a:t>Highest Count for Reaction Type</a:t>
            </a:r>
          </a:p>
        </p:txBody>
      </p:sp>
      <p:sp>
        <p:nvSpPr>
          <p:cNvPr id="22" name="TextBox 21">
            <a:extLst>
              <a:ext uri="{FF2B5EF4-FFF2-40B4-BE49-F238E27FC236}">
                <a16:creationId xmlns:a16="http://schemas.microsoft.com/office/drawing/2014/main" id="{01D9466D-398A-EADA-61FF-8933CF126A41}"/>
              </a:ext>
            </a:extLst>
          </p:cNvPr>
          <p:cNvSpPr txBox="1"/>
          <p:nvPr/>
        </p:nvSpPr>
        <p:spPr>
          <a:xfrm>
            <a:off x="12696645" y="3524240"/>
            <a:ext cx="2813875" cy="1384995"/>
          </a:xfrm>
          <a:prstGeom prst="rect">
            <a:avLst/>
          </a:prstGeom>
          <a:noFill/>
        </p:spPr>
        <p:txBody>
          <a:bodyPr wrap="square" rtlCol="0">
            <a:spAutoFit/>
          </a:bodyPr>
          <a:lstStyle/>
          <a:p>
            <a:pPr algn="ctr"/>
            <a:r>
              <a:rPr lang="en-IN" sz="2800" b="1" dirty="0"/>
              <a:t>HEART</a:t>
            </a:r>
          </a:p>
          <a:p>
            <a:pPr algn="ctr"/>
            <a:r>
              <a:rPr lang="en-IN" sz="2800" b="1" dirty="0"/>
              <a:t>1622</a:t>
            </a:r>
          </a:p>
          <a:p>
            <a:pPr algn="ctr"/>
            <a:r>
              <a:rPr lang="en-IN" sz="2800" b="1" dirty="0"/>
              <a:t>6.6%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D1C8102A-8A7A-4E54-BFAD-C531F33B41AB}"/>
              </a:ext>
            </a:extLst>
          </p:cNvPr>
          <p:cNvGraphicFramePr>
            <a:graphicFrameLocks/>
          </p:cNvGraphicFramePr>
          <p:nvPr>
            <p:extLst>
              <p:ext uri="{D42A27DB-BD31-4B8C-83A1-F6EECF244321}">
                <p14:modId xmlns:p14="http://schemas.microsoft.com/office/powerpoint/2010/main" val="3249156219"/>
              </p:ext>
            </p:extLst>
          </p:nvPr>
        </p:nvGraphicFramePr>
        <p:xfrm>
          <a:off x="2724116" y="1756593"/>
          <a:ext cx="9239284" cy="325368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F92FF290-83F9-42E6-BD06-776EED8BCB98}"/>
              </a:ext>
            </a:extLst>
          </p:cNvPr>
          <p:cNvGraphicFramePr>
            <a:graphicFrameLocks/>
          </p:cNvGraphicFramePr>
          <p:nvPr>
            <p:extLst>
              <p:ext uri="{D42A27DB-BD31-4B8C-83A1-F6EECF244321}">
                <p14:modId xmlns:p14="http://schemas.microsoft.com/office/powerpoint/2010/main" val="2634215119"/>
              </p:ext>
            </p:extLst>
          </p:nvPr>
        </p:nvGraphicFramePr>
        <p:xfrm>
          <a:off x="9906000" y="5283352"/>
          <a:ext cx="7402501" cy="3906314"/>
        </p:xfrm>
        <a:graphic>
          <a:graphicData uri="http://schemas.openxmlformats.org/drawingml/2006/chart">
            <c:chart xmlns:c="http://schemas.openxmlformats.org/drawingml/2006/chart" xmlns:r="http://schemas.openxmlformats.org/officeDocument/2006/relationships" r:id="rId8"/>
          </a:graphicData>
        </a:graphic>
      </p:graphicFrame>
      <p:grpSp>
        <p:nvGrpSpPr>
          <p:cNvPr id="31" name="Group 30">
            <a:extLst>
              <a:ext uri="{FF2B5EF4-FFF2-40B4-BE49-F238E27FC236}">
                <a16:creationId xmlns:a16="http://schemas.microsoft.com/office/drawing/2014/main" id="{E01543B5-CC8C-EA0B-035D-27312AFD93A5}"/>
              </a:ext>
            </a:extLst>
          </p:cNvPr>
          <p:cNvGrpSpPr/>
          <p:nvPr/>
        </p:nvGrpSpPr>
        <p:grpSpPr>
          <a:xfrm>
            <a:off x="2929574" y="5990136"/>
            <a:ext cx="7988217" cy="2254090"/>
            <a:chOff x="3519423" y="5769164"/>
            <a:chExt cx="6847668" cy="1832587"/>
          </a:xfrm>
        </p:grpSpPr>
        <p:sp>
          <p:nvSpPr>
            <p:cNvPr id="29" name="AutoShape 31">
              <a:extLst>
                <a:ext uri="{FF2B5EF4-FFF2-40B4-BE49-F238E27FC236}">
                  <a16:creationId xmlns:a16="http://schemas.microsoft.com/office/drawing/2014/main" id="{F4BF5AB3-E58A-CE50-F277-D2308DB618C3}"/>
                </a:ext>
              </a:extLst>
            </p:cNvPr>
            <p:cNvSpPr/>
            <p:nvPr/>
          </p:nvSpPr>
          <p:spPr>
            <a:xfrm>
              <a:off x="3519423" y="5769164"/>
              <a:ext cx="6847668" cy="1832587"/>
            </a:xfrm>
            <a:prstGeom prst="rect">
              <a:avLst/>
            </a:prstGeom>
            <a:solidFill>
              <a:srgbClr val="FFC000"/>
            </a:solidFill>
          </p:spPr>
          <p:txBody>
            <a:bodyPr/>
            <a:lstStyle/>
            <a:p>
              <a:endParaRPr lang="en-IN" dirty="0"/>
            </a:p>
          </p:txBody>
        </p:sp>
        <p:sp>
          <p:nvSpPr>
            <p:cNvPr id="30" name="TextBox 29">
              <a:extLst>
                <a:ext uri="{FF2B5EF4-FFF2-40B4-BE49-F238E27FC236}">
                  <a16:creationId xmlns:a16="http://schemas.microsoft.com/office/drawing/2014/main" id="{3C5ADA30-0463-215B-AAA5-06370B3D521D}"/>
                </a:ext>
              </a:extLst>
            </p:cNvPr>
            <p:cNvSpPr txBox="1"/>
            <p:nvPr/>
          </p:nvSpPr>
          <p:spPr>
            <a:xfrm>
              <a:off x="3519424" y="6003428"/>
              <a:ext cx="6747130" cy="1276142"/>
            </a:xfrm>
            <a:prstGeom prst="rect">
              <a:avLst/>
            </a:prstGeom>
            <a:noFill/>
          </p:spPr>
          <p:txBody>
            <a:bodyPr wrap="square" rtlCol="0">
              <a:spAutoFit/>
            </a:bodyPr>
            <a:lstStyle/>
            <a:p>
              <a:pPr algn="just"/>
              <a:r>
                <a:rPr lang="en-IN" sz="3200" b="1" dirty="0"/>
                <a:t>The top 5 content categories are Animals, Science, Health Eating, Food, and Technology in descending order.</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645425F6-0940-465A-BD11-8ECE846073D3}"/>
              </a:ext>
            </a:extLst>
          </p:cNvPr>
          <p:cNvGraphicFramePr>
            <a:graphicFrameLocks/>
          </p:cNvGraphicFramePr>
          <p:nvPr>
            <p:extLst>
              <p:ext uri="{D42A27DB-BD31-4B8C-83A1-F6EECF244321}">
                <p14:modId xmlns:p14="http://schemas.microsoft.com/office/powerpoint/2010/main" val="1197655001"/>
              </p:ext>
            </p:extLst>
          </p:nvPr>
        </p:nvGraphicFramePr>
        <p:xfrm>
          <a:off x="3626189" y="1231450"/>
          <a:ext cx="7431387" cy="36834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86F64E03-A5FC-4779-8510-CFFC19A8AFFA}"/>
              </a:ext>
            </a:extLst>
          </p:cNvPr>
          <p:cNvGraphicFramePr>
            <a:graphicFrameLocks/>
          </p:cNvGraphicFramePr>
          <p:nvPr>
            <p:extLst>
              <p:ext uri="{D42A27DB-BD31-4B8C-83A1-F6EECF244321}">
                <p14:modId xmlns:p14="http://schemas.microsoft.com/office/powerpoint/2010/main" val="2174445957"/>
              </p:ext>
            </p:extLst>
          </p:nvPr>
        </p:nvGraphicFramePr>
        <p:xfrm>
          <a:off x="11658600" y="4229100"/>
          <a:ext cx="6150388" cy="4358431"/>
        </p:xfrm>
        <a:graphic>
          <a:graphicData uri="http://schemas.openxmlformats.org/drawingml/2006/chart">
            <c:chart xmlns:c="http://schemas.openxmlformats.org/drawingml/2006/chart" xmlns:r="http://schemas.openxmlformats.org/officeDocument/2006/relationships" r:id="rId8"/>
          </a:graphicData>
        </a:graphic>
      </p:graphicFrame>
      <p:grpSp>
        <p:nvGrpSpPr>
          <p:cNvPr id="29" name="Group 28">
            <a:extLst>
              <a:ext uri="{FF2B5EF4-FFF2-40B4-BE49-F238E27FC236}">
                <a16:creationId xmlns:a16="http://schemas.microsoft.com/office/drawing/2014/main" id="{BA79923D-3EDB-D7D7-72B7-1728F3974E2E}"/>
              </a:ext>
            </a:extLst>
          </p:cNvPr>
          <p:cNvGrpSpPr/>
          <p:nvPr/>
        </p:nvGrpSpPr>
        <p:grpSpPr>
          <a:xfrm>
            <a:off x="3069359" y="6256951"/>
            <a:ext cx="7988217" cy="1439364"/>
            <a:chOff x="3519423" y="5769164"/>
            <a:chExt cx="6847668" cy="1832587"/>
          </a:xfrm>
        </p:grpSpPr>
        <p:sp>
          <p:nvSpPr>
            <p:cNvPr id="30" name="AutoShape 31">
              <a:extLst>
                <a:ext uri="{FF2B5EF4-FFF2-40B4-BE49-F238E27FC236}">
                  <a16:creationId xmlns:a16="http://schemas.microsoft.com/office/drawing/2014/main" id="{9CED8075-363A-0373-FAB5-85D2447C5B45}"/>
                </a:ext>
              </a:extLst>
            </p:cNvPr>
            <p:cNvSpPr/>
            <p:nvPr/>
          </p:nvSpPr>
          <p:spPr>
            <a:xfrm>
              <a:off x="3519423" y="5769164"/>
              <a:ext cx="6847668" cy="1832587"/>
            </a:xfrm>
            <a:prstGeom prst="rect">
              <a:avLst/>
            </a:prstGeom>
            <a:solidFill>
              <a:srgbClr val="FFC000"/>
            </a:solidFill>
          </p:spPr>
          <p:txBody>
            <a:bodyPr/>
            <a:lstStyle/>
            <a:p>
              <a:endParaRPr lang="en-IN" dirty="0"/>
            </a:p>
          </p:txBody>
        </p:sp>
        <p:sp>
          <p:nvSpPr>
            <p:cNvPr id="31" name="TextBox 30">
              <a:extLst>
                <a:ext uri="{FF2B5EF4-FFF2-40B4-BE49-F238E27FC236}">
                  <a16:creationId xmlns:a16="http://schemas.microsoft.com/office/drawing/2014/main" id="{B0027CFE-C86D-9034-5A8E-E2F06BFEE048}"/>
                </a:ext>
              </a:extLst>
            </p:cNvPr>
            <p:cNvSpPr txBox="1"/>
            <p:nvPr/>
          </p:nvSpPr>
          <p:spPr>
            <a:xfrm>
              <a:off x="3519424" y="6003428"/>
              <a:ext cx="6747130" cy="875784"/>
            </a:xfrm>
            <a:prstGeom prst="rect">
              <a:avLst/>
            </a:prstGeom>
            <a:noFill/>
          </p:spPr>
          <p:txBody>
            <a:bodyPr wrap="square" rtlCol="0">
              <a:spAutoFit/>
            </a:bodyPr>
            <a:lstStyle/>
            <a:p>
              <a:pPr algn="just"/>
              <a:r>
                <a:rPr lang="en-IN" sz="3200" b="1" dirty="0"/>
                <a:t>The most reacted content type is photo followed by video, GIF and then audio.</a:t>
              </a:r>
            </a:p>
          </p:txBody>
        </p:sp>
      </p:gr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512</Words>
  <Application>Microsoft Office PowerPoint</Application>
  <PresentationFormat>Custom</PresentationFormat>
  <Paragraphs>85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Graphik Regular</vt:lpstr>
      <vt:lpstr>Calibri</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Aishwarya Galdinus</cp:lastModifiedBy>
  <cp:revision>9</cp:revision>
  <dcterms:created xsi:type="dcterms:W3CDTF">2006-08-16T00:00:00Z</dcterms:created>
  <dcterms:modified xsi:type="dcterms:W3CDTF">2024-04-18T09:05:00Z</dcterms:modified>
  <dc:identifier>DAEhDyfaYKE</dc:identifier>
</cp:coreProperties>
</file>