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8" r:id="rId2"/>
    <p:sldId id="257" r:id="rId3"/>
    <p:sldId id="259" r:id="rId4"/>
    <p:sldId id="260" r:id="rId5"/>
    <p:sldId id="261" r:id="rId6"/>
    <p:sldId id="263" r:id="rId7"/>
    <p:sldId id="266"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90" d="100"/>
          <a:sy n="90" d="100"/>
        </p:scale>
        <p:origin x="-81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xmlns=""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3/8/2019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dirty="0" smtClean="0">
                <a:solidFill>
                  <a:schemeClr val="tx1"/>
                </a:solidFill>
                <a:latin typeface="Cambria" pitchFamily="18" charset="0"/>
              </a:rPr>
              <a:t>Automated Travel </a:t>
            </a:r>
            <a:r>
              <a:rPr lang="en-IN" dirty="0" smtClean="0">
                <a:solidFill>
                  <a:schemeClr val="tx1"/>
                </a:solidFill>
                <a:latin typeface="Cambria" pitchFamily="18" charset="0"/>
              </a:rPr>
              <a:t>Insurance </a:t>
            </a:r>
            <a:r>
              <a:rPr lang="en-IN" dirty="0" err="1" smtClean="0">
                <a:solidFill>
                  <a:schemeClr val="tx1"/>
                </a:solidFill>
                <a:latin typeface="Cambria" pitchFamily="18" charset="0"/>
              </a:rPr>
              <a:t>Chatbot</a:t>
            </a:r>
            <a:r>
              <a:rPr lang="en-IN" dirty="0" smtClean="0">
                <a:solidFill>
                  <a:schemeClr val="tx1"/>
                </a:solidFill>
                <a:latin typeface="Cambria" pitchFamily="18" charset="0"/>
              </a:rPr>
              <a:t> </a:t>
            </a:r>
            <a:endParaRPr lang="en-US" dirty="0">
              <a:solidFill>
                <a:schemeClr val="tx1"/>
              </a:solidFill>
              <a:latin typeface="Cambria" pitchFamily="18" charset="0"/>
            </a:endParaRPr>
          </a:p>
        </p:txBody>
      </p:sp>
      <p:sp>
        <p:nvSpPr>
          <p:cNvPr id="7" name="Title 3"/>
          <p:cNvSpPr txBox="1">
            <a:spLocks/>
          </p:cNvSpPr>
          <p:nvPr/>
        </p:nvSpPr>
        <p:spPr>
          <a:xfrm>
            <a:off x="357158" y="2071678"/>
            <a:ext cx="5643602" cy="2214578"/>
          </a:xfrm>
          <a:prstGeom prst="rect">
            <a:avLst/>
          </a:prstGeom>
        </p:spPr>
        <p:txBody>
          <a:bodyPr vert="horz" lIns="91440" tIns="45720" rIns="91440" bIns="45720" rtlCol="0" anchor="ctr">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1.Aishvarya M - 711715104001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2.Divya S           - 711715104016</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3.Martin J         - 711715104037</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a:spLocks/>
          </p:cNvSpPr>
          <p:nvPr/>
        </p:nvSpPr>
        <p:spPr>
          <a:xfrm>
            <a:off x="500034" y="4214818"/>
            <a:ext cx="8786874" cy="2000264"/>
          </a:xfrm>
          <a:prstGeom prst="rect">
            <a:avLst/>
          </a:prstGeom>
        </p:spPr>
        <p:txBody>
          <a:bodyPr vert="horz" lIns="91440" tIns="45720" rIns="91440" bIns="45720" rtlCol="0" anchor="ctr">
            <a:normAutofit/>
          </a:bodyPr>
          <a:lstStyle/>
          <a:p>
            <a:pPr lvl="0">
              <a:spcBef>
                <a:spcPct val="0"/>
              </a:spcBef>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Industry Mentor</a:t>
            </a: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 </a:t>
            </a:r>
            <a:r>
              <a:rPr lang="en-US" sz="3200" dirty="0" smtClean="0">
                <a:latin typeface="Cambria" pitchFamily="18" charset="0"/>
              </a:rPr>
              <a:t>Mrs. </a:t>
            </a:r>
            <a:r>
              <a:rPr lang="en-US" sz="3200" dirty="0" err="1" smtClean="0">
                <a:latin typeface="Cambria" pitchFamily="18" charset="0"/>
              </a:rPr>
              <a:t>Yukthika</a:t>
            </a:r>
            <a:r>
              <a:rPr lang="en-US" sz="3200" dirty="0" smtClean="0">
                <a:latin typeface="Cambria" pitchFamily="18" charset="0"/>
              </a:rPr>
              <a:t> </a:t>
            </a:r>
            <a:r>
              <a:rPr lang="en-US" sz="3200" dirty="0" err="1" smtClean="0">
                <a:latin typeface="Cambria" pitchFamily="18" charset="0"/>
              </a:rPr>
              <a:t>Velumani</a:t>
            </a:r>
            <a:endParaRPr lang="en-US" sz="3200" dirty="0" smtClean="0">
              <a:latin typeface="Cambria" pitchFamily="18" charset="0"/>
              <a:ea typeface="+mj-ea"/>
              <a:cs typeface="+mj-cs"/>
            </a:endParaRPr>
          </a:p>
          <a:p>
            <a:pPr lvl="0">
              <a:spcBef>
                <a:spcPct val="0"/>
              </a:spcBef>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Guide</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a:t>
            </a:r>
            <a:r>
              <a:rPr lang="en-US" sz="3200" dirty="0" smtClean="0">
                <a:latin typeface="Cambria" pitchFamily="18" charset="0"/>
              </a:rPr>
              <a:t> Mr. </a:t>
            </a:r>
            <a:r>
              <a:rPr lang="en-US" sz="3200" dirty="0" err="1" smtClean="0"/>
              <a:t>V.Vivekanandan</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785786" y="1857364"/>
            <a:ext cx="7429552" cy="347787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is built using artificial intelligence that analyses queries and users messages. The Automated Travel Insurance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is designed to engage customers in a dynamic conversation, which will enable customers with a good level of interaction with the Travel insurance system. This is automated to choose multiple travel plans as like in webpage, based on the interactive and personalized customer  engagement. It helps customers to choose the right plan for them. We create specific travel insurance plans for students, senior citizens and for a family or a group. This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provides appropriate and immediate answers. </a:t>
            </a:r>
            <a:r>
              <a:rPr lang="en-US" sz="2000" dirty="0" smtClean="0">
                <a:latin typeface="Times New Roman" pitchFamily="18" charset="0"/>
                <a:cs typeface="Times New Roman" pitchFamily="18" charset="0"/>
              </a:rPr>
              <a:t>All plans will offer services for accident and illness medical expenses.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7" name="TextBox 6"/>
          <p:cNvSpPr txBox="1"/>
          <p:nvPr/>
        </p:nvSpPr>
        <p:spPr>
          <a:xfrm>
            <a:off x="785786" y="1928802"/>
            <a:ext cx="7072362" cy="3785652"/>
          </a:xfrm>
          <a:prstGeom prst="rect">
            <a:avLst/>
          </a:prstGeom>
          <a:noFill/>
        </p:spPr>
        <p:txBody>
          <a:bodyPr wrap="square" rtlCol="0">
            <a:spAutoFit/>
          </a:bodyPr>
          <a:lstStyle/>
          <a:p>
            <a:pPr algn="just">
              <a:buFont typeface="Arial" pitchFamily="34" charset="0"/>
              <a:buChar char="•"/>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was designed to simulate conversations with human users, especially over the Internet. The first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Eliza</a:t>
            </a:r>
            <a:r>
              <a:rPr lang="en-IN" sz="2000" dirty="0" smtClean="0">
                <a:latin typeface="Times New Roman" pitchFamily="18" charset="0"/>
                <a:cs typeface="Times New Roman" pitchFamily="18" charset="0"/>
              </a:rPr>
              <a:t>, was built in 1966. </a:t>
            </a:r>
            <a:r>
              <a:rPr lang="en-US" sz="2000" dirty="0" smtClean="0">
                <a:latin typeface="Times New Roman" pitchFamily="18" charset="0"/>
                <a:cs typeface="Times New Roman" pitchFamily="18" charset="0"/>
              </a:rPr>
              <a:t>Most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either  accessed via virtual assistants such as Google Assistant and Amazon </a:t>
            </a:r>
            <a:r>
              <a:rPr lang="en-US" sz="2000" dirty="0" err="1" smtClean="0">
                <a:latin typeface="Times New Roman" pitchFamily="18" charset="0"/>
                <a:cs typeface="Times New Roman" pitchFamily="18" charset="0"/>
              </a:rPr>
              <a:t>Alexa</a:t>
            </a:r>
            <a:r>
              <a:rPr lang="en-US" sz="2000" dirty="0" smtClean="0">
                <a:latin typeface="Times New Roman" pitchFamily="18" charset="0"/>
                <a:cs typeface="Times New Roman" pitchFamily="18" charset="0"/>
              </a:rPr>
              <a:t> or  via messaging apps such as </a:t>
            </a:r>
            <a:r>
              <a:rPr lang="en-US" sz="2000" dirty="0" err="1" smtClean="0">
                <a:latin typeface="Times New Roman" pitchFamily="18" charset="0"/>
                <a:cs typeface="Times New Roman" pitchFamily="18" charset="0"/>
              </a:rPr>
              <a:t>Facebook</a:t>
            </a:r>
            <a:r>
              <a:rPr lang="en-US" sz="2000" dirty="0" smtClean="0">
                <a:latin typeface="Times New Roman" pitchFamily="18" charset="0"/>
                <a:cs typeface="Times New Roman" pitchFamily="18" charset="0"/>
              </a:rPr>
              <a:t> Messenger  or </a:t>
            </a:r>
            <a:r>
              <a:rPr lang="en-US" sz="2000" dirty="0" err="1" smtClean="0">
                <a:latin typeface="Times New Roman" pitchFamily="18" charset="0"/>
                <a:cs typeface="Times New Roman" pitchFamily="18" charset="0"/>
              </a:rPr>
              <a:t>Wechat</a:t>
            </a:r>
            <a:r>
              <a:rPr lang="en-US" sz="2000" dirty="0" smtClean="0">
                <a:latin typeface="Times New Roman" pitchFamily="18" charset="0"/>
                <a:cs typeface="Times New Roman" pitchFamily="18" charset="0"/>
              </a:rPr>
              <a:t>. </a:t>
            </a:r>
          </a:p>
          <a:p>
            <a:pPr algn="just">
              <a:buFont typeface="Arial" pitchFamily="34" charset="0"/>
              <a:buChar char="•"/>
            </a:pPr>
            <a:r>
              <a:rPr lang="en-IN" sz="2000" dirty="0" smtClean="0">
                <a:latin typeface="Times New Roman" pitchFamily="18" charset="0"/>
                <a:cs typeface="Times New Roman" pitchFamily="18" charset="0"/>
              </a:rPr>
              <a:t> There are various </a:t>
            </a:r>
            <a:r>
              <a:rPr lang="en-IN" sz="2000" dirty="0" err="1" smtClean="0">
                <a:latin typeface="Times New Roman" pitchFamily="18" charset="0"/>
                <a:cs typeface="Times New Roman" pitchFamily="18" charset="0"/>
              </a:rPr>
              <a:t>Chatbots</a:t>
            </a:r>
            <a:r>
              <a:rPr lang="en-IN" sz="2000" dirty="0" smtClean="0">
                <a:latin typeface="Times New Roman" pitchFamily="18" charset="0"/>
                <a:cs typeface="Times New Roman" pitchFamily="18" charset="0"/>
              </a:rPr>
              <a:t> available in many fields </a:t>
            </a:r>
            <a:r>
              <a:rPr lang="en-US" sz="2000" dirty="0" smtClean="0">
                <a:latin typeface="Times New Roman" pitchFamily="18" charset="0"/>
                <a:cs typeface="Times New Roman" pitchFamily="18" charset="0"/>
              </a:rPr>
              <a:t>to answer simple questions and increase the customer engagement and to offer additional ways for them.</a:t>
            </a:r>
          </a:p>
          <a:p>
            <a:pPr algn="just">
              <a:buFont typeface="Arial" pitchFamily="34" charset="0"/>
              <a:buChar char="•"/>
            </a:pPr>
            <a:r>
              <a:rPr lang="en-IN" sz="2000" dirty="0" smtClean="0">
                <a:latin typeface="Times New Roman" pitchFamily="18" charset="0"/>
                <a:cs typeface="Times New Roman" pitchFamily="18" charset="0"/>
              </a:rPr>
              <a:t> The top companies such as Reliance, Bajaj Allianz, </a:t>
            </a:r>
            <a:r>
              <a:rPr lang="en-US" sz="2000" dirty="0" smtClean="0">
                <a:latin typeface="Times New Roman" pitchFamily="18" charset="0"/>
                <a:cs typeface="Times New Roman" pitchFamily="18" charset="0"/>
              </a:rPr>
              <a:t>HDFC ERGO</a:t>
            </a:r>
            <a:r>
              <a:rPr lang="en-IN" sz="2000" dirty="0" smtClean="0">
                <a:latin typeface="Times New Roman" pitchFamily="18" charset="0"/>
                <a:cs typeface="Times New Roman" pitchFamily="18" charset="0"/>
              </a:rPr>
              <a:t> has created many travel insurance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which has more suitable plans.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571472" y="2285992"/>
            <a:ext cx="7715304" cy="4893647"/>
          </a:xfrm>
          <a:prstGeom prst="rect">
            <a:avLst/>
          </a:prstGeom>
        </p:spPr>
        <p:txBody>
          <a:bodyPr wrap="square">
            <a:spAutoFit/>
          </a:bodyPr>
          <a:lstStyle/>
          <a:p>
            <a:pPr algn="just"/>
            <a:r>
              <a:rPr lang="en-US" sz="2400" b="1" dirty="0" smtClean="0">
                <a:latin typeface="Times New Roman" pitchFamily="18" charset="0"/>
                <a:cs typeface="Times New Roman" pitchFamily="18" charset="0"/>
              </a:rPr>
              <a:t>Advantages over existing methods</a:t>
            </a:r>
          </a:p>
          <a:p>
            <a:pPr algn="just"/>
            <a:endParaRPr lang="en-US" sz="2400" b="1" dirty="0" smtClean="0">
              <a:latin typeface="Times New Roman" pitchFamily="18" charset="0"/>
              <a:cs typeface="Times New Roman" pitchFamily="18" charset="0"/>
            </a:endParaRPr>
          </a:p>
          <a:p>
            <a:pPr algn="just">
              <a:buFont typeface="Arial" pitchFamily="34" charset="0"/>
              <a:buChar char="•"/>
            </a:pPr>
            <a:r>
              <a:rPr lang="en-IN" dirty="0" smtClean="0">
                <a:latin typeface="Times New Roman" pitchFamily="18" charset="0"/>
                <a:cs typeface="Times New Roman" pitchFamily="18" charset="0"/>
              </a:rPr>
              <a:t> Offers 24/7 support</a:t>
            </a:r>
          </a:p>
          <a:p>
            <a:pPr algn="just">
              <a:buFont typeface="Arial" pitchFamily="34" charset="0"/>
              <a:buChar char="•"/>
            </a:pPr>
            <a:r>
              <a:rPr lang="en-IN" dirty="0" smtClean="0">
                <a:latin typeface="Times New Roman" pitchFamily="18" charset="0"/>
                <a:cs typeface="Times New Roman" pitchFamily="18" charset="0"/>
              </a:rPr>
              <a:t> Immediate answers</a:t>
            </a:r>
          </a:p>
          <a:p>
            <a:pPr algn="just">
              <a:buFont typeface="Arial" pitchFamily="34" charset="0"/>
              <a:buChar char="•"/>
            </a:pPr>
            <a:r>
              <a:rPr lang="en-US" dirty="0" smtClean="0">
                <a:latin typeface="Times New Roman" pitchFamily="18" charset="0"/>
                <a:cs typeface="Times New Roman" pitchFamily="18" charset="0"/>
              </a:rPr>
              <a:t>They can simultaneously have conversations with thousands of people</a:t>
            </a:r>
          </a:p>
          <a:p>
            <a:pPr algn="just">
              <a:buFont typeface="Arial" pitchFamily="34" charset="0"/>
              <a:buChar char="•"/>
            </a:pPr>
            <a:r>
              <a:rPr lang="en-US" dirty="0" smtClean="0">
                <a:latin typeface="Times New Roman" pitchFamily="18" charset="0"/>
                <a:cs typeface="Times New Roman" pitchFamily="18" charset="0"/>
              </a:rPr>
              <a:t>Easier Approach  for users</a:t>
            </a:r>
          </a:p>
          <a:p>
            <a:pPr algn="just">
              <a:buFont typeface="Arial" pitchFamily="34" charset="0"/>
              <a:buChar char="•"/>
            </a:pPr>
            <a:r>
              <a:rPr lang="en-US" dirty="0" smtClean="0">
                <a:latin typeface="Times New Roman" pitchFamily="18" charset="0"/>
                <a:cs typeface="Times New Roman" pitchFamily="18" charset="0"/>
              </a:rPr>
              <a:t>Covers Emergency medical expenses</a:t>
            </a:r>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Future Enhancements</a:t>
            </a:r>
          </a:p>
          <a:p>
            <a:pPr algn="just"/>
            <a:endParaRPr lang="en-IN" sz="2400"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We will take the </a:t>
            </a:r>
            <a:r>
              <a:rPr lang="en-US" dirty="0" smtClean="0">
                <a:latin typeface="Times New Roman" pitchFamily="18" charset="0"/>
                <a:cs typeface="Times New Roman" pitchFamily="18" charset="0"/>
              </a:rPr>
              <a:t>customer interaction to the next level by using ‘voice assistant’ </a:t>
            </a:r>
          </a:p>
          <a:p>
            <a:pPr algn="just"/>
            <a:endParaRPr lang="en-IN"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buFont typeface="Wingdings" pitchFamily="2" charset="2"/>
              <a:buChar char="§"/>
            </a:pPr>
            <a:endParaRPr lang="en-US" dirty="0">
              <a:latin typeface="Times New Roman" pitchFamily="18" charset="0"/>
              <a:cs typeface="Times New Roman" pitchFamily="18" charset="0"/>
            </a:endParaRPr>
          </a:p>
        </p:txBody>
      </p:sp>
      <p:sp>
        <p:nvSpPr>
          <p:cNvPr id="6" name="TextBox 5"/>
          <p:cNvSpPr txBox="1"/>
          <p:nvPr/>
        </p:nvSpPr>
        <p:spPr>
          <a:xfrm>
            <a:off x="642910" y="1643050"/>
            <a:ext cx="7286676" cy="646331"/>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Automated Travel Insurance </a:t>
            </a:r>
            <a:r>
              <a:rPr lang="en-IN" dirty="0" err="1" smtClean="0">
                <a:latin typeface="Times New Roman" pitchFamily="18" charset="0"/>
                <a:cs typeface="Times New Roman" pitchFamily="18" charset="0"/>
              </a:rPr>
              <a:t>Chatbot</a:t>
            </a:r>
            <a:r>
              <a:rPr lang="en-IN" dirty="0" smtClean="0">
                <a:latin typeface="Times New Roman" pitchFamily="18" charset="0"/>
                <a:cs typeface="Times New Roman" pitchFamily="18" charset="0"/>
              </a:rPr>
              <a:t> provides information about the available policies in the system.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r>
              <a:rPr lang="en-US" sz="2400" b="1" dirty="0" smtClean="0">
                <a:latin typeface="Cambria" pitchFamily="18" charset="0"/>
              </a:rPr>
              <a:t>Drawbacks of existing methods</a:t>
            </a:r>
          </a:p>
          <a:p>
            <a:pPr marL="514350" indent="-514350">
              <a:buFont typeface="+mj-lt"/>
              <a:buAutoNum type="arabicPeriod"/>
            </a:pPr>
            <a:r>
              <a:rPr lang="en-IN" sz="2400" dirty="0" smtClean="0">
                <a:latin typeface="Cambria" pitchFamily="18" charset="0"/>
              </a:rPr>
              <a:t>Contains less detailed information</a:t>
            </a:r>
          </a:p>
          <a:p>
            <a:pPr marL="514350" indent="-514350">
              <a:buFont typeface="+mj-lt"/>
              <a:buAutoNum type="arabicPeriod"/>
            </a:pPr>
            <a:r>
              <a:rPr lang="en-IN" sz="2400" dirty="0" smtClean="0">
                <a:latin typeface="Cambria" pitchFamily="18" charset="0"/>
              </a:rPr>
              <a:t>Inability to understand unknown queries</a:t>
            </a:r>
          </a:p>
          <a:p>
            <a:pPr marL="514350" indent="-514350">
              <a:buFont typeface="+mj-lt"/>
              <a:buAutoNum type="arabicPeriod"/>
            </a:pPr>
            <a:r>
              <a:rPr lang="en-IN" sz="2400" dirty="0" smtClean="0">
                <a:latin typeface="Cambria" pitchFamily="18" charset="0"/>
              </a:rPr>
              <a:t>Poor memory</a:t>
            </a:r>
          </a:p>
          <a:p>
            <a:pPr marL="514350" indent="-514350">
              <a:buFont typeface="+mj-lt"/>
              <a:buAutoNum type="arabicPeriod"/>
            </a:pPr>
            <a:endParaRPr lang="en-US" sz="2400" dirty="0" smtClean="0">
              <a:latin typeface="Cambria" pitchFamily="18" charset="0"/>
            </a:endParaRPr>
          </a:p>
          <a:p>
            <a:r>
              <a:rPr lang="en-US" sz="2400" b="1" dirty="0" smtClean="0">
                <a:latin typeface="Cambria" pitchFamily="18" charset="0"/>
              </a:rPr>
              <a:t>References</a:t>
            </a:r>
          </a:p>
          <a:p>
            <a:pPr marL="457200" indent="-457200">
              <a:buFont typeface="+mj-lt"/>
              <a:buAutoNum type="arabicPeriod"/>
            </a:pPr>
            <a:r>
              <a:rPr lang="en-US" sz="2400" dirty="0" err="1" smtClean="0">
                <a:latin typeface="Cambria" pitchFamily="18" charset="0"/>
              </a:rPr>
              <a:t>Chatbot</a:t>
            </a:r>
            <a:r>
              <a:rPr lang="en-US" sz="2400" dirty="0" smtClean="0">
                <a:latin typeface="Cambria" pitchFamily="18" charset="0"/>
              </a:rPr>
              <a:t> Magazines</a:t>
            </a:r>
          </a:p>
          <a:p>
            <a:pPr marL="457200" indent="-457200">
              <a:buFont typeface="+mj-lt"/>
              <a:buAutoNum type="arabicPeriod"/>
            </a:pPr>
            <a:r>
              <a:rPr lang="en-US" sz="2400" dirty="0" smtClean="0"/>
              <a:t>Wikipedia</a:t>
            </a:r>
          </a:p>
          <a:p>
            <a:pPr marL="457200" indent="-457200">
              <a:buFont typeface="+mj-lt"/>
              <a:buAutoNum type="arabicPeriod"/>
            </a:pPr>
            <a:r>
              <a:rPr lang="en-IN" sz="2400" dirty="0" err="1" smtClean="0">
                <a:latin typeface="Cambria" pitchFamily="18" charset="0"/>
              </a:rPr>
              <a:t>Quora</a:t>
            </a:r>
            <a:endParaRPr lang="en-US" sz="2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a:t>
            </a:r>
            <a:r>
              <a:rPr lang="en-US" sz="4400" dirty="0" err="1" smtClean="0">
                <a:latin typeface="Cambria" pitchFamily="18" charset="0"/>
              </a:rPr>
              <a:t>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571472" y="1643050"/>
            <a:ext cx="7358114" cy="4154984"/>
          </a:xfrm>
          <a:prstGeom prst="rect">
            <a:avLst/>
          </a:prstGeom>
          <a:noFill/>
        </p:spPr>
        <p:txBody>
          <a:bodyPr wrap="square" rtlCol="0">
            <a:spAutoFit/>
          </a:bodyPr>
          <a:lstStyle/>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1 : </a:t>
            </a:r>
          </a:p>
          <a:p>
            <a:pPr marL="8001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Student Travel Insurance Plan</a:t>
            </a:r>
          </a:p>
          <a:p>
            <a:pPr marL="8001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Single person Travel Insurance Plan</a:t>
            </a:r>
          </a:p>
          <a:p>
            <a:pPr marL="800100" lvl="1" indent="-342900">
              <a:buFont typeface="Arial" pitchFamily="34" charset="0"/>
              <a:buChar char="•"/>
            </a:pPr>
            <a:endParaRPr lang="en-IN" sz="2400"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2:</a:t>
            </a:r>
          </a:p>
          <a:p>
            <a:pPr lvl="1">
              <a:buFont typeface="Arial" pitchFamily="34" charset="0"/>
              <a:buChar char="•"/>
            </a:pP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Family Travel Insurance Plan</a:t>
            </a:r>
          </a:p>
          <a:p>
            <a:pPr lvl="1">
              <a:buFont typeface="Arial" pitchFamily="34" charset="0"/>
              <a:buChar char="•"/>
            </a:pPr>
            <a:r>
              <a:rPr lang="en-IN" sz="2400" dirty="0" smtClean="0">
                <a:latin typeface="Times New Roman" panose="02020603050405020304" pitchFamily="18" charset="0"/>
                <a:cs typeface="Times New Roman" panose="02020603050405020304" pitchFamily="18" charset="0"/>
              </a:rPr>
              <a:t>   Group Travel Insurance Plan</a:t>
            </a:r>
          </a:p>
          <a:p>
            <a:pPr lvl="1"/>
            <a:endParaRPr lang="en-IN" sz="2400" b="1"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3:</a:t>
            </a:r>
          </a:p>
          <a:p>
            <a:pPr lvl="1">
              <a:buFont typeface="Arial" pitchFamily="34" charset="0"/>
              <a:buChar char="•"/>
            </a:pP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Senior citizen Travel Insurance Plan</a:t>
            </a:r>
          </a:p>
          <a:p>
            <a:pPr marL="800100" lvl="1" indent="-342900">
              <a:buFont typeface="Arial" pitchFamily="34" charset="0"/>
              <a:buChar char="•"/>
            </a:pP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itchFamily="18" charset="0"/>
              </a:rPr>
              <a:t>   Project Planner / </a:t>
            </a:r>
            <a:r>
              <a:rPr lang="en-US" sz="4000" dirty="0" smtClean="0">
                <a:latin typeface="Cambria" pitchFamily="18" charset="0"/>
              </a:rPr>
              <a:t>Timeline chart)    </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2885061220"/>
              </p:ext>
            </p:extLst>
          </p:nvPr>
        </p:nvGraphicFramePr>
        <p:xfrm>
          <a:off x="1142977" y="1828800"/>
          <a:ext cx="6934224" cy="3671450"/>
        </p:xfrm>
        <a:graphic>
          <a:graphicData uri="http://schemas.openxmlformats.org/drawingml/2006/table">
            <a:tbl>
              <a:tblPr/>
              <a:tblGrid>
                <a:gridCol w="838481"/>
                <a:gridCol w="369230"/>
                <a:gridCol w="369230"/>
                <a:gridCol w="369230"/>
                <a:gridCol w="369230"/>
                <a:gridCol w="369230"/>
                <a:gridCol w="369230"/>
                <a:gridCol w="369230"/>
                <a:gridCol w="369230"/>
                <a:gridCol w="369230"/>
                <a:gridCol w="369230"/>
                <a:gridCol w="369230"/>
                <a:gridCol w="369230"/>
                <a:gridCol w="445783"/>
                <a:gridCol w="381000"/>
                <a:gridCol w="381000"/>
                <a:gridCol w="457200"/>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err="1" smtClean="0">
                          <a:solidFill>
                            <a:srgbClr val="000000"/>
                          </a:solidFill>
                          <a:latin typeface="Cambria"/>
                        </a:rPr>
                        <a:t>FEb</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6714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2643182"/>
            <a:ext cx="8229600" cy="1143000"/>
          </a:xfrm>
        </p:spPr>
        <p:txBody>
          <a:bodyPr/>
          <a:lstStyle/>
          <a:p>
            <a:r>
              <a:rPr lang="en-IN" dirty="0" smtClean="0"/>
              <a:t>Thank You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1608</TotalTime>
  <Words>508</Words>
  <Application>Microsoft Office PowerPoint</Application>
  <PresentationFormat>On-screen Show (4:3)</PresentationFormat>
  <Paragraphs>212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Automated Travel Insurance Chatbot </vt:lpstr>
      <vt:lpstr>Abstract </vt:lpstr>
      <vt:lpstr>Area Introduction-Existing system</vt:lpstr>
      <vt:lpstr>Proposed System</vt:lpstr>
      <vt:lpstr>Literature Review</vt:lpstr>
      <vt:lpstr>Module Splitup</vt:lpstr>
      <vt:lpstr>   Project Planner / Timeline chart)    </vt:lpstr>
      <vt:lpstr>Thank You</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Aishvarya Mohan</cp:lastModifiedBy>
  <cp:revision>75</cp:revision>
  <dcterms:created xsi:type="dcterms:W3CDTF">2011-12-09T06:36:35Z</dcterms:created>
  <dcterms:modified xsi:type="dcterms:W3CDTF">2019-03-08T18:17:25Z</dcterms:modified>
</cp:coreProperties>
</file>