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8" r:id="rId2"/>
    <p:sldId id="257" r:id="rId3"/>
    <p:sldId id="259" r:id="rId4"/>
    <p:sldId id="260" r:id="rId5"/>
    <p:sldId id="261" r:id="rId6"/>
    <p:sldId id="272" r:id="rId7"/>
    <p:sldId id="268" r:id="rId8"/>
    <p:sldId id="273" r:id="rId9"/>
    <p:sldId id="263" r:id="rId10"/>
    <p:sldId id="269" r:id="rId11"/>
    <p:sldId id="270" r:id="rId12"/>
    <p:sldId id="271" r:id="rId13"/>
    <p:sldId id="274"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p:scale>
          <a:sx n="90" d="100"/>
          <a:sy n="90" d="100"/>
        </p:scale>
        <p:origin x="-816" y="30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3/8/2019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extLst>
      <p:ext uri="{BB962C8B-B14F-4D97-AF65-F5344CB8AC3E}">
        <p14:creationId xmlns="" xmlns:p14="http://schemas.microsoft.com/office/powerpoint/2010/main" val="7587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pPr/>
              <a:t>3/8/2019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pPr/>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3/8/2019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3/8/2019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rmAutofit fontScale="90000"/>
          </a:bodyPr>
          <a:lstStyle/>
          <a:p>
            <a:pPr algn="ctr"/>
            <a:r>
              <a:rPr lang="en-IN" dirty="0" smtClean="0">
                <a:solidFill>
                  <a:schemeClr val="tx1"/>
                </a:solidFill>
                <a:latin typeface="Cambria" pitchFamily="18" charset="0"/>
              </a:rPr>
              <a:t>Automated Travel Insurance </a:t>
            </a:r>
            <a:r>
              <a:rPr lang="en-IN" dirty="0" err="1" smtClean="0">
                <a:solidFill>
                  <a:schemeClr val="tx1"/>
                </a:solidFill>
                <a:latin typeface="Cambria" pitchFamily="18" charset="0"/>
              </a:rPr>
              <a:t>Chatbot</a:t>
            </a:r>
            <a:r>
              <a:rPr lang="en-IN" dirty="0" smtClean="0">
                <a:solidFill>
                  <a:schemeClr val="tx1"/>
                </a:solidFill>
                <a:latin typeface="Cambria" pitchFamily="18" charset="0"/>
              </a:rPr>
              <a:t> </a:t>
            </a:r>
            <a:endParaRPr lang="en-US" dirty="0">
              <a:solidFill>
                <a:schemeClr val="tx1"/>
              </a:solidFill>
              <a:latin typeface="Cambria" pitchFamily="18" charset="0"/>
            </a:endParaRPr>
          </a:p>
        </p:txBody>
      </p:sp>
      <p:sp>
        <p:nvSpPr>
          <p:cNvPr id="7" name="Title 3"/>
          <p:cNvSpPr txBox="1">
            <a:spLocks/>
          </p:cNvSpPr>
          <p:nvPr/>
        </p:nvSpPr>
        <p:spPr>
          <a:xfrm>
            <a:off x="357158" y="2071678"/>
            <a:ext cx="5643602" cy="2214578"/>
          </a:xfrm>
          <a:prstGeom prst="rect">
            <a:avLst/>
          </a:prstGeom>
        </p:spPr>
        <p:txBody>
          <a:bodyPr vert="horz" lIns="91440" tIns="45720" rIns="91440" bIns="45720" rtlCol="0" anchor="ctr">
            <a:normAutofit fontScale="92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Team members:</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dirty="0" smtClean="0">
                <a:latin typeface="Cambria" pitchFamily="18" charset="0"/>
                <a:ea typeface="+mj-ea"/>
                <a:cs typeface="+mj-cs"/>
              </a:rPr>
              <a:t>1.Aishvarya M - 711715104001 </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2.Divya S           - 711715104016</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dirty="0" smtClean="0">
                <a:latin typeface="Cambria" pitchFamily="18" charset="0"/>
                <a:ea typeface="+mj-ea"/>
                <a:cs typeface="+mj-cs"/>
              </a:rPr>
              <a:t>3.Martin J         - 711715104037</a:t>
            </a:r>
            <a:endPar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itle 3"/>
          <p:cNvSpPr txBox="1">
            <a:spLocks/>
          </p:cNvSpPr>
          <p:nvPr/>
        </p:nvSpPr>
        <p:spPr>
          <a:xfrm>
            <a:off x="500034" y="4214818"/>
            <a:ext cx="8072494" cy="2000264"/>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Industry Mentor: </a:t>
            </a: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Mrs.</a:t>
            </a:r>
            <a:r>
              <a:rPr kumimoji="0" lang="en-US" sz="3200" b="0" i="0" u="none" strike="noStrike" kern="1200" cap="none" spc="0" normalizeH="0" noProof="0" dirty="0" smtClean="0">
                <a:ln>
                  <a:noFill/>
                </a:ln>
                <a:solidFill>
                  <a:schemeClr val="tx1"/>
                </a:solidFill>
                <a:effectLst/>
                <a:uLnTx/>
                <a:uFillTx/>
                <a:latin typeface="Cambria" pitchFamily="18" charset="0"/>
                <a:ea typeface="+mj-ea"/>
                <a:cs typeface="+mj-cs"/>
              </a:rPr>
              <a:t> </a:t>
            </a:r>
            <a:r>
              <a:rPr kumimoji="0" lang="en-US" sz="3200" b="0" i="0" u="none" strike="noStrike" kern="1200" cap="none" spc="0" normalizeH="0" noProof="0" dirty="0" err="1" smtClean="0">
                <a:ln>
                  <a:noFill/>
                </a:ln>
                <a:solidFill>
                  <a:schemeClr val="tx1"/>
                </a:solidFill>
                <a:effectLst/>
                <a:uLnTx/>
                <a:uFillTx/>
                <a:latin typeface="Cambria" pitchFamily="18" charset="0"/>
                <a:ea typeface="+mj-ea"/>
                <a:cs typeface="+mj-cs"/>
              </a:rPr>
              <a:t>Yukthika</a:t>
            </a:r>
            <a:r>
              <a:rPr kumimoji="0" lang="en-US" sz="3200" b="0" i="0" u="none" strike="noStrike" kern="1200" cap="none" spc="0" normalizeH="0" noProof="0" dirty="0" smtClean="0">
                <a:ln>
                  <a:noFill/>
                </a:ln>
                <a:solidFill>
                  <a:schemeClr val="tx1"/>
                </a:solidFill>
                <a:effectLst/>
                <a:uLnTx/>
                <a:uFillTx/>
                <a:latin typeface="Cambria" pitchFamily="18" charset="0"/>
                <a:ea typeface="+mj-ea"/>
                <a:cs typeface="+mj-cs"/>
              </a:rPr>
              <a:t> </a:t>
            </a:r>
            <a:r>
              <a:rPr kumimoji="0" lang="en-US" sz="3200" b="0" i="0" u="none" strike="noStrike" kern="1200" cap="none" spc="0" normalizeH="0" noProof="0" dirty="0" err="1" smtClean="0">
                <a:ln>
                  <a:noFill/>
                </a:ln>
                <a:solidFill>
                  <a:schemeClr val="tx1"/>
                </a:solidFill>
                <a:effectLst/>
                <a:uLnTx/>
                <a:uFillTx/>
                <a:latin typeface="Cambria" pitchFamily="18" charset="0"/>
                <a:ea typeface="+mj-ea"/>
                <a:cs typeface="+mj-cs"/>
              </a:rPr>
              <a:t>Velumani</a:t>
            </a:r>
            <a:endParaRPr lang="en-US" sz="3200" dirty="0" smtClean="0">
              <a:latin typeface="Cambria" pitchFamily="18" charset="0"/>
              <a:ea typeface="+mj-ea"/>
              <a:cs typeface="+mj-cs"/>
            </a:endParaRPr>
          </a:p>
          <a:p>
            <a:pPr lvl="0">
              <a:spcBef>
                <a:spcPct val="0"/>
              </a:spcBef>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Faculty</a:t>
            </a:r>
            <a:r>
              <a:rPr kumimoji="0" lang="en-US" sz="3200" b="0" i="0" u="none" strike="noStrike" kern="1200" cap="none" spc="0" normalizeH="0" noProof="0" dirty="0" smtClean="0">
                <a:ln>
                  <a:noFill/>
                </a:ln>
                <a:solidFill>
                  <a:schemeClr val="tx1"/>
                </a:solidFill>
                <a:effectLst/>
                <a:uLnTx/>
                <a:uFillTx/>
                <a:latin typeface="Cambria" pitchFamily="18" charset="0"/>
                <a:ea typeface="+mj-ea"/>
                <a:cs typeface="+mj-cs"/>
              </a:rPr>
              <a:t> Guide: Mr. </a:t>
            </a:r>
            <a:r>
              <a:rPr lang="en-US" sz="3200" dirty="0" err="1" smtClean="0"/>
              <a:t>V.Vivekanandan</a:t>
            </a:r>
            <a:endPar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Screen shots of modules under progress</a:t>
            </a:r>
            <a:r>
              <a:rPr lang="en-US" sz="3600" dirty="0" smtClean="0"/>
              <a:t>.</a:t>
            </a:r>
            <a:br>
              <a:rPr lang="en-US" sz="3600" dirty="0" smtClean="0"/>
            </a:br>
            <a:endParaRPr lang="en-US" sz="3600" dirty="0"/>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pic>
        <p:nvPicPr>
          <p:cNvPr id="2050" name="Picture 2"/>
          <p:cNvPicPr>
            <a:picLocks noChangeAspect="1" noChangeArrowheads="1"/>
          </p:cNvPicPr>
          <p:nvPr/>
        </p:nvPicPr>
        <p:blipFill>
          <a:blip r:embed="rId2"/>
          <a:srcRect/>
          <a:stretch>
            <a:fillRect/>
          </a:stretch>
        </p:blipFill>
        <p:spPr bwMode="auto">
          <a:xfrm>
            <a:off x="357158" y="1500174"/>
            <a:ext cx="8286808" cy="4714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85720" y="1214422"/>
            <a:ext cx="8429684" cy="500066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571472" y="785794"/>
            <a:ext cx="8143933" cy="631506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We built an basic </a:t>
            </a:r>
            <a:r>
              <a:rPr lang="en-US" dirty="0" err="1" smtClean="0"/>
              <a:t>chatbot</a:t>
            </a:r>
            <a:r>
              <a:rPr lang="en-US" dirty="0" smtClean="0"/>
              <a:t> and tested it using sample datasets. The </a:t>
            </a:r>
            <a:r>
              <a:rPr lang="en-US" dirty="0" err="1" smtClean="0"/>
              <a:t>bot</a:t>
            </a:r>
            <a:r>
              <a:rPr lang="en-US" dirty="0" smtClean="0"/>
              <a:t> answered the given queries.</a:t>
            </a:r>
          </a:p>
          <a:p>
            <a:r>
              <a:rPr lang="en-US" dirty="0" smtClean="0"/>
              <a:t>Then we integrated it in an website where we were able to access the </a:t>
            </a:r>
            <a:r>
              <a:rPr lang="en-US" dirty="0" err="1" smtClean="0"/>
              <a:t>chatbot</a:t>
            </a:r>
            <a:r>
              <a:rPr lang="en-US" dirty="0" smtClean="0"/>
              <a:t> </a:t>
            </a:r>
            <a:r>
              <a:rPr lang="en-US" dirty="0" err="1" smtClean="0"/>
              <a:t>seperately</a:t>
            </a:r>
            <a:r>
              <a:rPr lang="en-US" dirty="0" smtClean="0"/>
              <a:t>.</a:t>
            </a:r>
          </a:p>
          <a:p>
            <a:r>
              <a:rPr lang="en-US" dirty="0" smtClean="0"/>
              <a:t>We also built an travel insurance website so we can use it as an front end and </a:t>
            </a:r>
            <a:r>
              <a:rPr lang="en-US" dirty="0" err="1" smtClean="0"/>
              <a:t>intergrate</a:t>
            </a:r>
            <a:r>
              <a:rPr lang="en-US" dirty="0" smtClean="0"/>
              <a:t> our </a:t>
            </a:r>
            <a:r>
              <a:rPr lang="en-US" dirty="0" err="1" smtClean="0"/>
              <a:t>chatbot</a:t>
            </a:r>
            <a:r>
              <a:rPr lang="en-US" dirty="0" smtClean="0"/>
              <a:t> with the existing website.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422" y="2643182"/>
            <a:ext cx="8229600" cy="1143000"/>
          </a:xfrm>
        </p:spPr>
        <p:txBody>
          <a:bodyPr>
            <a:normAutofit/>
          </a:bodyPr>
          <a:lstStyle/>
          <a:p>
            <a:r>
              <a:rPr lang="en-IN" sz="7200" dirty="0" smtClean="0"/>
              <a:t>Thank You</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1143000"/>
          </a:xfrm>
        </p:spPr>
        <p:txBody>
          <a:bodyPr>
            <a:normAutofit fontScale="90000"/>
          </a:bodyPr>
          <a:lstStyle/>
          <a:p>
            <a:r>
              <a:rPr lang="en-US" sz="4400" dirty="0" smtClean="0"/>
              <a:t>Abstract</a:t>
            </a:r>
            <a:br>
              <a:rPr lang="en-US" sz="4400" dirty="0" smtClean="0"/>
            </a:br>
            <a:endParaRPr lang="en-US" sz="44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TextBox 5"/>
          <p:cNvSpPr txBox="1"/>
          <p:nvPr/>
        </p:nvSpPr>
        <p:spPr>
          <a:xfrm>
            <a:off x="785786" y="1857364"/>
            <a:ext cx="7429552" cy="3477875"/>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A </a:t>
            </a: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is built using artificial intelligence that analyses queries and users messages. The Automated Travel Insurance </a:t>
            </a: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is designed to engage customers in a dynamic conversation, which will enable customers with a good level of interaction with the Travel insurance system. This is automated to choose multiple travel plans as like in webpage, based on the interactive and personalized customer  engagement. It helps customers to choose the right plan for them. We create specific travel insurance plans for students, senior citizens and for a family or a group. This </a:t>
            </a: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provides appropriate and immediate answers. </a:t>
            </a:r>
            <a:r>
              <a:rPr lang="en-US" sz="2000" dirty="0" smtClean="0">
                <a:latin typeface="Times New Roman" pitchFamily="18" charset="0"/>
                <a:cs typeface="Times New Roman" pitchFamily="18" charset="0"/>
              </a:rPr>
              <a:t>All plans will offer services for accident and illness medical expenses.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r>
              <a:rPr lang="en-US" sz="4400" dirty="0" smtClean="0">
                <a:latin typeface="Cambria" pitchFamily="18" charset="0"/>
              </a:rPr>
              <a:t>Area Introduction-Existing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7" name="TextBox 6"/>
          <p:cNvSpPr txBox="1"/>
          <p:nvPr/>
        </p:nvSpPr>
        <p:spPr>
          <a:xfrm>
            <a:off x="785786" y="1928802"/>
            <a:ext cx="7072362" cy="3785652"/>
          </a:xfrm>
          <a:prstGeom prst="rect">
            <a:avLst/>
          </a:prstGeom>
          <a:noFill/>
        </p:spPr>
        <p:txBody>
          <a:bodyPr wrap="square" rtlCol="0">
            <a:spAutoFit/>
          </a:bodyPr>
          <a:lstStyle/>
          <a:p>
            <a:pPr algn="just">
              <a:buFont typeface="Arial" pitchFamily="34" charset="0"/>
              <a:buChar char="•"/>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was designed to simulate conversations with human users, especially over the Internet. The first </a:t>
            </a: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Eliza</a:t>
            </a:r>
            <a:r>
              <a:rPr lang="en-IN" sz="2000" dirty="0" smtClean="0">
                <a:latin typeface="Times New Roman" pitchFamily="18" charset="0"/>
                <a:cs typeface="Times New Roman" pitchFamily="18" charset="0"/>
              </a:rPr>
              <a:t>, was built in 1966. </a:t>
            </a:r>
            <a:r>
              <a:rPr lang="en-US" sz="2000" dirty="0" smtClean="0">
                <a:latin typeface="Times New Roman" pitchFamily="18" charset="0"/>
                <a:cs typeface="Times New Roman" pitchFamily="18" charset="0"/>
              </a:rPr>
              <a:t>Most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are either  accessed via virtual assistants such as Google Assistant and Amazon </a:t>
            </a:r>
            <a:r>
              <a:rPr lang="en-US" sz="2000" dirty="0" err="1" smtClean="0">
                <a:latin typeface="Times New Roman" pitchFamily="18" charset="0"/>
                <a:cs typeface="Times New Roman" pitchFamily="18" charset="0"/>
              </a:rPr>
              <a:t>Alexa</a:t>
            </a:r>
            <a:r>
              <a:rPr lang="en-US" sz="2000" dirty="0" smtClean="0">
                <a:latin typeface="Times New Roman" pitchFamily="18" charset="0"/>
                <a:cs typeface="Times New Roman" pitchFamily="18" charset="0"/>
              </a:rPr>
              <a:t> or  via messaging apps such as </a:t>
            </a:r>
            <a:r>
              <a:rPr lang="en-US" sz="2000" dirty="0" err="1" smtClean="0">
                <a:latin typeface="Times New Roman" pitchFamily="18" charset="0"/>
                <a:cs typeface="Times New Roman" pitchFamily="18" charset="0"/>
              </a:rPr>
              <a:t>Facebook</a:t>
            </a:r>
            <a:r>
              <a:rPr lang="en-US" sz="2000" dirty="0" smtClean="0">
                <a:latin typeface="Times New Roman" pitchFamily="18" charset="0"/>
                <a:cs typeface="Times New Roman" pitchFamily="18" charset="0"/>
              </a:rPr>
              <a:t> Messenger  or </a:t>
            </a:r>
            <a:r>
              <a:rPr lang="en-US" sz="2000" dirty="0" err="1" smtClean="0">
                <a:latin typeface="Times New Roman" pitchFamily="18" charset="0"/>
                <a:cs typeface="Times New Roman" pitchFamily="18" charset="0"/>
              </a:rPr>
              <a:t>Wechat</a:t>
            </a:r>
            <a:r>
              <a:rPr lang="en-US" sz="2000" dirty="0" smtClean="0">
                <a:latin typeface="Times New Roman" pitchFamily="18" charset="0"/>
                <a:cs typeface="Times New Roman" pitchFamily="18" charset="0"/>
              </a:rPr>
              <a:t>. </a:t>
            </a:r>
          </a:p>
          <a:p>
            <a:pPr algn="just">
              <a:buFont typeface="Arial" pitchFamily="34" charset="0"/>
              <a:buChar char="•"/>
            </a:pPr>
            <a:r>
              <a:rPr lang="en-IN" sz="2000" dirty="0" smtClean="0">
                <a:latin typeface="Times New Roman" pitchFamily="18" charset="0"/>
                <a:cs typeface="Times New Roman" pitchFamily="18" charset="0"/>
              </a:rPr>
              <a:t> There are various </a:t>
            </a:r>
            <a:r>
              <a:rPr lang="en-IN" sz="2000" dirty="0" err="1" smtClean="0">
                <a:latin typeface="Times New Roman" pitchFamily="18" charset="0"/>
                <a:cs typeface="Times New Roman" pitchFamily="18" charset="0"/>
              </a:rPr>
              <a:t>Chatbots</a:t>
            </a:r>
            <a:r>
              <a:rPr lang="en-IN" sz="2000" dirty="0" smtClean="0">
                <a:latin typeface="Times New Roman" pitchFamily="18" charset="0"/>
                <a:cs typeface="Times New Roman" pitchFamily="18" charset="0"/>
              </a:rPr>
              <a:t> available in many fields </a:t>
            </a:r>
            <a:r>
              <a:rPr lang="en-US" sz="2000" dirty="0" smtClean="0">
                <a:latin typeface="Times New Roman" pitchFamily="18" charset="0"/>
                <a:cs typeface="Times New Roman" pitchFamily="18" charset="0"/>
              </a:rPr>
              <a:t>to answer simple questions and increase the customer engagement and to offer additional ways for them.</a:t>
            </a:r>
          </a:p>
          <a:p>
            <a:pPr algn="just">
              <a:buFont typeface="Arial" pitchFamily="34" charset="0"/>
              <a:buChar char="•"/>
            </a:pPr>
            <a:r>
              <a:rPr lang="en-IN" sz="2000" dirty="0" smtClean="0">
                <a:latin typeface="Times New Roman" pitchFamily="18" charset="0"/>
                <a:cs typeface="Times New Roman" pitchFamily="18" charset="0"/>
              </a:rPr>
              <a:t> The top companies such as Reliance, Bajaj Allianz, </a:t>
            </a:r>
            <a:r>
              <a:rPr lang="en-US" sz="2000" dirty="0" smtClean="0">
                <a:latin typeface="Times New Roman" pitchFamily="18" charset="0"/>
                <a:cs typeface="Times New Roman" pitchFamily="18" charset="0"/>
              </a:rPr>
              <a:t>HDFC ERGO</a:t>
            </a:r>
            <a:r>
              <a:rPr lang="en-IN" sz="2000" dirty="0" smtClean="0">
                <a:latin typeface="Times New Roman" pitchFamily="18" charset="0"/>
                <a:cs typeface="Times New Roman" pitchFamily="18" charset="0"/>
              </a:rPr>
              <a:t> has created many travel insurance </a:t>
            </a: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which has more suitable plans.</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smtClean="0">
                <a:latin typeface="Cambria" pitchFamily="18" charset="0"/>
              </a:rPr>
              <a:t>Proposed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571472" y="2285992"/>
            <a:ext cx="7715304" cy="4524315"/>
          </a:xfrm>
          <a:prstGeom prst="rect">
            <a:avLst/>
          </a:prstGeom>
        </p:spPr>
        <p:txBody>
          <a:bodyPr wrap="square">
            <a:spAutoFit/>
          </a:bodyPr>
          <a:lstStyle/>
          <a:p>
            <a:pPr algn="just"/>
            <a:r>
              <a:rPr lang="en-US" sz="2400" b="1" dirty="0" smtClean="0">
                <a:latin typeface="Times New Roman" pitchFamily="18" charset="0"/>
                <a:cs typeface="Times New Roman" pitchFamily="18" charset="0"/>
              </a:rPr>
              <a:t>Advantages over existing methods</a:t>
            </a:r>
          </a:p>
          <a:p>
            <a:pPr algn="just"/>
            <a:endParaRPr lang="en-US" sz="2400" b="1" dirty="0" smtClean="0">
              <a:latin typeface="Times New Roman" pitchFamily="18" charset="0"/>
              <a:cs typeface="Times New Roman" pitchFamily="18" charset="0"/>
            </a:endParaRPr>
          </a:p>
          <a:p>
            <a:pPr algn="just">
              <a:buFont typeface="Arial" pitchFamily="34" charset="0"/>
              <a:buChar char="•"/>
            </a:pPr>
            <a:r>
              <a:rPr lang="en-IN" dirty="0" smtClean="0">
                <a:latin typeface="Times New Roman" pitchFamily="18" charset="0"/>
                <a:cs typeface="Times New Roman" pitchFamily="18" charset="0"/>
              </a:rPr>
              <a:t> Offers 24/7 support</a:t>
            </a:r>
          </a:p>
          <a:p>
            <a:pPr algn="just">
              <a:buFont typeface="Arial" pitchFamily="34" charset="0"/>
              <a:buChar char="•"/>
            </a:pPr>
            <a:r>
              <a:rPr lang="en-IN" dirty="0" smtClean="0">
                <a:latin typeface="Times New Roman" pitchFamily="18" charset="0"/>
                <a:cs typeface="Times New Roman" pitchFamily="18" charset="0"/>
              </a:rPr>
              <a:t> Immediate answers</a:t>
            </a:r>
          </a:p>
          <a:p>
            <a:pPr algn="just">
              <a:buFont typeface="Arial" pitchFamily="34" charset="0"/>
              <a:buChar char="•"/>
            </a:pPr>
            <a:r>
              <a:rPr lang="en-US" dirty="0" smtClean="0">
                <a:latin typeface="Times New Roman" pitchFamily="18" charset="0"/>
                <a:cs typeface="Times New Roman" pitchFamily="18" charset="0"/>
              </a:rPr>
              <a:t>They can simultaneously have conversations with thousands of people</a:t>
            </a:r>
          </a:p>
          <a:p>
            <a:pPr algn="just">
              <a:buFont typeface="Arial" pitchFamily="34" charset="0"/>
              <a:buChar char="•"/>
            </a:pPr>
            <a:r>
              <a:rPr lang="en-US" dirty="0" smtClean="0">
                <a:latin typeface="Times New Roman" pitchFamily="18" charset="0"/>
                <a:cs typeface="Times New Roman" pitchFamily="18" charset="0"/>
              </a:rPr>
              <a:t>Easier Approach  for users</a:t>
            </a:r>
          </a:p>
          <a:p>
            <a:pPr algn="just">
              <a:buFont typeface="Arial" pitchFamily="34" charset="0"/>
              <a:buChar char="•"/>
            </a:pPr>
            <a:r>
              <a:rPr lang="en-US" dirty="0" smtClean="0">
                <a:latin typeface="Times New Roman" pitchFamily="18" charset="0"/>
                <a:cs typeface="Times New Roman" pitchFamily="18" charset="0"/>
              </a:rPr>
              <a:t>Covers Emergency medical expenses</a:t>
            </a:r>
          </a:p>
          <a:p>
            <a:pPr algn="just"/>
            <a:endParaRPr lang="en-IN" dirty="0" smtClean="0">
              <a:latin typeface="Times New Roman" pitchFamily="18" charset="0"/>
              <a:cs typeface="Times New Roman" pitchFamily="18" charset="0"/>
            </a:endParaRPr>
          </a:p>
          <a:p>
            <a:pPr algn="just"/>
            <a:endParaRPr lang="en-IN" sz="2400" b="1"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We will take the </a:t>
            </a:r>
            <a:r>
              <a:rPr lang="en-US" dirty="0" smtClean="0">
                <a:latin typeface="Times New Roman" pitchFamily="18" charset="0"/>
                <a:cs typeface="Times New Roman" pitchFamily="18" charset="0"/>
              </a:rPr>
              <a:t>customer interaction to the next level by using ‘voice assistant’ </a:t>
            </a:r>
          </a:p>
          <a:p>
            <a:pPr algn="just"/>
            <a:endParaRPr lang="en-IN" sz="2400" b="1" dirty="0" smtClean="0">
              <a:latin typeface="Times New Roman" pitchFamily="18" charset="0"/>
              <a:cs typeface="Times New Roman" pitchFamily="18" charset="0"/>
            </a:endParaRPr>
          </a:p>
          <a:p>
            <a:pPr algn="just"/>
            <a:endParaRPr lang="en-US" sz="2400" b="1" dirty="0" smtClean="0">
              <a:latin typeface="Times New Roman" pitchFamily="18" charset="0"/>
              <a:cs typeface="Times New Roman" pitchFamily="18" charset="0"/>
            </a:endParaRPr>
          </a:p>
          <a:p>
            <a:pPr algn="just"/>
            <a:endParaRPr lang="en-US" sz="2400" b="1" dirty="0" smtClean="0">
              <a:latin typeface="Times New Roman" pitchFamily="18" charset="0"/>
              <a:cs typeface="Times New Roman" pitchFamily="18" charset="0"/>
            </a:endParaRPr>
          </a:p>
          <a:p>
            <a:pPr algn="just">
              <a:buFont typeface="Wingdings" pitchFamily="2" charset="2"/>
              <a:buChar char="§"/>
            </a:pPr>
            <a:endParaRPr lang="en-US" dirty="0">
              <a:latin typeface="Times New Roman" pitchFamily="18" charset="0"/>
              <a:cs typeface="Times New Roman" pitchFamily="18" charset="0"/>
            </a:endParaRPr>
          </a:p>
        </p:txBody>
      </p:sp>
      <p:sp>
        <p:nvSpPr>
          <p:cNvPr id="6" name="TextBox 5"/>
          <p:cNvSpPr txBox="1"/>
          <p:nvPr/>
        </p:nvSpPr>
        <p:spPr>
          <a:xfrm>
            <a:off x="642910" y="1643050"/>
            <a:ext cx="7286676" cy="646331"/>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Automated Travel Insurance </a:t>
            </a:r>
            <a:r>
              <a:rPr lang="en-IN" dirty="0" err="1" smtClean="0">
                <a:latin typeface="Times New Roman" pitchFamily="18" charset="0"/>
                <a:cs typeface="Times New Roman" pitchFamily="18" charset="0"/>
              </a:rPr>
              <a:t>Chatbot</a:t>
            </a:r>
            <a:r>
              <a:rPr lang="en-IN" dirty="0" smtClean="0">
                <a:latin typeface="Times New Roman" pitchFamily="18" charset="0"/>
                <a:cs typeface="Times New Roman" pitchFamily="18" charset="0"/>
              </a:rPr>
              <a:t> provides information about the available policies in the system.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p:txBody>
          <a:bodyPr>
            <a:normAutofit/>
          </a:bodyPr>
          <a:lstStyle/>
          <a:p>
            <a:r>
              <a:rPr lang="en-US" sz="2400" b="1" dirty="0" smtClean="0">
                <a:latin typeface="Cambria" pitchFamily="18" charset="0"/>
              </a:rPr>
              <a:t>Drawbacks of existing methods</a:t>
            </a:r>
          </a:p>
          <a:p>
            <a:pPr marL="514350" indent="-514350">
              <a:buFont typeface="+mj-lt"/>
              <a:buAutoNum type="arabicPeriod"/>
            </a:pPr>
            <a:r>
              <a:rPr lang="en-IN" sz="2400" dirty="0" smtClean="0">
                <a:latin typeface="Cambria" pitchFamily="18" charset="0"/>
              </a:rPr>
              <a:t>Contains less detailed information</a:t>
            </a:r>
          </a:p>
          <a:p>
            <a:pPr marL="514350" indent="-514350">
              <a:buFont typeface="+mj-lt"/>
              <a:buAutoNum type="arabicPeriod"/>
            </a:pPr>
            <a:r>
              <a:rPr lang="en-IN" sz="2400" dirty="0" smtClean="0">
                <a:latin typeface="Cambria" pitchFamily="18" charset="0"/>
              </a:rPr>
              <a:t>Inability to understand unknown queries</a:t>
            </a:r>
          </a:p>
          <a:p>
            <a:pPr marL="514350" indent="-514350">
              <a:buFont typeface="+mj-lt"/>
              <a:buAutoNum type="arabicPeriod"/>
            </a:pPr>
            <a:r>
              <a:rPr lang="en-IN" sz="2400" dirty="0" smtClean="0">
                <a:latin typeface="Cambria" pitchFamily="18" charset="0"/>
              </a:rPr>
              <a:t>Poor memory</a:t>
            </a:r>
          </a:p>
          <a:p>
            <a:pPr marL="514350" indent="-514350">
              <a:buFont typeface="+mj-lt"/>
              <a:buAutoNum type="arabicPeriod"/>
            </a:pPr>
            <a:endParaRPr lang="en-US" sz="2400" dirty="0" smtClean="0">
              <a:latin typeface="Cambria" pitchFamily="18" charset="0"/>
            </a:endParaRPr>
          </a:p>
          <a:p>
            <a:r>
              <a:rPr lang="en-US" sz="2400" b="1" dirty="0" smtClean="0">
                <a:latin typeface="Cambria" pitchFamily="18" charset="0"/>
              </a:rPr>
              <a:t>References</a:t>
            </a:r>
          </a:p>
          <a:p>
            <a:pPr marL="457200" indent="-457200">
              <a:buFont typeface="+mj-lt"/>
              <a:buAutoNum type="arabicPeriod"/>
            </a:pPr>
            <a:r>
              <a:rPr lang="en-US" sz="2400" dirty="0" err="1" smtClean="0">
                <a:latin typeface="Cambria" pitchFamily="18" charset="0"/>
              </a:rPr>
              <a:t>Chatbot</a:t>
            </a:r>
            <a:r>
              <a:rPr lang="en-US" sz="2400" dirty="0" smtClean="0">
                <a:latin typeface="Cambria" pitchFamily="18" charset="0"/>
              </a:rPr>
              <a:t> Magazines</a:t>
            </a:r>
          </a:p>
          <a:p>
            <a:pPr marL="457200" indent="-457200">
              <a:buFont typeface="+mj-lt"/>
              <a:buAutoNum type="arabicPeriod"/>
            </a:pPr>
            <a:r>
              <a:rPr lang="en-US" sz="2400" dirty="0" smtClean="0"/>
              <a:t>Wikipedia</a:t>
            </a:r>
          </a:p>
          <a:p>
            <a:pPr marL="457200" indent="-457200">
              <a:buFont typeface="+mj-lt"/>
              <a:buAutoNum type="arabicPeriod"/>
            </a:pPr>
            <a:r>
              <a:rPr lang="en-IN" sz="2400" dirty="0" err="1" smtClean="0">
                <a:latin typeface="Cambria" pitchFamily="18" charset="0"/>
              </a:rPr>
              <a:t>Quora</a:t>
            </a:r>
            <a:endParaRPr lang="en-US" sz="2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704088"/>
            <a:ext cx="8858312" cy="1143000"/>
          </a:xfrm>
        </p:spPr>
        <p:txBody>
          <a:bodyPr>
            <a:noAutofit/>
          </a:bodyPr>
          <a:lstStyle/>
          <a:p>
            <a:r>
              <a:rPr lang="en-US" sz="4000" dirty="0" smtClean="0">
                <a:latin typeface="Calibri" pitchFamily="34" charset="0"/>
                <a:cs typeface="Calibri" pitchFamily="34" charset="0"/>
              </a:rPr>
              <a:t>Architectural Design</a:t>
            </a:r>
            <a:br>
              <a:rPr lang="en-US" sz="4000" dirty="0" smtClean="0">
                <a:latin typeface="Calibri" pitchFamily="34" charset="0"/>
                <a:cs typeface="Calibri" pitchFamily="34" charset="0"/>
              </a:rPr>
            </a:br>
            <a:r>
              <a:rPr lang="en-US" sz="4000" dirty="0" smtClean="0">
                <a:latin typeface="Calibri" pitchFamily="34" charset="0"/>
                <a:cs typeface="Calibri" pitchFamily="34" charset="0"/>
              </a:rPr>
              <a:t>DFD Diagram</a:t>
            </a:r>
            <a:br>
              <a:rPr lang="en-US" sz="4000" dirty="0" smtClean="0">
                <a:latin typeface="Calibri" pitchFamily="34" charset="0"/>
                <a:cs typeface="Calibri" pitchFamily="34" charset="0"/>
              </a:rPr>
            </a:br>
            <a:endParaRPr lang="en-US" sz="4000" dirty="0"/>
          </a:p>
        </p:txBody>
      </p:sp>
      <p:pic>
        <p:nvPicPr>
          <p:cNvPr id="3" name="Picture 2"/>
          <p:cNvPicPr>
            <a:picLocks noChangeAspect="1" noChangeArrowheads="1"/>
          </p:cNvPicPr>
          <p:nvPr/>
        </p:nvPicPr>
        <p:blipFill>
          <a:blip r:embed="rId2"/>
          <a:srcRect t="12925" b="22452"/>
          <a:stretch>
            <a:fillRect/>
          </a:stretch>
        </p:blipFill>
        <p:spPr bwMode="auto">
          <a:xfrm>
            <a:off x="714349" y="1643050"/>
            <a:ext cx="5357849" cy="1143008"/>
          </a:xfrm>
          <a:prstGeom prst="rect">
            <a:avLst/>
          </a:prstGeom>
          <a:noFill/>
          <a:ln w="9525">
            <a:noFill/>
            <a:miter lim="800000"/>
            <a:headEnd/>
            <a:tailEnd/>
          </a:ln>
          <a:effectLst/>
        </p:spPr>
      </p:pic>
      <p:sp>
        <p:nvSpPr>
          <p:cNvPr id="4" name="TextBox 3"/>
          <p:cNvSpPr txBox="1"/>
          <p:nvPr/>
        </p:nvSpPr>
        <p:spPr>
          <a:xfrm>
            <a:off x="785786" y="1285860"/>
            <a:ext cx="1269899" cy="523220"/>
          </a:xfrm>
          <a:prstGeom prst="rect">
            <a:avLst/>
          </a:prstGeom>
          <a:noFill/>
        </p:spPr>
        <p:txBody>
          <a:bodyPr wrap="none" rtlCol="0">
            <a:spAutoFit/>
          </a:bodyPr>
          <a:lstStyle/>
          <a:p>
            <a:r>
              <a:rPr lang="en-US" sz="2800" dirty="0" smtClean="0">
                <a:latin typeface="Times New Roman" pitchFamily="18" charset="0"/>
                <a:cs typeface="Times New Roman" pitchFamily="18" charset="0"/>
              </a:rPr>
              <a:t>Level 0</a:t>
            </a:r>
            <a:endParaRPr lang="en-US" sz="2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785786" y="3286124"/>
            <a:ext cx="5786479" cy="3357586"/>
          </a:xfrm>
          <a:prstGeom prst="rect">
            <a:avLst/>
          </a:prstGeom>
          <a:noFill/>
          <a:ln w="9525">
            <a:noFill/>
            <a:miter lim="800000"/>
            <a:headEnd/>
            <a:tailEnd/>
          </a:ln>
          <a:effectLst/>
        </p:spPr>
      </p:pic>
      <p:sp>
        <p:nvSpPr>
          <p:cNvPr id="6" name="TextBox 5"/>
          <p:cNvSpPr txBox="1"/>
          <p:nvPr/>
        </p:nvSpPr>
        <p:spPr>
          <a:xfrm>
            <a:off x="785786" y="2786058"/>
            <a:ext cx="1269899" cy="523220"/>
          </a:xfrm>
          <a:prstGeom prst="rect">
            <a:avLst/>
          </a:prstGeom>
          <a:noFill/>
        </p:spPr>
        <p:txBody>
          <a:bodyPr wrap="none" rtlCol="0">
            <a:spAutoFit/>
          </a:bodyPr>
          <a:lstStyle/>
          <a:p>
            <a:r>
              <a:rPr lang="en-US" sz="2800" dirty="0" smtClean="0">
                <a:latin typeface="Times New Roman" pitchFamily="18" charset="0"/>
                <a:cs typeface="Times New Roman" pitchFamily="18" charset="0"/>
              </a:rPr>
              <a:t>Level 1</a:t>
            </a:r>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Calibri" pitchFamily="34" charset="0"/>
                <a:cs typeface="Calibri" pitchFamily="34" charset="0"/>
              </a:rPr>
              <a:t>Architectural Design</a:t>
            </a:r>
            <a:r>
              <a:rPr lang="en-US" dirty="0" smtClean="0"/>
              <a:t/>
            </a:r>
            <a:br>
              <a:rPr lang="en-US" dirty="0" smtClean="0"/>
            </a:br>
            <a:r>
              <a:rPr lang="en-US" dirty="0" smtClean="0"/>
              <a:t> </a:t>
            </a:r>
            <a:r>
              <a:rPr lang="en-US" sz="2700" dirty="0" smtClean="0"/>
              <a:t/>
            </a:r>
            <a:br>
              <a:rPr lang="en-US" sz="2700" dirty="0" smtClean="0"/>
            </a:br>
            <a:endParaRPr lang="en-US" sz="2700" dirty="0"/>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pic>
        <p:nvPicPr>
          <p:cNvPr id="6" name="Picture 2"/>
          <p:cNvPicPr>
            <a:picLocks noGrp="1" noChangeAspect="1" noChangeArrowheads="1"/>
          </p:cNvPicPr>
          <p:nvPr>
            <p:ph idx="1"/>
          </p:nvPr>
        </p:nvPicPr>
        <p:blipFill>
          <a:blip r:embed="rId2"/>
          <a:srcRect/>
          <a:stretch>
            <a:fillRect/>
          </a:stretch>
        </p:blipFill>
        <p:spPr bwMode="auto">
          <a:xfrm>
            <a:off x="928662" y="1643050"/>
            <a:ext cx="6401633" cy="4389437"/>
          </a:xfrm>
          <a:prstGeom prst="rect">
            <a:avLst/>
          </a:prstGeom>
          <a:noFill/>
          <a:ln w="9525">
            <a:noFill/>
            <a:miter lim="800000"/>
            <a:headEnd/>
            <a:tailEnd/>
          </a:ln>
          <a:effectLst/>
        </p:spPr>
      </p:pic>
      <p:sp>
        <p:nvSpPr>
          <p:cNvPr id="5" name="TextBox 4"/>
          <p:cNvSpPr txBox="1"/>
          <p:nvPr/>
        </p:nvSpPr>
        <p:spPr>
          <a:xfrm>
            <a:off x="1142976" y="1142984"/>
            <a:ext cx="1114408"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Level 2</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Calibri" pitchFamily="34" charset="0"/>
                <a:cs typeface="Calibri" pitchFamily="34" charset="0"/>
              </a:rPr>
              <a:t>Architectural Design</a:t>
            </a:r>
            <a:r>
              <a:rPr lang="en-US" dirty="0" smtClean="0"/>
              <a:t/>
            </a:r>
            <a:br>
              <a:rPr lang="en-US" dirty="0" smtClean="0"/>
            </a:br>
            <a:r>
              <a:rPr lang="en-US" dirty="0" smtClean="0"/>
              <a:t> </a:t>
            </a:r>
            <a:r>
              <a:rPr lang="en-US" sz="2700" dirty="0" smtClean="0"/>
              <a:t>(ER diagram)</a:t>
            </a:r>
            <a:br>
              <a:rPr lang="en-US" sz="2700" dirty="0" smtClean="0"/>
            </a:br>
            <a:endParaRPr lang="en-US" sz="2700" dirty="0"/>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pic>
        <p:nvPicPr>
          <p:cNvPr id="1026" name="Picture 2"/>
          <p:cNvPicPr>
            <a:picLocks noChangeAspect="1" noChangeArrowheads="1"/>
          </p:cNvPicPr>
          <p:nvPr/>
        </p:nvPicPr>
        <p:blipFill>
          <a:blip r:embed="rId2"/>
          <a:srcRect/>
          <a:stretch>
            <a:fillRect/>
          </a:stretch>
        </p:blipFill>
        <p:spPr bwMode="auto">
          <a:xfrm>
            <a:off x="2928926" y="1428736"/>
            <a:ext cx="3443297" cy="4743465"/>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214282" y="2571744"/>
          <a:ext cx="2214578" cy="1005840"/>
        </p:xfrm>
        <a:graphic>
          <a:graphicData uri="http://schemas.openxmlformats.org/drawingml/2006/table">
            <a:tbl>
              <a:tblPr firstRow="1" bandRow="1">
                <a:tableStyleId>{21E4AEA4-8DFA-4A89-87EB-49C32662AFE0}</a:tableStyleId>
              </a:tblPr>
              <a:tblGrid>
                <a:gridCol w="2214578"/>
              </a:tblGrid>
              <a:tr h="313805">
                <a:tc>
                  <a:txBody>
                    <a:bodyPr/>
                    <a:lstStyle/>
                    <a:p>
                      <a:r>
                        <a:rPr lang="en-IN" dirty="0" smtClean="0"/>
                        <a:t>User  Information</a:t>
                      </a:r>
                      <a:endParaRPr lang="en-US" dirty="0"/>
                    </a:p>
                  </a:txBody>
                  <a:tcPr/>
                </a:tc>
              </a:tr>
              <a:tr h="549159">
                <a:tc>
                  <a:txBody>
                    <a:bodyPr/>
                    <a:lstStyle/>
                    <a:p>
                      <a:r>
                        <a:rPr lang="en-IN" dirty="0" smtClean="0"/>
                        <a:t>Gets to know the user</a:t>
                      </a:r>
                      <a:endParaRPr lang="en-US" dirty="0"/>
                    </a:p>
                  </a:txBody>
                  <a:tcPr/>
                </a:tc>
              </a:tr>
            </a:tbl>
          </a:graphicData>
        </a:graphic>
      </p:graphicFrame>
      <p:graphicFrame>
        <p:nvGraphicFramePr>
          <p:cNvPr id="6" name="Table 5"/>
          <p:cNvGraphicFramePr>
            <a:graphicFrameLocks noGrp="1"/>
          </p:cNvGraphicFramePr>
          <p:nvPr/>
        </p:nvGraphicFramePr>
        <p:xfrm>
          <a:off x="6858016" y="3071810"/>
          <a:ext cx="2143140" cy="1010920"/>
        </p:xfrm>
        <a:graphic>
          <a:graphicData uri="http://schemas.openxmlformats.org/drawingml/2006/table">
            <a:tbl>
              <a:tblPr firstRow="1" bandRow="1">
                <a:tableStyleId>{21E4AEA4-8DFA-4A89-87EB-49C32662AFE0}</a:tableStyleId>
              </a:tblPr>
              <a:tblGrid>
                <a:gridCol w="2143140"/>
              </a:tblGrid>
              <a:tr h="370840">
                <a:tc>
                  <a:txBody>
                    <a:bodyPr/>
                    <a:lstStyle/>
                    <a:p>
                      <a:r>
                        <a:rPr lang="en-IN" dirty="0" err="1" smtClean="0"/>
                        <a:t>Bot</a:t>
                      </a:r>
                      <a:r>
                        <a:rPr lang="en-IN" baseline="0" dirty="0" smtClean="0"/>
                        <a:t> process </a:t>
                      </a:r>
                      <a:r>
                        <a:rPr lang="en-IN" sz="1800" baseline="0" dirty="0" smtClean="0"/>
                        <a:t>1</a:t>
                      </a:r>
                      <a:endParaRPr lang="en-US" sz="1800" dirty="0">
                        <a:latin typeface="Adobe Fan Heiti Std B" pitchFamily="34" charset="-128"/>
                        <a:ea typeface="Adobe Fan Heiti Std B" pitchFamily="34" charset="-128"/>
                      </a:endParaRPr>
                    </a:p>
                  </a:txBody>
                  <a:tcPr/>
                </a:tc>
              </a:tr>
              <a:tr h="370840">
                <a:tc>
                  <a:txBody>
                    <a:bodyPr/>
                    <a:lstStyle/>
                    <a:p>
                      <a:r>
                        <a:rPr lang="en-IN" dirty="0" smtClean="0"/>
                        <a:t>Knowing the intent</a:t>
                      </a:r>
                      <a:r>
                        <a:rPr lang="en-IN" baseline="0" dirty="0" smtClean="0"/>
                        <a:t> and responding</a:t>
                      </a:r>
                      <a:endParaRPr lang="en-US" dirty="0"/>
                    </a:p>
                  </a:txBody>
                  <a:tcPr/>
                </a:tc>
              </a:tr>
            </a:tbl>
          </a:graphicData>
        </a:graphic>
      </p:graphicFrame>
      <p:graphicFrame>
        <p:nvGraphicFramePr>
          <p:cNvPr id="7" name="Table 6"/>
          <p:cNvGraphicFramePr>
            <a:graphicFrameLocks noGrp="1"/>
          </p:cNvGraphicFramePr>
          <p:nvPr/>
        </p:nvGraphicFramePr>
        <p:xfrm>
          <a:off x="214282" y="4000504"/>
          <a:ext cx="2190744" cy="1010920"/>
        </p:xfrm>
        <a:graphic>
          <a:graphicData uri="http://schemas.openxmlformats.org/drawingml/2006/table">
            <a:tbl>
              <a:tblPr firstRow="1" bandRow="1">
                <a:tableStyleId>{21E4AEA4-8DFA-4A89-87EB-49C32662AFE0}</a:tableStyleId>
              </a:tblPr>
              <a:tblGrid>
                <a:gridCol w="2190744"/>
              </a:tblGrid>
              <a:tr h="370840">
                <a:tc>
                  <a:txBody>
                    <a:bodyPr/>
                    <a:lstStyle/>
                    <a:p>
                      <a:r>
                        <a:rPr lang="en-IN" dirty="0" err="1" smtClean="0"/>
                        <a:t>Bot</a:t>
                      </a:r>
                      <a:r>
                        <a:rPr lang="en-IN" dirty="0" smtClean="0"/>
                        <a:t> Process  2</a:t>
                      </a:r>
                      <a:endParaRPr lang="en-US" dirty="0">
                        <a:latin typeface="Adobe Fan Heiti Std B" pitchFamily="34" charset="-128"/>
                        <a:ea typeface="Adobe Fan Heiti Std B" pitchFamily="34" charset="-128"/>
                      </a:endParaRPr>
                    </a:p>
                  </a:txBody>
                  <a:tcPr/>
                </a:tc>
              </a:tr>
              <a:tr h="370840">
                <a:tc>
                  <a:txBody>
                    <a:bodyPr/>
                    <a:lstStyle/>
                    <a:p>
                      <a:r>
                        <a:rPr lang="en-IN" dirty="0" smtClean="0"/>
                        <a:t>Knowing about</a:t>
                      </a:r>
                      <a:r>
                        <a:rPr lang="en-IN" baseline="0" dirty="0" smtClean="0"/>
                        <a:t> the </a:t>
                      </a:r>
                      <a:r>
                        <a:rPr lang="en-IN" baseline="0" dirty="0" err="1" smtClean="0"/>
                        <a:t>bot</a:t>
                      </a:r>
                      <a:endParaRPr lang="en-US" dirty="0"/>
                    </a:p>
                  </a:txBody>
                  <a:tcPr/>
                </a:tc>
              </a:tr>
            </a:tbl>
          </a:graphicData>
        </a:graphic>
      </p:graphicFrame>
      <p:graphicFrame>
        <p:nvGraphicFramePr>
          <p:cNvPr id="8" name="Table 7"/>
          <p:cNvGraphicFramePr>
            <a:graphicFrameLocks noGrp="1"/>
          </p:cNvGraphicFramePr>
          <p:nvPr/>
        </p:nvGraphicFramePr>
        <p:xfrm>
          <a:off x="6929454" y="4429132"/>
          <a:ext cx="2047868" cy="1285240"/>
        </p:xfrm>
        <a:graphic>
          <a:graphicData uri="http://schemas.openxmlformats.org/drawingml/2006/table">
            <a:tbl>
              <a:tblPr firstRow="1" bandRow="1">
                <a:tableStyleId>{21E4AEA4-8DFA-4A89-87EB-49C32662AFE0}</a:tableStyleId>
              </a:tblPr>
              <a:tblGrid>
                <a:gridCol w="2047868"/>
              </a:tblGrid>
              <a:tr h="370840">
                <a:tc>
                  <a:txBody>
                    <a:bodyPr/>
                    <a:lstStyle/>
                    <a:p>
                      <a:r>
                        <a:rPr lang="en-IN" dirty="0" err="1" smtClean="0"/>
                        <a:t>Bot</a:t>
                      </a:r>
                      <a:r>
                        <a:rPr lang="en-IN" dirty="0" smtClean="0"/>
                        <a:t> Process 3</a:t>
                      </a:r>
                      <a:endParaRPr lang="en-US" dirty="0"/>
                    </a:p>
                  </a:txBody>
                  <a:tcPr/>
                </a:tc>
              </a:tr>
              <a:tr h="370840">
                <a:tc>
                  <a:txBody>
                    <a:bodyPr/>
                    <a:lstStyle/>
                    <a:p>
                      <a:r>
                        <a:rPr lang="en-IN" dirty="0" smtClean="0"/>
                        <a:t>Analyzing the question and responding</a:t>
                      </a:r>
                      <a:endParaRPr lang="en-US" dirty="0"/>
                    </a:p>
                  </a:txBody>
                  <a:tcPr/>
                </a:tc>
              </a:tr>
            </a:tbl>
          </a:graphicData>
        </a:graphic>
      </p:graphicFrame>
      <p:sp>
        <p:nvSpPr>
          <p:cNvPr id="12" name="Right Arrow 11"/>
          <p:cNvSpPr/>
          <p:nvPr/>
        </p:nvSpPr>
        <p:spPr>
          <a:xfrm>
            <a:off x="2357422" y="3214686"/>
            <a:ext cx="78581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6072198" y="3714752"/>
            <a:ext cx="785818"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2357422" y="4357694"/>
            <a:ext cx="78581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6143636" y="5072074"/>
            <a:ext cx="78581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smtClean="0">
                <a:latin typeface="Cambria" pitchFamily="18" charset="0"/>
              </a:rPr>
              <a:t>Module </a:t>
            </a:r>
            <a:r>
              <a:rPr lang="en-US" sz="4400" dirty="0" err="1" smtClean="0">
                <a:latin typeface="Cambria" pitchFamily="18" charset="0"/>
              </a:rPr>
              <a:t>Splitup</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571472" y="1643050"/>
            <a:ext cx="7358114" cy="4154984"/>
          </a:xfrm>
          <a:prstGeom prst="rect">
            <a:avLst/>
          </a:prstGeom>
          <a:noFill/>
        </p:spPr>
        <p:txBody>
          <a:bodyPr wrap="square" rtlCol="0">
            <a:spAutoFit/>
          </a:bodyPr>
          <a:lstStyle/>
          <a:p>
            <a:pPr>
              <a:buFont typeface="Arial" pitchFamily="34" charset="0"/>
              <a:buChar char="•"/>
            </a:pPr>
            <a:r>
              <a:rPr lang="en-IN" sz="2400" b="1" dirty="0" smtClean="0">
                <a:latin typeface="Times New Roman" panose="02020603050405020304" pitchFamily="18" charset="0"/>
                <a:cs typeface="Times New Roman" panose="02020603050405020304" pitchFamily="18" charset="0"/>
              </a:rPr>
              <a:t>Module 1 : </a:t>
            </a:r>
          </a:p>
          <a:p>
            <a:pPr marL="800100" lvl="1" indent="-342900">
              <a:buFont typeface="Arial" pitchFamily="34" charset="0"/>
              <a:buChar char="•"/>
            </a:pPr>
            <a:r>
              <a:rPr lang="en-IN" sz="2400" dirty="0" smtClean="0">
                <a:latin typeface="Times New Roman" panose="02020603050405020304" pitchFamily="18" charset="0"/>
                <a:cs typeface="Times New Roman" panose="02020603050405020304" pitchFamily="18" charset="0"/>
              </a:rPr>
              <a:t>Collecting Data set </a:t>
            </a:r>
          </a:p>
          <a:p>
            <a:pPr marL="800100" lvl="1" indent="-342900">
              <a:buFont typeface="Arial" pitchFamily="34" charset="0"/>
              <a:buChar char="•"/>
            </a:pPr>
            <a:r>
              <a:rPr lang="en-IN" sz="2400" dirty="0" smtClean="0">
                <a:latin typeface="Times New Roman" panose="02020603050405020304" pitchFamily="18" charset="0"/>
                <a:cs typeface="Times New Roman" panose="02020603050405020304" pitchFamily="18" charset="0"/>
              </a:rPr>
              <a:t>Training the </a:t>
            </a:r>
            <a:r>
              <a:rPr lang="en-IN" sz="2400" dirty="0" err="1" smtClean="0">
                <a:latin typeface="Times New Roman" panose="02020603050405020304" pitchFamily="18" charset="0"/>
                <a:cs typeface="Times New Roman" panose="02020603050405020304" pitchFamily="18" charset="0"/>
              </a:rPr>
              <a:t>Chatbot</a:t>
            </a:r>
            <a:endParaRPr lang="en-IN" sz="2400" dirty="0" smtClean="0">
              <a:latin typeface="Times New Roman" panose="02020603050405020304" pitchFamily="18" charset="0"/>
              <a:cs typeface="Times New Roman" panose="02020603050405020304" pitchFamily="18" charset="0"/>
            </a:endParaRPr>
          </a:p>
          <a:p>
            <a:pPr marL="800100" lvl="1" indent="-342900"/>
            <a:endParaRPr lang="en-IN" sz="2400" dirty="0" smtClean="0">
              <a:latin typeface="Times New Roman" panose="02020603050405020304" pitchFamily="18" charset="0"/>
              <a:cs typeface="Times New Roman" panose="02020603050405020304" pitchFamily="18" charset="0"/>
            </a:endParaRPr>
          </a:p>
          <a:p>
            <a:pPr>
              <a:buFont typeface="Arial" pitchFamily="34" charset="0"/>
              <a:buChar char="•"/>
            </a:pPr>
            <a:r>
              <a:rPr lang="en-IN" sz="2400" b="1" dirty="0" smtClean="0">
                <a:latin typeface="Times New Roman" panose="02020603050405020304" pitchFamily="18" charset="0"/>
                <a:cs typeface="Times New Roman" panose="02020603050405020304" pitchFamily="18" charset="0"/>
              </a:rPr>
              <a:t>Module 2:</a:t>
            </a:r>
          </a:p>
          <a:p>
            <a:pPr lvl="1">
              <a:buFont typeface="Arial" pitchFamily="34" charset="0"/>
              <a:buChar char="•"/>
            </a:pPr>
            <a:r>
              <a:rPr lang="en-IN" sz="2400" dirty="0" smtClean="0">
                <a:latin typeface="Times New Roman" panose="02020603050405020304" pitchFamily="18" charset="0"/>
                <a:cs typeface="Times New Roman" panose="02020603050405020304" pitchFamily="18" charset="0"/>
              </a:rPr>
              <a:t>   Building </a:t>
            </a:r>
            <a:r>
              <a:rPr lang="en-IN" sz="2400" dirty="0" err="1" smtClean="0">
                <a:latin typeface="Times New Roman" panose="02020603050405020304" pitchFamily="18" charset="0"/>
                <a:cs typeface="Times New Roman" panose="02020603050405020304" pitchFamily="18" charset="0"/>
              </a:rPr>
              <a:t>Chatbot</a:t>
            </a:r>
            <a:endParaRPr lang="en-IN" sz="2400" dirty="0" smtClean="0">
              <a:latin typeface="Times New Roman" panose="02020603050405020304" pitchFamily="18" charset="0"/>
              <a:cs typeface="Times New Roman" panose="02020603050405020304" pitchFamily="18" charset="0"/>
            </a:endParaRPr>
          </a:p>
          <a:p>
            <a:pPr lvl="1">
              <a:buFont typeface="Arial" pitchFamily="34" charset="0"/>
              <a:buChar char="•"/>
            </a:pPr>
            <a:r>
              <a:rPr lang="en-IN" sz="2400" dirty="0" smtClean="0">
                <a:latin typeface="Times New Roman" panose="02020603050405020304" pitchFamily="18" charset="0"/>
                <a:cs typeface="Times New Roman" panose="02020603050405020304" pitchFamily="18" charset="0"/>
              </a:rPr>
              <a:t>   Developing Front end</a:t>
            </a:r>
          </a:p>
          <a:p>
            <a:pPr lvl="1">
              <a:buFont typeface="Arial" pitchFamily="34" charset="0"/>
              <a:buChar char="•"/>
            </a:pPr>
            <a:endParaRPr lang="en-IN" sz="2400" b="1" dirty="0" smtClean="0">
              <a:latin typeface="Times New Roman" panose="02020603050405020304" pitchFamily="18" charset="0"/>
              <a:cs typeface="Times New Roman" panose="02020603050405020304" pitchFamily="18" charset="0"/>
            </a:endParaRPr>
          </a:p>
          <a:p>
            <a:pPr>
              <a:buFont typeface="Arial" pitchFamily="34" charset="0"/>
              <a:buChar char="•"/>
            </a:pPr>
            <a:r>
              <a:rPr lang="en-IN" sz="2400" b="1" dirty="0" smtClean="0">
                <a:latin typeface="Times New Roman" panose="02020603050405020304" pitchFamily="18" charset="0"/>
                <a:cs typeface="Times New Roman" panose="02020603050405020304" pitchFamily="18" charset="0"/>
              </a:rPr>
              <a:t>Module 3:</a:t>
            </a:r>
          </a:p>
          <a:p>
            <a:pPr lvl="1">
              <a:buFont typeface="Arial" pitchFamily="34" charset="0"/>
              <a:buChar char="•"/>
            </a:pPr>
            <a:r>
              <a:rPr lang="en-IN" sz="2400" b="1"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Integrating</a:t>
            </a:r>
          </a:p>
          <a:p>
            <a:pPr marL="800100" lvl="1" indent="-342900">
              <a:buFont typeface="Arial" pitchFamily="34" charset="0"/>
              <a:buChar char="•"/>
            </a:pPr>
            <a:endParaRPr lang="en-IN"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2969</TotalTime>
  <Words>568</Words>
  <Application>Microsoft Office PowerPoint</Application>
  <PresentationFormat>On-screen Show (4:3)</PresentationFormat>
  <Paragraphs>77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Automated Travel Insurance Chatbot </vt:lpstr>
      <vt:lpstr>Abstract </vt:lpstr>
      <vt:lpstr>Area Introduction-Existing system</vt:lpstr>
      <vt:lpstr>Proposed System</vt:lpstr>
      <vt:lpstr>Literature Review</vt:lpstr>
      <vt:lpstr>Architectural Design DFD Diagram </vt:lpstr>
      <vt:lpstr>Architectural Design   </vt:lpstr>
      <vt:lpstr>Architectural Design  (ER diagram) </vt:lpstr>
      <vt:lpstr>Module Splitup</vt:lpstr>
      <vt:lpstr>Screen shots of modules under progress. </vt:lpstr>
      <vt:lpstr>Slide 11</vt:lpstr>
      <vt:lpstr>Slide 12</vt:lpstr>
      <vt:lpstr>Conclusion</vt:lpstr>
      <vt:lpstr>Thank You</vt:lpstr>
    </vt:vector>
  </TitlesOfParts>
  <Company>kgisl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Aishvarya Mohan</cp:lastModifiedBy>
  <cp:revision>103</cp:revision>
  <dcterms:created xsi:type="dcterms:W3CDTF">2011-12-09T06:36:35Z</dcterms:created>
  <dcterms:modified xsi:type="dcterms:W3CDTF">2019-03-08T18:16:32Z</dcterms:modified>
</cp:coreProperties>
</file>