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4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3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8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2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7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0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651F-8437-4749-A742-7C0ACD6689F1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_pattern_(computer_science)" TargetMode="External"/><Relationship Id="rId2" Type="http://schemas.openxmlformats.org/officeDocument/2006/relationships/hyperlink" Target="https://en.wikipedia.org/wiki/Creational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nti-patter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20767"/>
          </a:xfrm>
        </p:spPr>
        <p:txBody>
          <a:bodyPr/>
          <a:lstStyle/>
          <a:p>
            <a:r>
              <a:rPr lang="en-US" dirty="0"/>
              <a:t>Builder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13317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RobotBuilder.java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// Defines the methods needed for creating parts for the robot</a:t>
            </a:r>
          </a:p>
          <a:p>
            <a:pPr marL="0" indent="0">
              <a:buNone/>
            </a:pPr>
            <a:r>
              <a:rPr lang="en-US" dirty="0"/>
              <a:t>	public interface </a:t>
            </a:r>
            <a:r>
              <a:rPr lang="en-US" dirty="0" err="1"/>
              <a:t>RobotBuilder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	    public void </a:t>
            </a:r>
            <a:r>
              <a:rPr lang="en-US" dirty="0" err="1"/>
              <a:t>buildRobotHead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		    public void </a:t>
            </a:r>
            <a:r>
              <a:rPr lang="en-US" dirty="0" err="1"/>
              <a:t>buildRobotTorso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		   public void </a:t>
            </a:r>
            <a:r>
              <a:rPr lang="en-US" dirty="0" err="1"/>
              <a:t>buildRobotArms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		   public void </a:t>
            </a:r>
            <a:r>
              <a:rPr lang="en-US" dirty="0" err="1"/>
              <a:t>buildRobotLegs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    public Robot </a:t>
            </a:r>
            <a:r>
              <a:rPr lang="en-US" dirty="0" err="1"/>
              <a:t>getRobot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26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0677"/>
            <a:ext cx="11156852" cy="603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OldRobotBuilder.java</a:t>
            </a:r>
          </a:p>
          <a:p>
            <a:pPr marL="0" indent="0">
              <a:buNone/>
            </a:pPr>
            <a:r>
              <a:rPr lang="en-US" sz="2000" dirty="0"/>
              <a:t>// The concrete builder class that assembles the parts  of the finished Robot object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OldRobotBuilder</a:t>
            </a:r>
            <a:r>
              <a:rPr lang="en-US" sz="2000" dirty="0"/>
              <a:t> implements </a:t>
            </a:r>
            <a:r>
              <a:rPr lang="en-US" sz="2000" dirty="0" err="1"/>
              <a:t>RobotBuilder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 private Robot </a:t>
            </a:r>
            <a:r>
              <a:rPr lang="en-US" sz="2000" dirty="0" err="1"/>
              <a:t>robot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public </a:t>
            </a:r>
            <a:r>
              <a:rPr lang="en-US" sz="2000" dirty="0" err="1"/>
              <a:t>OldRobotBuilder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this.robot</a:t>
            </a:r>
            <a:r>
              <a:rPr lang="en-US" sz="2000" dirty="0"/>
              <a:t> = new Robot();    }</a:t>
            </a:r>
          </a:p>
          <a:p>
            <a:pPr marL="0" indent="0"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buildRobotHead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robot.setRobotHead</a:t>
            </a:r>
            <a:r>
              <a:rPr lang="en-US" sz="2000" dirty="0"/>
              <a:t>("Tin Head");    }</a:t>
            </a:r>
          </a:p>
          <a:p>
            <a:pPr marL="0" indent="0"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buildRobotTorso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robot.setRobotTorso</a:t>
            </a:r>
            <a:r>
              <a:rPr lang="en-US" sz="2000" dirty="0"/>
              <a:t>("Tin Torso");    }</a:t>
            </a:r>
          </a:p>
          <a:p>
            <a:pPr marL="0" indent="0"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buildRobotArms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robot.setRobotArms</a:t>
            </a:r>
            <a:r>
              <a:rPr lang="en-US" sz="2000" dirty="0"/>
              <a:t>("Blowtorch Arms");    }</a:t>
            </a:r>
          </a:p>
          <a:p>
            <a:pPr marL="0" indent="0"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buildRobotLegs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robot.setRobotLegs</a:t>
            </a:r>
            <a:r>
              <a:rPr lang="en-US" sz="2000" dirty="0"/>
              <a:t>("</a:t>
            </a:r>
            <a:r>
              <a:rPr lang="en-US" sz="2000" dirty="0" err="1"/>
              <a:t>Rollar</a:t>
            </a:r>
            <a:r>
              <a:rPr lang="en-US" sz="2000" dirty="0"/>
              <a:t> Skates");    }</a:t>
            </a:r>
          </a:p>
          <a:p>
            <a:pPr marL="0" indent="0">
              <a:buNone/>
            </a:pPr>
            <a:r>
              <a:rPr lang="en-US" sz="2000" dirty="0"/>
              <a:t>    public Robot </a:t>
            </a:r>
            <a:r>
              <a:rPr lang="en-US" sz="2000" dirty="0" err="1"/>
              <a:t>getRobot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return </a:t>
            </a:r>
            <a:r>
              <a:rPr lang="en-US" sz="2000" dirty="0" err="1"/>
              <a:t>this.robot</a:t>
            </a:r>
            <a:r>
              <a:rPr lang="en-US" sz="2000" dirty="0"/>
              <a:t>;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14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4" y="0"/>
            <a:ext cx="12093526" cy="617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TestRobotBuilder.java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TestRobotBuilder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// Get a </a:t>
            </a:r>
            <a:r>
              <a:rPr lang="en-US" sz="2000" dirty="0" err="1"/>
              <a:t>RobotBuilder</a:t>
            </a:r>
            <a:r>
              <a:rPr lang="en-US" sz="2000" dirty="0"/>
              <a:t> of type </a:t>
            </a:r>
            <a:r>
              <a:rPr lang="en-US" sz="2000" dirty="0" err="1"/>
              <a:t>OldRobotBuilder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RobotBuilder</a:t>
            </a:r>
            <a:r>
              <a:rPr lang="en-US" sz="2000" dirty="0"/>
              <a:t> </a:t>
            </a:r>
            <a:r>
              <a:rPr lang="en-US" sz="2000" dirty="0" err="1"/>
              <a:t>oldStyleRobot</a:t>
            </a:r>
            <a:r>
              <a:rPr lang="en-US" sz="2000" dirty="0"/>
              <a:t> = new </a:t>
            </a:r>
            <a:r>
              <a:rPr lang="en-US" sz="2000" dirty="0" err="1"/>
              <a:t>OldRobotBuilder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// Pass the </a:t>
            </a:r>
            <a:r>
              <a:rPr lang="en-US" sz="2000" dirty="0" err="1"/>
              <a:t>OldRobotBuilder</a:t>
            </a:r>
            <a:r>
              <a:rPr lang="en-US" sz="2000" dirty="0"/>
              <a:t> specification to the engineer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RobotEngineer</a:t>
            </a:r>
            <a:r>
              <a:rPr lang="en-US" sz="2000" dirty="0"/>
              <a:t> </a:t>
            </a:r>
            <a:r>
              <a:rPr lang="en-US" sz="2000" dirty="0" err="1"/>
              <a:t>robotEngineer</a:t>
            </a:r>
            <a:r>
              <a:rPr lang="en-US" sz="2000" dirty="0"/>
              <a:t> = new </a:t>
            </a:r>
            <a:r>
              <a:rPr lang="en-US" sz="2000" dirty="0" err="1"/>
              <a:t>RobotEngineer</a:t>
            </a:r>
            <a:r>
              <a:rPr lang="en-US" sz="2000" dirty="0"/>
              <a:t>(</a:t>
            </a:r>
            <a:r>
              <a:rPr lang="en-US" sz="2000" dirty="0" err="1"/>
              <a:t>oldStyleRobot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// Tell the engineer to make the Robot using the specifications of the </a:t>
            </a:r>
            <a:r>
              <a:rPr lang="en-US" sz="2000" dirty="0" err="1"/>
              <a:t>OldRobotBuilder</a:t>
            </a:r>
            <a:r>
              <a:rPr lang="en-US" sz="2000" dirty="0"/>
              <a:t> class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robotEngineer.makeRobot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// The engineer returns the right robot based off of the spec sent to it on line 11</a:t>
            </a:r>
          </a:p>
          <a:p>
            <a:pPr marL="0" indent="0">
              <a:buNone/>
            </a:pPr>
            <a:r>
              <a:rPr lang="en-US" sz="2000" dirty="0"/>
              <a:t>		Robot </a:t>
            </a:r>
            <a:r>
              <a:rPr lang="en-US" sz="2000" dirty="0" err="1"/>
              <a:t>firstRobot</a:t>
            </a:r>
            <a:r>
              <a:rPr lang="en-US" sz="2000" dirty="0"/>
              <a:t> = </a:t>
            </a:r>
            <a:r>
              <a:rPr lang="en-US" sz="2000" dirty="0" err="1"/>
              <a:t>robotEngineer.getRobot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("Robot Built");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("Robot Head Type: " + </a:t>
            </a:r>
            <a:r>
              <a:rPr lang="en-US" sz="2000" dirty="0" err="1"/>
              <a:t>firstRobot.getRobotHead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("Robot Torso Type: " + </a:t>
            </a:r>
            <a:r>
              <a:rPr lang="en-US" sz="2000" dirty="0" err="1"/>
              <a:t>firstRobot.getRobotTorso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("Robot Arm Type: " + </a:t>
            </a:r>
            <a:r>
              <a:rPr lang="en-US" sz="2000" dirty="0" err="1"/>
              <a:t>firstRobot.getRobotArms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("Robot Leg Type: " + </a:t>
            </a:r>
            <a:r>
              <a:rPr lang="en-US" sz="2000" dirty="0" err="1"/>
              <a:t>firstRobot.getRobotLegs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/>
              <a:t>	}}}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549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7114"/>
            <a:ext cx="10515600" cy="552984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builder pattern</a:t>
            </a:r>
            <a:r>
              <a:rPr lang="en-US" dirty="0"/>
              <a:t> is an </a:t>
            </a:r>
            <a:r>
              <a:rPr lang="en-US" dirty="0">
                <a:hlinkClick r:id="rId2" tooltip="Creational pattern"/>
              </a:rPr>
              <a:t>object creation</a:t>
            </a:r>
            <a:r>
              <a:rPr lang="en-US" dirty="0"/>
              <a:t> software </a:t>
            </a:r>
            <a:r>
              <a:rPr lang="en-US" dirty="0">
                <a:hlinkClick r:id="rId3" tooltip="Design pattern (computer science)"/>
              </a:rPr>
              <a:t>design pattern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intention of the builder pattern is to find a solution to the telescoping constructor </a:t>
            </a:r>
            <a:r>
              <a:rPr lang="en-US" dirty="0">
                <a:hlinkClick r:id="rId4" tooltip="Anti-pattern"/>
              </a:rPr>
              <a:t>anti-pattern</a:t>
            </a:r>
            <a:r>
              <a:rPr lang="en-US" dirty="0"/>
              <a:t>. The telescoping constructor anti-pattern occurs when the increase of object constructor parameter combination leads to an exponential list of constructors.</a:t>
            </a:r>
          </a:p>
          <a:p>
            <a:endParaRPr lang="en-US" dirty="0"/>
          </a:p>
          <a:p>
            <a:r>
              <a:rPr lang="en-US" dirty="0"/>
              <a:t> Instead of using numerous constructors, the builder pattern uses another object, a builder, that receives each initialization parameter step by step and then returns the resulting constructed object at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6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intent of the Builder design pattern is to separate the construction of a complex object from its representation.</a:t>
            </a:r>
          </a:p>
          <a:p>
            <a:endParaRPr lang="en-US" dirty="0"/>
          </a:p>
          <a:p>
            <a:r>
              <a:rPr lang="en-US" dirty="0"/>
              <a:t>By doing so the same construction process can create different representations.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0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Advantages</a:t>
            </a:r>
            <a:endParaRPr lang="en-US" dirty="0"/>
          </a:p>
          <a:p>
            <a:r>
              <a:rPr lang="en-US" dirty="0"/>
              <a:t>Allows you to vary a product’s internal representation.</a:t>
            </a:r>
          </a:p>
          <a:p>
            <a:r>
              <a:rPr lang="en-US" dirty="0"/>
              <a:t>Encapsulates code for construction and representation.</a:t>
            </a:r>
          </a:p>
          <a:p>
            <a:r>
              <a:rPr lang="en-US" dirty="0"/>
              <a:t>Provides control over steps of construction process.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Disadvantages</a:t>
            </a:r>
            <a:endParaRPr lang="en-US" dirty="0"/>
          </a:p>
          <a:p>
            <a:r>
              <a:rPr lang="en-US" dirty="0"/>
              <a:t>Requires creating a separate </a:t>
            </a:r>
            <a:r>
              <a:rPr lang="en-US" dirty="0" err="1"/>
              <a:t>ConcreteBuilder</a:t>
            </a:r>
            <a:r>
              <a:rPr lang="en-US" dirty="0"/>
              <a:t> for each different type of Product.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0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Structure</a:t>
            </a:r>
            <a:endParaRPr lang="en-US" b="1" dirty="0"/>
          </a:p>
        </p:txBody>
      </p:sp>
      <p:pic>
        <p:nvPicPr>
          <p:cNvPr id="1026" name="Picture 2" descr="Builder Stru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" y="2198620"/>
            <a:ext cx="10515600" cy="360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8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974"/>
            <a:ext cx="7086600" cy="53273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Builder pattern separates the construction of a complex object from its representation so that the same construction process can create different representations. </a:t>
            </a:r>
          </a:p>
          <a:p>
            <a:pPr algn="just"/>
            <a:r>
              <a:rPr lang="en-US" dirty="0"/>
              <a:t>This pattern is used by fast food restaurants to construct children's meals. Children's </a:t>
            </a:r>
            <a:r>
              <a:rPr lang="en-US" sz="3000" dirty="0"/>
              <a:t>meals</a:t>
            </a:r>
            <a:r>
              <a:rPr lang="en-US" dirty="0"/>
              <a:t> typically consist of a main item, a side item, a drink, and a toy (e.g., a hamburger, fries, Coke, and toy dinosaur). </a:t>
            </a:r>
          </a:p>
          <a:p>
            <a:pPr algn="just"/>
            <a:r>
              <a:rPr lang="en-US" dirty="0"/>
              <a:t>Whether a customer orders a hamburger, cheeseburger, or chicken, the process is the same. The employee at the counter directs the crew to assemble a main item, side item, and toy. These items are then placed in a bag. The drink is placed in a cup and remains outside of the bag. This same process is used at competing restaurants.</a:t>
            </a:r>
            <a:endParaRPr lang="en-US" dirty="0"/>
          </a:p>
        </p:txBody>
      </p:sp>
      <p:sp>
        <p:nvSpPr>
          <p:cNvPr id="10" name="AutoShape 9" descr="Example of Builder"/>
          <p:cNvSpPr>
            <a:spLocks noChangeAspect="1" noChangeArrowheads="1"/>
          </p:cNvSpPr>
          <p:nvPr/>
        </p:nvSpPr>
        <p:spPr bwMode="auto">
          <a:xfrm>
            <a:off x="7742582" y="636104"/>
            <a:ext cx="4664766" cy="4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8922" y="1547446"/>
            <a:ext cx="4103077" cy="51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4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/>
              <a:t>RobotPlan.java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This is the interface that will be returned from the builder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RobotPlan</a:t>
            </a: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setRobotHead</a:t>
            </a:r>
            <a:r>
              <a:rPr lang="en-US" dirty="0"/>
              <a:t>(String head);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setRobotTorso</a:t>
            </a:r>
            <a:r>
              <a:rPr lang="en-US" dirty="0"/>
              <a:t>(String torso);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setRobotArms</a:t>
            </a:r>
            <a:r>
              <a:rPr lang="en-US" dirty="0"/>
              <a:t>(String arms);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setRobotLegs</a:t>
            </a:r>
            <a:r>
              <a:rPr lang="en-US" dirty="0"/>
              <a:t>(String legs);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6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Robot.java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// The concrete Robot class based on the </a:t>
            </a:r>
            <a:r>
              <a:rPr lang="en-US" dirty="0" err="1"/>
              <a:t>RobotPlan</a:t>
            </a:r>
            <a:r>
              <a:rPr lang="en-US" dirty="0"/>
              <a:t> interface</a:t>
            </a:r>
          </a:p>
          <a:p>
            <a:pPr marL="0" indent="0">
              <a:buNone/>
            </a:pPr>
            <a:r>
              <a:rPr lang="en-US" dirty="0"/>
              <a:t>public class Robot implements </a:t>
            </a:r>
            <a:r>
              <a:rPr lang="en-US" dirty="0" err="1"/>
              <a:t>RobotPlan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    private String </a:t>
            </a:r>
            <a:r>
              <a:rPr lang="en-US" dirty="0" err="1"/>
              <a:t>robotHead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	    private String </a:t>
            </a:r>
            <a:r>
              <a:rPr lang="en-US" dirty="0" err="1"/>
              <a:t>robotTorso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	    private String </a:t>
            </a:r>
            <a:r>
              <a:rPr lang="en-US" dirty="0" err="1"/>
              <a:t>robotArms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	    private String </a:t>
            </a:r>
            <a:r>
              <a:rPr lang="en-US" dirty="0" err="1"/>
              <a:t>robotLegs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public void </a:t>
            </a:r>
            <a:r>
              <a:rPr lang="en-US" dirty="0" err="1"/>
              <a:t>setRobotHead</a:t>
            </a:r>
            <a:r>
              <a:rPr lang="en-US" dirty="0"/>
              <a:t>(String head)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robotHead</a:t>
            </a:r>
            <a:r>
              <a:rPr lang="en-US" dirty="0"/>
              <a:t> = head;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4"/>
            <a:ext cx="10515600" cy="6091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public String </a:t>
            </a:r>
            <a:r>
              <a:rPr lang="en-US" sz="2400" dirty="0" err="1"/>
              <a:t>getRobotHead</a:t>
            </a:r>
            <a:r>
              <a:rPr lang="en-US" sz="2400" dirty="0"/>
              <a:t>(){ return </a:t>
            </a:r>
            <a:r>
              <a:rPr lang="en-US" sz="2400" dirty="0" err="1"/>
              <a:t>robotHead</a:t>
            </a:r>
            <a:r>
              <a:rPr lang="en-US" sz="2400" dirty="0"/>
              <a:t>; }</a:t>
            </a:r>
          </a:p>
          <a:p>
            <a:pPr marL="0" indent="0">
              <a:buNone/>
            </a:pPr>
            <a:r>
              <a:rPr lang="en-US" sz="2400" dirty="0"/>
              <a:t>    public void </a:t>
            </a:r>
            <a:r>
              <a:rPr lang="en-US" sz="2400" dirty="0" err="1"/>
              <a:t>setRobotTorso</a:t>
            </a:r>
            <a:r>
              <a:rPr lang="en-US" sz="2400" dirty="0"/>
              <a:t>(String torso)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robotTorso</a:t>
            </a:r>
            <a:r>
              <a:rPr lang="en-US" sz="2400" dirty="0"/>
              <a:t> = torso;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public String </a:t>
            </a:r>
            <a:r>
              <a:rPr lang="en-US" sz="2400" dirty="0" err="1"/>
              <a:t>getRobotTorso</a:t>
            </a:r>
            <a:r>
              <a:rPr lang="en-US" sz="2400" dirty="0"/>
              <a:t>(){ return </a:t>
            </a:r>
            <a:r>
              <a:rPr lang="en-US" sz="2400" dirty="0" err="1"/>
              <a:t>robotTorso</a:t>
            </a:r>
            <a:r>
              <a:rPr lang="en-US" sz="2400" dirty="0"/>
              <a:t>; }</a:t>
            </a:r>
          </a:p>
          <a:p>
            <a:pPr marL="0" indent="0">
              <a:buNone/>
            </a:pPr>
            <a:r>
              <a:rPr lang="en-US" sz="2400" dirty="0"/>
              <a:t>    public void </a:t>
            </a:r>
            <a:r>
              <a:rPr lang="en-US" sz="2400" dirty="0" err="1"/>
              <a:t>setRobotArms</a:t>
            </a:r>
            <a:r>
              <a:rPr lang="en-US" sz="2400" dirty="0"/>
              <a:t>(String arms)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robotArms</a:t>
            </a:r>
            <a:r>
              <a:rPr lang="en-US" sz="2400" dirty="0"/>
              <a:t> = arms;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public String </a:t>
            </a:r>
            <a:r>
              <a:rPr lang="en-US" sz="2400" dirty="0" err="1"/>
              <a:t>getRobotArms</a:t>
            </a:r>
            <a:r>
              <a:rPr lang="en-US" sz="2400" dirty="0"/>
              <a:t>(){ return </a:t>
            </a:r>
            <a:r>
              <a:rPr lang="en-US" sz="2400" dirty="0" err="1"/>
              <a:t>robotArms</a:t>
            </a:r>
            <a:r>
              <a:rPr lang="en-US" sz="2400" dirty="0"/>
              <a:t>; }</a:t>
            </a:r>
          </a:p>
          <a:p>
            <a:pPr marL="0" indent="0">
              <a:buNone/>
            </a:pPr>
            <a:r>
              <a:rPr lang="en-US" sz="2400" dirty="0"/>
              <a:t>    public void </a:t>
            </a:r>
            <a:r>
              <a:rPr lang="en-US" sz="2400" dirty="0" err="1"/>
              <a:t>setRobotLegs</a:t>
            </a:r>
            <a:r>
              <a:rPr lang="en-US" sz="2400" dirty="0"/>
              <a:t>(String legs)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robotLegs</a:t>
            </a:r>
            <a:r>
              <a:rPr lang="en-US" sz="2400" dirty="0"/>
              <a:t> = legs;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public String </a:t>
            </a:r>
            <a:r>
              <a:rPr lang="en-US" sz="2400" dirty="0" err="1"/>
              <a:t>getRobotLegs</a:t>
            </a:r>
            <a:r>
              <a:rPr lang="en-US" sz="2400" dirty="0"/>
              <a:t>(){ return </a:t>
            </a:r>
            <a:r>
              <a:rPr lang="en-US" sz="2400" dirty="0" err="1"/>
              <a:t>robotLegs</a:t>
            </a:r>
            <a:r>
              <a:rPr lang="en-US" sz="2400" dirty="0"/>
              <a:t>;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546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476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Builder Design Pattern</vt:lpstr>
      <vt:lpstr>PowerPoint Presentation</vt:lpstr>
      <vt:lpstr>Intention</vt:lpstr>
      <vt:lpstr>Advantages &amp; Disadvantages</vt:lpstr>
      <vt:lpstr>Structure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Design Pattern</dc:title>
  <dc:creator>Gayathree Natarajan Iyer</dc:creator>
  <cp:lastModifiedBy>Gayathree Natarajan Iyer</cp:lastModifiedBy>
  <cp:revision>8</cp:revision>
  <dcterms:created xsi:type="dcterms:W3CDTF">2016-11-05T22:51:37Z</dcterms:created>
  <dcterms:modified xsi:type="dcterms:W3CDTF">2016-11-05T23:56:45Z</dcterms:modified>
</cp:coreProperties>
</file>