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Calibri" pitchFamily="34" charset="0"/>
      <p:regular r:id="rId15"/>
      <p:bold r:id="rId16"/>
      <p:italic r:id="rId17"/>
      <p:boldItalic r:id="rId18"/>
    </p:embeddedFont>
    <p:embeddedFont>
      <p:font typeface="Roboto" charset="0"/>
      <p:regular r:id="rId19"/>
      <p:bold r:id="rId20"/>
      <p:italic r:id="rId21"/>
      <p:boldItalic r:id="rId22"/>
    </p:embeddedFont>
    <p:embeddedFont>
      <p:font typeface="Trebuchet MS"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pPr marL="38100" lvl="0" indent="0" algn="l" rtl="0">
                <a:lnSpc>
                  <a:spcPct val="100000"/>
                </a:lnSpc>
                <a:spcBef>
                  <a:spcPts val="0"/>
                </a:spcBef>
                <a:spcAft>
                  <a:spcPts val="0"/>
                </a:spcAft>
                <a:buClr>
                  <a:srgbClr val="2D936B"/>
                </a:buClr>
                <a:buSzPts val="1100"/>
                <a:buFont typeface="Trebuchet MS"/>
                <a:buNone/>
              </a:pPr>
              <a:t>1</a:t>
            </a:fld>
            <a:endParaRPr/>
          </a:p>
        </p:txBody>
      </p:sp>
      <p:sp>
        <p:nvSpPr>
          <p:cNvPr id="66" name="Google Shape;66;p7"/>
          <p:cNvSpPr txBox="1"/>
          <p:nvPr/>
        </p:nvSpPr>
        <p:spPr>
          <a:xfrm>
            <a:off x="1790698" y="2816525"/>
            <a:ext cx="63510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Aishwariya.T </a:t>
            </a:r>
            <a:endParaRPr sz="24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312209261</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B.com General</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Anna Adarsh College For Women</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89" name="Google Shape;189;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0" name="Google Shape;190;p16"/>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Clr>
                  <a:srgbClr val="2D936B"/>
                </a:buClr>
                <a:buSzPts val="1100"/>
                <a:buFont typeface="Trebuchet MS"/>
                <a:buNone/>
              </a:p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chemeClr val="dk1"/>
              </a:buClr>
              <a:buSzPts val="4800"/>
              <a:buFont typeface="Trebuchet MS"/>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2" name="Google Shape;192;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3" name="Google Shape;193;p16"/>
          <p:cNvSpPr txBox="1"/>
          <p:nvPr/>
        </p:nvSpPr>
        <p:spPr>
          <a:xfrm>
            <a:off x="739775" y="1787350"/>
            <a:ext cx="8613600" cy="4369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Data screening: </a:t>
            </a:r>
            <a:r>
              <a:rPr lang="en-US" sz="1800" b="0" i="0" u="none" strike="noStrike" cap="none">
                <a:solidFill>
                  <a:srgbClr val="000000"/>
                </a:solidFill>
                <a:latin typeface="Calibri"/>
                <a:ea typeface="Calibri"/>
                <a:cs typeface="Calibri"/>
                <a:sym typeface="Calibri"/>
              </a:rPr>
              <a:t>Data screening is the process of reviewing and cleaning data to identify and correct errors, inconsistencies, or missing values.</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Data Cleaning: </a:t>
            </a:r>
            <a:r>
              <a:rPr lang="en-US" sz="1800" b="0" i="0" u="none" strike="noStrike" cap="none">
                <a:solidFill>
                  <a:srgbClr val="000000"/>
                </a:solidFill>
                <a:latin typeface="Calibri"/>
                <a:ea typeface="Calibri"/>
                <a:cs typeface="Calibri"/>
                <a:sym typeface="Calibri"/>
              </a:rPr>
              <a:t>Data cleaning is the process of detecting and correcting errors, inconsistencies, and inaccuracies in a dataset</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Data Formulation: </a:t>
            </a:r>
            <a:r>
              <a:rPr lang="en-US" sz="1800" b="0" i="0" u="none" strike="noStrike" cap="none">
                <a:solidFill>
                  <a:srgbClr val="000000"/>
                </a:solidFill>
                <a:latin typeface="Calibri"/>
                <a:ea typeface="Calibri"/>
                <a:cs typeface="Calibri"/>
                <a:sym typeface="Calibri"/>
              </a:rPr>
              <a:t>Data formulation refers to the process of organizing and structuring raw data into a defined format or model that can be easily analyzed or used for specific purposes.</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Pivot table creation: </a:t>
            </a:r>
            <a:r>
              <a:rPr lang="en-US" sz="1800" b="0" i="0" u="none" strike="noStrike" cap="none">
                <a:solidFill>
                  <a:srgbClr val="000000"/>
                </a:solidFill>
                <a:latin typeface="Calibri"/>
                <a:ea typeface="Calibri"/>
                <a:cs typeface="Calibri"/>
                <a:sym typeface="Calibri"/>
              </a:rPr>
              <a:t>Pivot table creation is the process of summarizing, analyzing, and organizing data in a spreadsheet, typically in Excel or Google Sheets. </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Graphical representation: </a:t>
            </a:r>
            <a:r>
              <a:rPr lang="en-US" sz="1800" b="0" i="0" u="none" strike="noStrike" cap="none">
                <a:solidFill>
                  <a:srgbClr val="000000"/>
                </a:solidFill>
                <a:latin typeface="Calibri"/>
                <a:ea typeface="Calibri"/>
                <a:cs typeface="Calibri"/>
                <a:sym typeface="Calibri"/>
              </a:rPr>
              <a:t>A graphical representation is a visual way of presenting data or information, making it easier to understand and interpret. It can include various forms such as charts, graphs, diagrams, maps, and images. The purpose of a graphical representation is to communicate complex information clearly and effectively through visuals rather than text alone.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9" name="Google Shape;199;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0" name="Google Shape;200;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1" name="Google Shape;201;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2" name="Google Shape;202;p17"/>
          <p:cNvSpPr txBox="1">
            <a:spLocks noGrp="1"/>
          </p:cNvSpPr>
          <p:nvPr>
            <p:ph type="title"/>
          </p:nvPr>
        </p:nvSpPr>
        <p:spPr>
          <a:xfrm>
            <a:off x="755324" y="385450"/>
            <a:ext cx="3690300" cy="754200"/>
          </a:xfrm>
          <a:prstGeom prst="rect">
            <a:avLst/>
          </a:prstGeom>
          <a:noFill/>
          <a:ln>
            <a:noFill/>
          </a:ln>
        </p:spPr>
        <p:txBody>
          <a:bodyPr spcFirstLastPara="1" wrap="square" lIns="0" tIns="13325" rIns="0" bIns="0" anchor="t" anchorCtr="0">
            <a:spAutoFit/>
          </a:bodyPr>
          <a:lstStyle/>
          <a:p>
            <a:pPr marL="0" lvl="0" indent="0" algn="l" rtl="0">
              <a:lnSpc>
                <a:spcPct val="100000"/>
              </a:lnSpc>
              <a:spcBef>
                <a:spcPts val="0"/>
              </a:spcBef>
              <a:spcAft>
                <a:spcPts val="0"/>
              </a:spcAft>
              <a:buClr>
                <a:schemeClr val="dk1"/>
              </a:buClr>
              <a:buSzPts val="4800"/>
              <a:buFont typeface="Trebuchet MS"/>
              <a:buNone/>
            </a:pPr>
            <a:r>
              <a:rPr lang="en-US"/>
              <a:t>RESULTS:</a:t>
            </a:r>
            <a:endParaRPr/>
          </a:p>
        </p:txBody>
      </p:sp>
      <p:sp>
        <p:nvSpPr>
          <p:cNvPr id="203" name="Google Shape;203;p1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Clr>
                  <a:srgbClr val="2D936B"/>
                </a:buClr>
                <a:buSzPts val="1100"/>
                <a:buFont typeface="Trebuchet MS"/>
                <a:buNone/>
              </a:pPr>
              <a:t>11</a:t>
            </a:fld>
            <a:endParaRPr sz="1100">
              <a:solidFill>
                <a:schemeClr val="dk1"/>
              </a:solidFill>
              <a:latin typeface="Trebuchet MS"/>
              <a:ea typeface="Trebuchet MS"/>
              <a:cs typeface="Trebuchet MS"/>
              <a:sym typeface="Trebuchet MS"/>
            </a:endParaRPr>
          </a:p>
        </p:txBody>
      </p:sp>
      <p:sp>
        <p:nvSpPr>
          <p:cNvPr id="204" name="Google Shape;204;p17"/>
          <p:cNvSpPr txBox="1"/>
          <p:nvPr/>
        </p:nvSpPr>
        <p:spPr>
          <a:xfrm>
            <a:off x="0" y="2722391"/>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05" name="Google Shape;205;p17"/>
          <p:cNvPicPr preferRelativeResize="0"/>
          <p:nvPr/>
        </p:nvPicPr>
        <p:blipFill>
          <a:blip r:embed="rId4">
            <a:alphaModFix/>
          </a:blip>
          <a:stretch>
            <a:fillRect/>
          </a:stretch>
        </p:blipFill>
        <p:spPr>
          <a:xfrm>
            <a:off x="755325" y="1940750"/>
            <a:ext cx="8598225" cy="387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1" name="Google Shape;211;p18"/>
          <p:cNvSpPr txBox="1"/>
          <p:nvPr/>
        </p:nvSpPr>
        <p:spPr>
          <a:xfrm>
            <a:off x="1397448" y="2220743"/>
            <a:ext cx="7165800" cy="241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The project helps firms track employee performance efficiently, allowing managers to quickly identify top performers and those needing support. It aids in optimizing workforce allocation by analyzing trends in employment types and performance levels. Day-to-day operations are simplified through better data organization and visualization, improving reporting and decision-making. The insights enable proactive management of employee development and retention strategies. This ultimately enhances productivity and organizational effectiveness.</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pPr marL="38100" lvl="0" indent="0" algn="l" rtl="0">
                <a:lnSpc>
                  <a:spcPct val="100000"/>
                </a:lnSpc>
                <a:spcBef>
                  <a:spcPts val="0"/>
                </a:spcBef>
                <a:spcAft>
                  <a:spcPts val="0"/>
                </a:spcAft>
                <a:buClr>
                  <a:srgbClr val="2D936B"/>
                </a:buClr>
                <a:buSzPts val="1100"/>
                <a:buFont typeface="Trebuchet MS"/>
                <a:buNone/>
              </a:pPr>
              <a:t>2</a:t>
            </a:fld>
            <a:endParaRPr/>
          </a:p>
        </p:txBody>
      </p:sp>
      <p:sp>
        <p:nvSpPr>
          <p:cNvPr id="91" name="Google Shape;91;p8"/>
          <p:cNvSpPr txBox="1"/>
          <p:nvPr/>
        </p:nvSpPr>
        <p:spPr>
          <a:xfrm>
            <a:off x="1217522" y="2123271"/>
            <a:ext cx="8593200" cy="1439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F0F0F"/>
              </a:buClr>
              <a:buSzPts val="4400"/>
              <a:buFont typeface="Times New Roman"/>
              <a:buNone/>
            </a:pPr>
            <a:r>
              <a:rPr lang="en-US" sz="4400" b="1">
                <a:solidFill>
                  <a:srgbClr val="0F0F0F"/>
                </a:solidFill>
                <a:latin typeface="Times New Roman"/>
                <a:ea typeface="Times New Roman"/>
                <a:cs typeface="Times New Roman"/>
                <a:sym typeface="Times New Roman"/>
              </a:rPr>
              <a:t>Employee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pPr marL="38100" lvl="0" indent="0" algn="l" rtl="0">
                <a:lnSpc>
                  <a:spcPct val="100000"/>
                </a:lnSpc>
                <a:spcBef>
                  <a:spcPts val="0"/>
                </a:spcBef>
                <a:spcAft>
                  <a:spcPts val="0"/>
                </a:spcAft>
                <a:buClr>
                  <a:srgbClr val="2D936B"/>
                </a:buClr>
                <a:buSzPts val="1100"/>
                <a:buFont typeface="Trebuchet MS"/>
                <a:buNone/>
              </a:pPr>
              <a:t>4</a:t>
            </a:fld>
            <a:endParaRPr/>
          </a:p>
        </p:txBody>
      </p:sp>
      <p:sp>
        <p:nvSpPr>
          <p:cNvPr id="130" name="Google Shape;130;p10"/>
          <p:cNvSpPr txBox="1"/>
          <p:nvPr/>
        </p:nvSpPr>
        <p:spPr>
          <a:xfrm>
            <a:off x="1002769" y="2931089"/>
            <a:ext cx="5299500" cy="1858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The goal of this project is to analyze employee data to gain insights into workforce demographics, performance metrics, and overall company productivity. The analysis aims to identify trends, patterns, and areas for improvement in employee management.</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pPr marL="38100" lvl="0" indent="0" algn="l" rtl="0">
                <a:lnSpc>
                  <a:spcPct val="100000"/>
                </a:lnSpc>
                <a:spcBef>
                  <a:spcPts val="0"/>
                </a:spcBef>
                <a:spcAft>
                  <a:spcPts val="0"/>
                </a:spcAft>
                <a:buClr>
                  <a:srgbClr val="2D936B"/>
                </a:buClr>
                <a:buSzPts val="1100"/>
                <a:buFont typeface="Trebuchet MS"/>
                <a:buNone/>
              </a:pPr>
              <a:t>5</a:t>
            </a:fld>
            <a:endParaRPr/>
          </a:p>
        </p:txBody>
      </p:sp>
      <p:sp>
        <p:nvSpPr>
          <p:cNvPr id="143" name="Google Shape;143;p11"/>
          <p:cNvSpPr txBox="1"/>
          <p:nvPr/>
        </p:nvSpPr>
        <p:spPr>
          <a:xfrm>
            <a:off x="990600" y="2133600"/>
            <a:ext cx="6019800" cy="228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D0D0D"/>
              </a:buClr>
              <a:buSzPts val="2400"/>
              <a:buFont typeface="Arial"/>
              <a:buChar char="•"/>
            </a:pPr>
            <a:r>
              <a:rPr lang="en-US" sz="2400">
                <a:solidFill>
                  <a:srgbClr val="0D0D0D"/>
                </a:solidFill>
                <a:latin typeface="Times New Roman"/>
                <a:ea typeface="Times New Roman"/>
                <a:cs typeface="Times New Roman"/>
                <a:sym typeface="Times New Roman"/>
              </a:rPr>
              <a:t>T</a:t>
            </a:r>
            <a:r>
              <a:rPr lang="en-US" sz="2400" b="0" i="0">
                <a:solidFill>
                  <a:srgbClr val="0D0D0D"/>
                </a:solidFill>
                <a:latin typeface="Times New Roman"/>
                <a:ea typeface="Times New Roman"/>
                <a:cs typeface="Times New Roman"/>
                <a:sym typeface="Times New Roman"/>
              </a:rPr>
              <a:t>o anal</a:t>
            </a:r>
            <a:r>
              <a:rPr lang="en-US" sz="2400">
                <a:solidFill>
                  <a:srgbClr val="0D0D0D"/>
                </a:solidFill>
                <a:latin typeface="Times New Roman"/>
                <a:ea typeface="Times New Roman"/>
                <a:cs typeface="Times New Roman"/>
                <a:sym typeface="Times New Roman"/>
              </a:rPr>
              <a:t>yze and optimise the performance of the employees by evaluating the key metrics such as employee ID, Business unit, Employee status, Performance Level, etc.</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pPr marL="38100" lvl="0" indent="0" algn="l" rtl="0">
                <a:lnSpc>
                  <a:spcPct val="100000"/>
                </a:lnSpc>
                <a:spcBef>
                  <a:spcPts val="0"/>
                </a:spcBef>
                <a:spcAft>
                  <a:spcPts val="0"/>
                </a:spcAft>
                <a:buClr>
                  <a:srgbClr val="2D936B"/>
                </a:buClr>
                <a:buSzPts val="1100"/>
                <a:buFont typeface="Trebuchet MS"/>
                <a:buNone/>
              </a:pPr>
              <a:t>6</a:t>
            </a:fld>
            <a:endParaRPr/>
          </a:p>
        </p:txBody>
      </p:sp>
      <p:sp>
        <p:nvSpPr>
          <p:cNvPr id="154" name="Google Shape;154;p12"/>
          <p:cNvSpPr txBox="1"/>
          <p:nvPr/>
        </p:nvSpPr>
        <p:spPr>
          <a:xfrm>
            <a:off x="2064150" y="2778750"/>
            <a:ext cx="2796900" cy="1021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Employers</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Employees</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Organisation</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0" name="Google Shape;160;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1" name="Google Shape;16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2" name="Google Shape;162;p13"/>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63" name="Google Shape;163;p1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4" name="Google Shape;164;p1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pPr marL="38100" lvl="0" indent="0" algn="l" rtl="0">
                <a:lnSpc>
                  <a:spcPct val="100000"/>
                </a:lnSpc>
                <a:spcBef>
                  <a:spcPts val="0"/>
                </a:spcBef>
                <a:spcAft>
                  <a:spcPts val="0"/>
                </a:spcAft>
                <a:buClr>
                  <a:srgbClr val="2D936B"/>
                </a:buClr>
                <a:buSzPts val="1100"/>
                <a:buFont typeface="Trebuchet MS"/>
                <a:buNone/>
              </a:pPr>
              <a:t>7</a:t>
            </a:fld>
            <a:endParaRPr/>
          </a:p>
        </p:txBody>
      </p:sp>
      <p:sp>
        <p:nvSpPr>
          <p:cNvPr id="165" name="Google Shape;165;p13"/>
          <p:cNvSpPr txBox="1"/>
          <p:nvPr/>
        </p:nvSpPr>
        <p:spPr>
          <a:xfrm rot="10800000" flipH="1">
            <a:off x="0" y="5752721"/>
            <a:ext cx="8778300" cy="463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endParaRPr sz="1800" b="1" i="0" u="none" strike="noStrike" cap="none">
              <a:solidFill>
                <a:srgbClr val="000000"/>
              </a:solidFill>
              <a:latin typeface="Calibri"/>
              <a:ea typeface="Calibri"/>
              <a:cs typeface="Calibri"/>
              <a:sym typeface="Calibri"/>
            </a:endParaRPr>
          </a:p>
        </p:txBody>
      </p:sp>
      <p:sp>
        <p:nvSpPr>
          <p:cNvPr id="166" name="Google Shape;166;p13"/>
          <p:cNvSpPr txBox="1"/>
          <p:nvPr/>
        </p:nvSpPr>
        <p:spPr>
          <a:xfrm>
            <a:off x="1878975" y="2281550"/>
            <a:ext cx="5311200" cy="1579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Filtering: </a:t>
            </a:r>
            <a:r>
              <a:rPr lang="en-US" sz="1800" b="0" i="0" u="none" strike="noStrike" cap="none">
                <a:solidFill>
                  <a:srgbClr val="000000"/>
                </a:solidFill>
                <a:latin typeface="Calibri"/>
                <a:ea typeface="Calibri"/>
                <a:cs typeface="Calibri"/>
                <a:sym typeface="Calibri"/>
              </a:rPr>
              <a:t>To find the missing data.</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Chart: </a:t>
            </a:r>
            <a:r>
              <a:rPr lang="en-US" sz="1800" b="0" i="0" u="none" strike="noStrike" cap="none">
                <a:solidFill>
                  <a:srgbClr val="000000"/>
                </a:solidFill>
                <a:latin typeface="Calibri"/>
                <a:ea typeface="Calibri"/>
                <a:cs typeface="Calibri"/>
                <a:sym typeface="Calibri"/>
              </a:rPr>
              <a:t>To get an graphical representation</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Pivot table: </a:t>
            </a:r>
            <a:r>
              <a:rPr lang="en-US" sz="1800" b="0" i="0" u="none" strike="noStrike" cap="none">
                <a:solidFill>
                  <a:srgbClr val="000000"/>
                </a:solidFill>
                <a:latin typeface="Calibri"/>
                <a:ea typeface="Calibri"/>
                <a:cs typeface="Calibri"/>
                <a:sym typeface="Calibri"/>
              </a:rPr>
              <a:t>To summarize the data.</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Conditional techniques: </a:t>
            </a:r>
            <a:r>
              <a:rPr lang="en-US" sz="1800" b="0" i="0" u="none" strike="noStrike" cap="none">
                <a:solidFill>
                  <a:srgbClr val="000000"/>
                </a:solidFill>
                <a:latin typeface="Calibri"/>
                <a:ea typeface="Calibri"/>
                <a:cs typeface="Calibri"/>
                <a:sym typeface="Calibri"/>
              </a:rPr>
              <a:t>Used to identify the missing data.</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rebuchet MS"/>
              <a:buNone/>
            </a:pPr>
            <a:r>
              <a:rPr lang="en-US"/>
              <a:t>Dataset Description</a:t>
            </a:r>
            <a:endParaRPr/>
          </a:p>
        </p:txBody>
      </p:sp>
      <p:sp>
        <p:nvSpPr>
          <p:cNvPr id="172" name="Google Shape;172;p14"/>
          <p:cNvSpPr txBox="1"/>
          <p:nvPr/>
        </p:nvSpPr>
        <p:spPr>
          <a:xfrm>
            <a:off x="0" y="2722391"/>
            <a:ext cx="12192000" cy="3811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Employee Dataset:  </a:t>
            </a:r>
            <a:r>
              <a:rPr lang="en-US" sz="1800" b="0" i="0" u="none" strike="noStrike" cap="none">
                <a:solidFill>
                  <a:srgbClr val="000000"/>
                </a:solidFill>
                <a:latin typeface="Calibri"/>
                <a:ea typeface="Calibri"/>
                <a:cs typeface="Calibri"/>
                <a:sym typeface="Calibri"/>
              </a:rPr>
              <a:t>kaggle.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Total: </a:t>
            </a:r>
            <a:r>
              <a:rPr lang="en-US" sz="1800" b="0" i="0" u="none" strike="noStrike" cap="none">
                <a:solidFill>
                  <a:srgbClr val="000000"/>
                </a:solidFill>
                <a:latin typeface="Calibri"/>
                <a:ea typeface="Calibri"/>
                <a:cs typeface="Calibri"/>
                <a:sym typeface="Calibri"/>
              </a:rPr>
              <a:t>26 Features.</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Used: </a:t>
            </a:r>
            <a:r>
              <a:rPr lang="en-US" sz="1800" b="0" i="0" u="none" strike="noStrike" cap="none">
                <a:solidFill>
                  <a:srgbClr val="000000"/>
                </a:solidFill>
                <a:latin typeface="Calibri"/>
                <a:ea typeface="Calibri"/>
                <a:cs typeface="Calibri"/>
                <a:sym typeface="Calibri"/>
              </a:rPr>
              <a:t>9 features.</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Employee ID.</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First name.</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Last Name.</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Business unit.</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Employee type.</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Gender.</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Performance score.</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Current employee rating.</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Performance Level.</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79" name="Google Shape;179;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1" name="Google Shape;181;p15"/>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82" name="Google Shape;182;p15"/>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Clr>
                  <a:srgbClr val="2D936B"/>
                </a:buClr>
                <a:buSzPts val="1100"/>
                <a:buFont typeface="Trebuchet MS"/>
                <a:buNone/>
              </a:pPr>
              <a:t>9</a:t>
            </a:fld>
            <a:endParaRPr sz="1100">
              <a:solidFill>
                <a:schemeClr val="dk1"/>
              </a:solidFill>
              <a:latin typeface="Trebuchet MS"/>
              <a:ea typeface="Trebuchet MS"/>
              <a:cs typeface="Trebuchet MS"/>
              <a:sym typeface="Trebuchet MS"/>
            </a:endParaRPr>
          </a:p>
        </p:txBody>
      </p:sp>
      <p:sp>
        <p:nvSpPr>
          <p:cNvPr id="183" name="Google Shape;183;p15"/>
          <p:cNvSpPr txBox="1"/>
          <p:nvPr/>
        </p:nvSpPr>
        <p:spPr>
          <a:xfrm>
            <a:off x="855425" y="1695188"/>
            <a:ext cx="8249100" cy="4421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r>
              <a:rPr lang="en-US" sz="2800" b="1">
                <a:solidFill>
                  <a:srgbClr val="0D0D0D"/>
                </a:solidFill>
                <a:latin typeface="Times New Roman"/>
                <a:ea typeface="Times New Roman"/>
                <a:cs typeface="Times New Roman"/>
                <a:sym typeface="Times New Roman"/>
              </a:rPr>
              <a:t>FORMULA:</a:t>
            </a:r>
            <a:endParaRPr sz="2800" b="1">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Arial"/>
              <a:buNone/>
            </a:pPr>
            <a:r>
              <a:rPr lang="en-US" sz="2800" b="1">
                <a:solidFill>
                  <a:srgbClr val="0D0D0D"/>
                </a:solidFill>
                <a:latin typeface="Times New Roman"/>
                <a:ea typeface="Times New Roman"/>
                <a:cs typeface="Times New Roman"/>
                <a:sym typeface="Times New Roman"/>
              </a:rPr>
              <a:t>            =IF(Z8&gt;=4,"VERY HIGH",IF(Z8&gt;=3,"MEDIUM",IF(Z8&lt;=2,"LOW")))</a:t>
            </a:r>
            <a:endParaRPr sz="2800" b="1">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Arial"/>
              <a:buNone/>
            </a:pPr>
            <a:endParaRPr sz="2800" b="1">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Arial"/>
              <a:buNone/>
            </a:pPr>
            <a:r>
              <a:rPr lang="en-US" sz="2800" b="1">
                <a:solidFill>
                  <a:srgbClr val="0D0D0D"/>
                </a:solidFill>
                <a:latin typeface="Times New Roman"/>
                <a:ea typeface="Times New Roman"/>
                <a:cs typeface="Times New Roman"/>
                <a:sym typeface="Times New Roman"/>
              </a:rPr>
              <a:t>Conditional Formatting: </a:t>
            </a:r>
            <a:endParaRPr sz="2800" b="1">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Arial"/>
              <a:buNone/>
            </a:pPr>
            <a:r>
              <a:rPr lang="en-US" sz="2800" b="1">
                <a:solidFill>
                  <a:srgbClr val="0D0D0D"/>
                </a:solidFill>
                <a:latin typeface="Times New Roman"/>
                <a:ea typeface="Times New Roman"/>
                <a:cs typeface="Times New Roman"/>
                <a:sym typeface="Times New Roman"/>
              </a:rPr>
              <a:t>              </a:t>
            </a:r>
            <a:r>
              <a:rPr lang="en-US" sz="2800">
                <a:solidFill>
                  <a:srgbClr val="0D0D0D"/>
                </a:solidFill>
                <a:latin typeface="Times New Roman"/>
                <a:ea typeface="Times New Roman"/>
                <a:cs typeface="Times New Roman"/>
                <a:sym typeface="Times New Roman"/>
              </a:rPr>
              <a:t>The conditional formatting is used to identify the missing data in a cell, highlight the missing cell and also to remove the missing cell.</a:t>
            </a:r>
            <a:endParaRPr sz="280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Calibri"/>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540</Words>
  <PresentationFormat>Custom</PresentationFormat>
  <Paragraphs>72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Roboto</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JOHNSON</dc:creator>
  <cp:lastModifiedBy>JOHNSON</cp:lastModifiedBy>
  <cp:revision>1</cp:revision>
  <dcterms:modified xsi:type="dcterms:W3CDTF">2024-08-31T12:53:18Z</dcterms:modified>
</cp:coreProperties>
</file>