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1A6CB6C-A07E-4606-B9CE-2F29519C2D5D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0EA30D9-238B-43FB-B6E9-F98EF1F3EAF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CB6C-A07E-4606-B9CE-2F29519C2D5D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0D9-238B-43FB-B6E9-F98EF1F3E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08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CB6C-A07E-4606-B9CE-2F29519C2D5D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0D9-238B-43FB-B6E9-F98EF1F3EAF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298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CB6C-A07E-4606-B9CE-2F29519C2D5D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0D9-238B-43FB-B6E9-F98EF1F3EAF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899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CB6C-A07E-4606-B9CE-2F29519C2D5D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0D9-238B-43FB-B6E9-F98EF1F3E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565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CB6C-A07E-4606-B9CE-2F29519C2D5D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0D9-238B-43FB-B6E9-F98EF1F3EAF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171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CB6C-A07E-4606-B9CE-2F29519C2D5D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0D9-238B-43FB-B6E9-F98EF1F3EAF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737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CB6C-A07E-4606-B9CE-2F29519C2D5D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0D9-238B-43FB-B6E9-F98EF1F3EAF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687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CB6C-A07E-4606-B9CE-2F29519C2D5D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0D9-238B-43FB-B6E9-F98EF1F3EAF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82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CB6C-A07E-4606-B9CE-2F29519C2D5D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0D9-238B-43FB-B6E9-F98EF1F3E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26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CB6C-A07E-4606-B9CE-2F29519C2D5D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0D9-238B-43FB-B6E9-F98EF1F3EAF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55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CB6C-A07E-4606-B9CE-2F29519C2D5D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0D9-238B-43FB-B6E9-F98EF1F3E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21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CB6C-A07E-4606-B9CE-2F29519C2D5D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0D9-238B-43FB-B6E9-F98EF1F3EAF2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31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CB6C-A07E-4606-B9CE-2F29519C2D5D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0D9-238B-43FB-B6E9-F98EF1F3EAF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85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CB6C-A07E-4606-B9CE-2F29519C2D5D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0D9-238B-43FB-B6E9-F98EF1F3E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21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CB6C-A07E-4606-B9CE-2F29519C2D5D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0D9-238B-43FB-B6E9-F98EF1F3EAF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86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CB6C-A07E-4606-B9CE-2F29519C2D5D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30D9-238B-43FB-B6E9-F98EF1F3E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15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A6CB6C-A07E-4606-B9CE-2F29519C2D5D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EA30D9-238B-43FB-B6E9-F98EF1F3EA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4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ajula.sai@northeastern.edu" TargetMode="External"/><Relationship Id="rId2" Type="http://schemas.openxmlformats.org/officeDocument/2006/relationships/hyperlink" Target="mailto:alagesan.a@northeastern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hansda.s@northeastern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CBAF-B388-E778-7C72-BD20787CC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Sentiment Analysis on Amazon Fine Foods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EEDB8-C687-092F-B707-5CAAEB578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 rtl="0"/>
            <a:r>
              <a:rPr lang="en-IN" sz="2400" b="0" i="0" u="none" strike="noStrike" dirty="0">
                <a:effectLst/>
                <a:latin typeface="+mj-lt"/>
              </a:rPr>
              <a:t>Alagesan, Aishwariya,</a:t>
            </a:r>
            <a:r>
              <a:rPr lang="en-IN" sz="2400" b="0" i="0" u="sng" strike="noStrike" dirty="0"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alagesan.a@northeastern.edu </a:t>
            </a:r>
            <a:endParaRPr lang="en-IN" sz="1800" b="0" dirty="0">
              <a:effectLst/>
              <a:latin typeface="+mj-lt"/>
            </a:endParaRPr>
          </a:p>
          <a:p>
            <a:pPr algn="ctr" rtl="0"/>
            <a:r>
              <a:rPr lang="en-IN" sz="2400" b="0" i="0" u="none" strike="noStrike" dirty="0" err="1">
                <a:effectLst/>
                <a:latin typeface="+mj-lt"/>
              </a:rPr>
              <a:t>Gajula</a:t>
            </a:r>
            <a:r>
              <a:rPr lang="en-IN" sz="2400" b="0" i="0" u="none" strike="noStrike" dirty="0">
                <a:effectLst/>
                <a:latin typeface="+mj-lt"/>
              </a:rPr>
              <a:t>, </a:t>
            </a:r>
            <a:r>
              <a:rPr lang="en-IN" sz="2400" b="0" i="0" u="none" strike="noStrike" dirty="0" err="1">
                <a:effectLst/>
                <a:latin typeface="+mj-lt"/>
              </a:rPr>
              <a:t>Saiteja</a:t>
            </a:r>
            <a:r>
              <a:rPr lang="en-IN" sz="2400" b="0" i="0" u="none" strike="noStrike" dirty="0">
                <a:effectLst/>
                <a:latin typeface="+mj-lt"/>
              </a:rPr>
              <a:t> Reddy, </a:t>
            </a:r>
            <a:r>
              <a:rPr lang="en-IN" sz="2400" b="0" i="0" u="sng" strike="noStrike" dirty="0">
                <a:effectLst/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gajula.sai@northeastern.edu </a:t>
            </a:r>
            <a:endParaRPr lang="en-IN" sz="1800" b="0" dirty="0">
              <a:effectLst/>
              <a:latin typeface="+mj-lt"/>
            </a:endParaRPr>
          </a:p>
          <a:p>
            <a:pPr algn="ctr"/>
            <a:r>
              <a:rPr lang="en-IN" sz="2400" b="0" i="0" u="none" strike="noStrike" dirty="0" err="1">
                <a:effectLst/>
                <a:latin typeface="+mj-lt"/>
              </a:rPr>
              <a:t>Hansda</a:t>
            </a:r>
            <a:r>
              <a:rPr lang="en-IN" sz="2400" b="0" i="0" u="none" strike="noStrike" dirty="0">
                <a:effectLst/>
                <a:latin typeface="+mj-lt"/>
              </a:rPr>
              <a:t>, Sheela, </a:t>
            </a:r>
            <a:r>
              <a:rPr lang="en-IN" sz="2400" b="0" i="0" u="sng" strike="noStrike" dirty="0">
                <a:effectLst/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hansda.s@northeastern.edu </a:t>
            </a:r>
            <a:endParaRPr lang="en-IN" sz="1800" dirty="0">
              <a:latin typeface="+mj-lt"/>
              <a:cs typeface="Arial M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26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8149-CF4C-3AF3-59E5-50EC8CA5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F6C76-EF7D-9836-ADA9-F479A2497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IN" b="1" i="0" dirty="0">
                <a:effectLst/>
                <a:latin typeface="+mj-lt"/>
              </a:rPr>
              <a:t>Objective</a:t>
            </a:r>
            <a:r>
              <a:rPr lang="en-IN" b="0" i="0" dirty="0">
                <a:effectLst/>
                <a:latin typeface="+mj-lt"/>
              </a:rPr>
              <a:t>: </a:t>
            </a:r>
          </a:p>
          <a:p>
            <a:pPr marL="0" indent="0" algn="l">
              <a:buNone/>
            </a:pPr>
            <a:r>
              <a:rPr lang="en-IN" b="0" i="0" dirty="0">
                <a:effectLst/>
                <a:latin typeface="+mj-lt"/>
              </a:rPr>
              <a:t>Conduct sentiment analysis on Amazon Fine Food Reviews to classify customer sentiments as positive, neutral, or negative.</a:t>
            </a:r>
          </a:p>
          <a:p>
            <a:pPr marL="0" indent="0" algn="l">
              <a:buNone/>
            </a:pPr>
            <a:endParaRPr lang="en-IN" b="0" i="0" dirty="0">
              <a:effectLst/>
              <a:latin typeface="+mj-lt"/>
            </a:endParaRPr>
          </a:p>
          <a:p>
            <a:pPr marL="0" indent="0" algn="l">
              <a:buNone/>
            </a:pPr>
            <a:r>
              <a:rPr lang="en-IN" b="1" i="0" dirty="0">
                <a:effectLst/>
                <a:latin typeface="+mj-lt"/>
              </a:rPr>
              <a:t>Goals</a:t>
            </a:r>
            <a:r>
              <a:rPr lang="en-IN" b="0" i="0" dirty="0">
                <a:effectLst/>
                <a:latin typeface="+mj-lt"/>
              </a:rPr>
              <a:t>:</a:t>
            </a:r>
          </a:p>
          <a:p>
            <a:r>
              <a:rPr lang="en-IN" b="0" i="0" dirty="0">
                <a:effectLst/>
                <a:latin typeface="+mj-lt"/>
              </a:rPr>
              <a:t>Uncover trends in customer sentiment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+mj-lt"/>
              </a:rPr>
              <a:t>Improve sentiment prediction accuracy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+mj-lt"/>
              </a:rPr>
              <a:t>Provide insights into customer preferences</a:t>
            </a:r>
          </a:p>
        </p:txBody>
      </p:sp>
    </p:spTree>
    <p:extLst>
      <p:ext uri="{BB962C8B-B14F-4D97-AF65-F5344CB8AC3E}">
        <p14:creationId xmlns:p14="http://schemas.microsoft.com/office/powerpoint/2010/main" val="258952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884DF-4F55-3B90-D683-100ACCC4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D0CBB-C91E-98F7-516A-779F2F043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IN" b="1" i="0" dirty="0">
                <a:effectLst/>
                <a:latin typeface="+mj-lt"/>
              </a:rPr>
              <a:t>Source: </a:t>
            </a:r>
            <a:r>
              <a:rPr lang="en-IN" b="0" i="0" dirty="0">
                <a:effectLst/>
                <a:latin typeface="+mj-lt"/>
              </a:rPr>
              <a:t>Amazon Fine Food Reviews dataset</a:t>
            </a:r>
          </a:p>
          <a:p>
            <a:pPr marL="0" indent="0" algn="l">
              <a:buNone/>
            </a:pPr>
            <a:r>
              <a:rPr lang="en-IN" b="1" i="0" dirty="0">
                <a:effectLst/>
                <a:latin typeface="+mj-lt"/>
              </a:rPr>
              <a:t>Size: </a:t>
            </a:r>
            <a:r>
              <a:rPr lang="en-IN" b="0" i="0" dirty="0">
                <a:effectLst/>
                <a:latin typeface="+mj-lt"/>
              </a:rPr>
              <a:t>Over 500,000 reviews</a:t>
            </a:r>
          </a:p>
          <a:p>
            <a:pPr marL="0" indent="0">
              <a:buNone/>
            </a:pPr>
            <a:r>
              <a:rPr lang="en-IN" b="1" i="0" dirty="0">
                <a:effectLst/>
                <a:latin typeface="+mj-lt"/>
              </a:rPr>
              <a:t>Key fields</a:t>
            </a:r>
          </a:p>
          <a:p>
            <a:pPr lvl="1"/>
            <a:r>
              <a:rPr lang="en-IN" b="0" i="0" dirty="0" err="1">
                <a:effectLst/>
                <a:latin typeface="+mj-lt"/>
              </a:rPr>
              <a:t>reviewText</a:t>
            </a:r>
            <a:endParaRPr lang="en-IN" dirty="0">
              <a:latin typeface="+mj-lt"/>
            </a:endParaRPr>
          </a:p>
          <a:p>
            <a:pPr lvl="1"/>
            <a:r>
              <a:rPr lang="en-IN" b="0" i="0" dirty="0">
                <a:effectLst/>
                <a:latin typeface="+mj-lt"/>
              </a:rPr>
              <a:t>score (1-5) </a:t>
            </a:r>
          </a:p>
          <a:p>
            <a:pPr lvl="1"/>
            <a:r>
              <a:rPr lang="en-IN" b="0" i="0" dirty="0">
                <a:effectLst/>
                <a:latin typeface="+mj-lt"/>
              </a:rPr>
              <a:t>summary</a:t>
            </a:r>
          </a:p>
          <a:p>
            <a:pPr lvl="1"/>
            <a:r>
              <a:rPr lang="en-IN" b="0" i="0" dirty="0">
                <a:effectLst/>
                <a:latin typeface="+mj-lt"/>
              </a:rPr>
              <a:t>metadata (product ID, user ID, timestamps)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701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FDCE1-A246-E905-F8DD-51F08CE6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effectLst/>
              </a:rPr>
              <a:t>Data Preparation and Preprocessing</a:t>
            </a:r>
            <a:br>
              <a:rPr lang="en-IN" b="0" i="0" dirty="0">
                <a:effectLst/>
                <a:latin typeface="var(--font-fk-grotesk)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3F3E9-1BB3-D16E-98E2-A50F6416F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2930171" cy="331012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1800" b="1" i="0" dirty="0">
                <a:effectLst/>
                <a:latin typeface="+mj-lt"/>
              </a:rPr>
              <a:t>Data Acquisition</a:t>
            </a:r>
          </a:p>
          <a:p>
            <a:r>
              <a:rPr lang="en-IN" sz="1800" b="0" i="0" dirty="0">
                <a:effectLst/>
                <a:latin typeface="+mj-lt"/>
              </a:rPr>
              <a:t>Exploratory Data Analysis (EDA)</a:t>
            </a:r>
          </a:p>
          <a:p>
            <a:r>
              <a:rPr lang="en-IN" sz="1800" b="0" i="0" dirty="0">
                <a:effectLst/>
                <a:latin typeface="+mj-lt"/>
              </a:rPr>
              <a:t>Analysis of rating distribution</a:t>
            </a:r>
          </a:p>
          <a:p>
            <a:r>
              <a:rPr lang="en-IN" sz="1800" b="0" i="0" dirty="0">
                <a:effectLst/>
                <a:latin typeface="+mj-lt"/>
              </a:rPr>
              <a:t>Word clouds for positive and negative sentiments</a:t>
            </a:r>
          </a:p>
          <a:p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0707A8E-25F9-A8DE-5154-54770576E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76841" y="2560320"/>
            <a:ext cx="2936266" cy="3310128"/>
          </a:xfrm>
        </p:spPr>
        <p:txBody>
          <a:bodyPr>
            <a:normAutofit/>
          </a:bodyPr>
          <a:lstStyle/>
          <a:p>
            <a:pPr marL="0" indent="0">
              <a:buFont typeface="Arial"/>
              <a:buNone/>
            </a:pPr>
            <a:r>
              <a:rPr lang="en-IN" b="1" dirty="0">
                <a:latin typeface="+mj-lt"/>
              </a:rPr>
              <a:t>Data Splitting </a:t>
            </a:r>
            <a:endParaRPr lang="en-IN" dirty="0">
              <a:latin typeface="+mj-lt"/>
            </a:endParaRPr>
          </a:p>
          <a:p>
            <a:r>
              <a:rPr lang="en-IN" dirty="0">
                <a:latin typeface="+mj-lt"/>
              </a:rPr>
              <a:t>80% training</a:t>
            </a:r>
          </a:p>
          <a:p>
            <a:r>
              <a:rPr lang="en-IN" dirty="0">
                <a:latin typeface="+mj-lt"/>
              </a:rPr>
              <a:t>10% validation</a:t>
            </a:r>
          </a:p>
          <a:p>
            <a:r>
              <a:rPr lang="en-IN" dirty="0">
                <a:latin typeface="+mj-lt"/>
              </a:rPr>
              <a:t>10% testing</a:t>
            </a:r>
          </a:p>
          <a:p>
            <a:endParaRPr lang="en-IN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D7F6176-B6EC-A8EF-5981-64235CA66A22}"/>
              </a:ext>
            </a:extLst>
          </p:cNvPr>
          <p:cNvSpPr txBox="1">
            <a:spLocks/>
          </p:cNvSpPr>
          <p:nvPr/>
        </p:nvSpPr>
        <p:spPr>
          <a:xfrm>
            <a:off x="4386804" y="2560319"/>
            <a:ext cx="3727049" cy="318820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IN" b="1" dirty="0">
                <a:latin typeface="+mj-lt"/>
              </a:rPr>
              <a:t>Preprocessing Techniques</a:t>
            </a:r>
          </a:p>
          <a:p>
            <a:r>
              <a:rPr lang="en-IN" dirty="0">
                <a:latin typeface="+mj-lt"/>
              </a:rPr>
              <a:t>Data cleaning (removing HTML tags, special characters, etc.)</a:t>
            </a:r>
          </a:p>
          <a:p>
            <a:r>
              <a:rPr lang="en-IN" dirty="0">
                <a:latin typeface="+mj-lt"/>
              </a:rPr>
              <a:t>Text normalization (lowercase conversion, </a:t>
            </a:r>
            <a:r>
              <a:rPr lang="en-IN" dirty="0" err="1">
                <a:latin typeface="+mj-lt"/>
              </a:rPr>
              <a:t>stopword</a:t>
            </a:r>
            <a:r>
              <a:rPr lang="en-IN" dirty="0">
                <a:latin typeface="+mj-lt"/>
              </a:rPr>
              <a:t> removal)</a:t>
            </a:r>
          </a:p>
          <a:p>
            <a:r>
              <a:rPr lang="en-IN" dirty="0">
                <a:latin typeface="+mj-lt"/>
              </a:rPr>
              <a:t>Feature engineering (sentiment </a:t>
            </a:r>
            <a:r>
              <a:rPr lang="en-IN" dirty="0" err="1">
                <a:latin typeface="+mj-lt"/>
              </a:rPr>
              <a:t>labeling</a:t>
            </a:r>
            <a:r>
              <a:rPr lang="en-IN" dirty="0">
                <a:latin typeface="+mj-lt"/>
              </a:rPr>
              <a:t>, word count extraction)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5127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5AA4-EA17-C8AB-8CD4-B9F7E158E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A51A7-CB35-DDF8-0072-960B483E43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dirty="0"/>
              <a:t>Base Models :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Logistic Regression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AEA6C1-5560-9473-F3E9-CF0D223996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effectLst/>
                <a:latin typeface="+mj-lt"/>
              </a:rPr>
              <a:t>Main models :</a:t>
            </a:r>
          </a:p>
          <a:p>
            <a:r>
              <a:rPr lang="en-US" b="0" i="0" dirty="0">
                <a:effectLst/>
                <a:latin typeface="+mj-lt"/>
              </a:rPr>
              <a:t>Recurrent Neural Network (RNN)</a:t>
            </a:r>
          </a:p>
          <a:p>
            <a:r>
              <a:rPr lang="en-US" b="0" i="0" dirty="0">
                <a:effectLst/>
                <a:latin typeface="+mj-lt"/>
              </a:rPr>
              <a:t>Long Short-Term Memory (LSTM)</a:t>
            </a:r>
          </a:p>
          <a:p>
            <a:pPr marL="0" indent="0">
              <a:buNone/>
            </a:pPr>
            <a:endParaRPr lang="en-IN" dirty="0"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973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5CD7-5923-F667-30B1-EB19BC28B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D1306-BB8E-3DFF-9E2E-CA9F591C04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IN" b="0" i="0" dirty="0">
                <a:effectLst/>
                <a:latin typeface="+mj-lt"/>
              </a:rPr>
              <a:t>LSTM Model Performance:</a:t>
            </a:r>
          </a:p>
          <a:p>
            <a:r>
              <a:rPr lang="en-IN" b="0" i="0" dirty="0">
                <a:effectLst/>
                <a:latin typeface="+mj-lt"/>
              </a:rPr>
              <a:t>Accuracy </a:t>
            </a:r>
            <a:r>
              <a:rPr lang="en-IN" sz="1900" b="0" i="1" dirty="0">
                <a:effectLst/>
                <a:latin typeface="+mj-lt"/>
              </a:rPr>
              <a:t>78.25%</a:t>
            </a:r>
          </a:p>
          <a:p>
            <a:r>
              <a:rPr lang="en-IN" b="0" i="0" dirty="0">
                <a:effectLst/>
                <a:latin typeface="+mj-lt"/>
              </a:rPr>
              <a:t>Precision</a:t>
            </a:r>
          </a:p>
          <a:p>
            <a:pPr marL="457200" lvl="1" indent="0">
              <a:buNone/>
            </a:pPr>
            <a:r>
              <a:rPr lang="en-IN" b="0" i="1" dirty="0">
                <a:effectLst/>
                <a:latin typeface="+mj-lt"/>
              </a:rPr>
              <a:t>Positive: 82%, Neutral: 76%, Negative: 74%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+mj-lt"/>
              </a:rPr>
              <a:t>Recall</a:t>
            </a:r>
          </a:p>
          <a:p>
            <a:pPr marL="457200" lvl="1" indent="0">
              <a:buNone/>
            </a:pPr>
            <a:r>
              <a:rPr lang="en-IN" b="0" i="1" dirty="0">
                <a:effectLst/>
                <a:latin typeface="+mj-lt"/>
              </a:rPr>
              <a:t>Positive: 78%, Neutral: 75%, Negative: 72%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+mj-lt"/>
              </a:rPr>
              <a:t>F1-Score</a:t>
            </a:r>
          </a:p>
          <a:p>
            <a:pPr marL="457200" lvl="1" indent="0">
              <a:buNone/>
            </a:pPr>
            <a:r>
              <a:rPr lang="en-IN" b="0" i="1" dirty="0">
                <a:effectLst/>
                <a:latin typeface="+mj-lt"/>
              </a:rPr>
              <a:t>Positive: 80%, Neutral: 75%, Negative: 73%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11A26-62C6-0FBB-2708-87DD70BD6B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0" i="0" dirty="0">
                <a:effectLst/>
                <a:latin typeface="+mj-lt"/>
              </a:rPr>
              <a:t>RNN Model Performance</a:t>
            </a:r>
          </a:p>
          <a:p>
            <a:r>
              <a:rPr lang="en-IN" b="0" i="0" dirty="0">
                <a:effectLst/>
                <a:latin typeface="+mj-lt"/>
              </a:rPr>
              <a:t>Accuracy: </a:t>
            </a:r>
            <a:r>
              <a:rPr lang="en-IN" sz="1900" i="1" dirty="0">
                <a:effectLst/>
                <a:latin typeface="+mj-lt"/>
              </a:rPr>
              <a:t>82.26% </a:t>
            </a:r>
          </a:p>
          <a:p>
            <a:r>
              <a:rPr lang="en-IN" b="0" i="0" dirty="0">
                <a:effectLst/>
                <a:latin typeface="+mj-lt"/>
              </a:rPr>
              <a:t>Precision: </a:t>
            </a:r>
          </a:p>
          <a:p>
            <a:pPr marL="457200" lvl="1" indent="0">
              <a:buNone/>
            </a:pPr>
            <a:r>
              <a:rPr lang="en-IN" b="0" i="1" dirty="0">
                <a:effectLst/>
                <a:latin typeface="+mj-lt"/>
              </a:rPr>
              <a:t>Positive: 86%, Neutral: 80%, Negative: 80% </a:t>
            </a:r>
          </a:p>
          <a:p>
            <a:r>
              <a:rPr lang="en-IN" b="0" i="0" dirty="0">
                <a:effectLst/>
                <a:latin typeface="+mj-lt"/>
              </a:rPr>
              <a:t>Recall: </a:t>
            </a:r>
          </a:p>
          <a:p>
            <a:pPr marL="457200" lvl="1" indent="0">
              <a:buNone/>
            </a:pPr>
            <a:r>
              <a:rPr lang="en-IN" b="0" i="1" dirty="0">
                <a:effectLst/>
                <a:latin typeface="+mj-lt"/>
              </a:rPr>
              <a:t>Positive: 83%, Neutral: 83%, Negative: 80% </a:t>
            </a:r>
          </a:p>
          <a:p>
            <a:r>
              <a:rPr lang="en-IN" b="0" i="0" dirty="0">
                <a:effectLst/>
                <a:latin typeface="+mj-lt"/>
              </a:rPr>
              <a:t>F1-Score: </a:t>
            </a:r>
          </a:p>
          <a:p>
            <a:pPr marL="457200" lvl="1" indent="0">
              <a:buNone/>
            </a:pPr>
            <a:r>
              <a:rPr lang="en-IN" b="0" i="1" dirty="0">
                <a:effectLst/>
                <a:latin typeface="+mj-lt"/>
              </a:rPr>
              <a:t>Positive: 84%, Neutral: 81%, Negative: 80%</a:t>
            </a:r>
            <a:endParaRPr lang="en-IN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127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60BAE0-85BE-00C1-F664-8833A490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89460-08BF-0406-D24D-3E5DB1F5A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+mj-lt"/>
              </a:rPr>
              <a:t>The RNN model showed better overall accuracy and consistency across sentiment classes, while the LSTM model demonstrated improved performance in handling longer-term dependencies.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9354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78</TotalTime>
  <Words>325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Garamond</vt:lpstr>
      <vt:lpstr>var(--font-fk-grotesk)</vt:lpstr>
      <vt:lpstr>Organic</vt:lpstr>
      <vt:lpstr>Sentiment Analysis on Amazon Fine Foods</vt:lpstr>
      <vt:lpstr>Project Overview</vt:lpstr>
      <vt:lpstr>Dataset</vt:lpstr>
      <vt:lpstr>Data Preparation and Preprocessing </vt:lpstr>
      <vt:lpstr>Model Architecture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Aishwariya Alagesan</dc:creator>
  <cp:lastModifiedBy>Aishwariya Alagesan</cp:lastModifiedBy>
  <cp:revision>1</cp:revision>
  <dcterms:created xsi:type="dcterms:W3CDTF">2024-12-02T17:09:05Z</dcterms:created>
  <dcterms:modified xsi:type="dcterms:W3CDTF">2024-12-02T18:27:37Z</dcterms:modified>
</cp:coreProperties>
</file>