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51" r:id="rId2"/>
  </p:sldMasterIdLst>
  <p:notesMasterIdLst>
    <p:notesMasterId r:id="rId3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if7UZce1gkp8DM0c+GPJmkUbDN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6B007CC-150F-41F0-94FD-67B4A0E58129}">
  <a:tblStyle styleId="{66B007CC-150F-41F0-94FD-67B4A0E58129}"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E0462A8C-C2AC-4B01-8E0F-E9B26307E96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996" autoAdjust="0"/>
  </p:normalViewPr>
  <p:slideViewPr>
    <p:cSldViewPr snapToGrid="0">
      <p:cViewPr varScale="1">
        <p:scale>
          <a:sx n="117" d="100"/>
          <a:sy n="117" d="100"/>
        </p:scale>
        <p:origin x="1434"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customschemas.google.com/relationships/presentationmetadata" Target="meta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Good evening everyone. We are team three and we will be presenting today our capstone project for our sponsor Cigna.</a:t>
            </a:r>
          </a:p>
          <a:p>
            <a:pPr marL="0" lvl="0" indent="0" algn="l" rtl="0">
              <a:lnSpc>
                <a:spcPct val="100000"/>
              </a:lnSpc>
              <a:spcBef>
                <a:spcPts val="0"/>
              </a:spcBef>
              <a:spcAft>
                <a:spcPts val="0"/>
              </a:spcAft>
              <a:buSzPts val="1400"/>
              <a:buNone/>
            </a:pPr>
            <a:r>
              <a:rPr lang="en-US"/>
              <a:t>Our team members include …</a:t>
            </a:r>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endParaRPr dirty="0">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sz="1400" dirty="0">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sz="1400" dirty="0">
              <a:highlight>
                <a:srgbClr val="FFFF00"/>
              </a:highlight>
              <a:latin typeface="Times New Roman"/>
              <a:ea typeface="Times New Roman"/>
              <a:cs typeface="Times New Roman"/>
              <a:sym typeface="Times New Roman"/>
            </a:endParaRPr>
          </a:p>
        </p:txBody>
      </p:sp>
      <p:sp>
        <p:nvSpPr>
          <p:cNvPr id="39" name="Google Shape;3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faaea217a7_1_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to predict the top 3 technology teams.</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a:highlight>
                <a:srgbClr val="FFFF00"/>
              </a:highlight>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sz="1000"/>
          </a:p>
        </p:txBody>
      </p:sp>
      <p:sp>
        <p:nvSpPr>
          <p:cNvPr id="127" name="Google Shape;127;gfaaea217a7_1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f91a7b8523_0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1100"/>
              <a:buFont typeface="Arial"/>
              <a:buNone/>
            </a:pPr>
            <a:r>
              <a:rPr lang="en-US" dirty="0">
                <a:latin typeface="Times New Roman"/>
                <a:ea typeface="Times New Roman"/>
                <a:cs typeface="Times New Roman"/>
                <a:sym typeface="Times New Roman"/>
              </a:rPr>
              <a:t>*********************************************************************************************************</a:t>
            </a:r>
            <a:endParaRPr dirty="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100"/>
              <a:buFont typeface="Arial"/>
              <a:buNone/>
            </a:pPr>
            <a:r>
              <a:rPr lang="en-US" dirty="0">
                <a:latin typeface="Times New Roman"/>
                <a:ea typeface="Times New Roman"/>
                <a:cs typeface="Times New Roman"/>
                <a:sym typeface="Times New Roman"/>
              </a:rPr>
              <a:t>To predict the top 3 technology teams we first started with pre processing.</a:t>
            </a:r>
            <a:endParaRPr dirty="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100"/>
              <a:buFont typeface="Arial"/>
              <a:buNone/>
            </a:pPr>
            <a:r>
              <a:rPr lang="en-US" dirty="0">
                <a:latin typeface="Times New Roman"/>
                <a:ea typeface="Times New Roman"/>
                <a:cs typeface="Times New Roman"/>
                <a:sym typeface="Times New Roman"/>
              </a:rPr>
              <a:t>Talking about data preprocessing we first converted the entire description column into lower case, then we removed all the junk characters such as plus sign ,inverted commas and others then we removed all the stop words such as '</a:t>
            </a:r>
            <a:r>
              <a:rPr lang="en-US" dirty="0" err="1">
                <a:latin typeface="Times New Roman"/>
                <a:ea typeface="Times New Roman"/>
                <a:cs typeface="Times New Roman"/>
                <a:sym typeface="Times New Roman"/>
              </a:rPr>
              <a:t>i</a:t>
            </a:r>
            <a:r>
              <a:rPr lang="en-US" dirty="0">
                <a:latin typeface="Times New Roman"/>
                <a:ea typeface="Times New Roman"/>
                <a:cs typeface="Times New Roman"/>
                <a:sym typeface="Times New Roman"/>
              </a:rPr>
              <a:t>',' me', 'myself' which basically do not add any predictive power to our model.</a:t>
            </a:r>
            <a:endParaRPr dirty="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100"/>
              <a:buFont typeface="Arial"/>
              <a:buNone/>
            </a:pPr>
            <a:r>
              <a:rPr lang="en-US" dirty="0">
                <a:latin typeface="Times New Roman"/>
                <a:ea typeface="Times New Roman"/>
                <a:cs typeface="Times New Roman"/>
                <a:sym typeface="Times New Roman"/>
              </a:rPr>
              <a:t>Post that we performed tokenization  that is breaking the entire sentence into words and then performed stemming on those words which converted them into their root words  for example  words like  connected, connecting, connection were reduce to a common word connect.</a:t>
            </a:r>
            <a:endParaRPr dirty="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100"/>
              <a:buFont typeface="Arial"/>
              <a:buNone/>
            </a:pPr>
            <a:r>
              <a:rPr lang="en-US" dirty="0">
                <a:latin typeface="Times New Roman"/>
                <a:ea typeface="Times New Roman"/>
                <a:cs typeface="Times New Roman"/>
                <a:sym typeface="Times New Roman"/>
              </a:rPr>
              <a:t>By doing data preprocessing we were able to clean and standardize our data and made it ready for modelling.</a:t>
            </a:r>
            <a:endParaRPr dirty="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100"/>
              <a:buFont typeface="Arial"/>
              <a:buNone/>
            </a:pPr>
            <a:endParaRPr dirty="0">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dirty="0">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dirty="0">
              <a:highlight>
                <a:srgbClr val="FFFF00"/>
              </a:highlight>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dirty="0">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dirty="0">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sz="1000" dirty="0"/>
          </a:p>
        </p:txBody>
      </p:sp>
      <p:sp>
        <p:nvSpPr>
          <p:cNvPr id="136" name="Google Shape;136;gf91a7b8523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f91a7b8523_0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dirty="0">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dirty="0">
              <a:highlight>
                <a:srgbClr val="FFFF00"/>
              </a:highlight>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dirty="0">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dirty="0">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sz="1000" dirty="0"/>
          </a:p>
        </p:txBody>
      </p:sp>
      <p:sp>
        <p:nvSpPr>
          <p:cNvPr id="146" name="Google Shape;146;gf91a7b8523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048b437c43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048b437c43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dirty="0"/>
          </a:p>
        </p:txBody>
      </p:sp>
      <p:sp>
        <p:nvSpPr>
          <p:cNvPr id="156" name="Google Shape;156;g1048b437c43_0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048b437c43_0_1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048b437c43_0_1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1048b437c43_0_1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f8f4422e44_1_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Moving on to the second objective, we approached it in two steps. For the first part, we built a model to identify if an incident is a managed incident or not and as an improvisation to it, for the second part, we further built a model to prioritize those incidents as M1, M2, M3 for managed incidents and 2,3,4 for non-managed incidents.</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a:highlight>
                <a:srgbClr val="FFFF00"/>
              </a:highlight>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sz="1000"/>
          </a:p>
        </p:txBody>
      </p:sp>
      <p:sp>
        <p:nvSpPr>
          <p:cNvPr id="182" name="Google Shape;182;gf8f4422e44_1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f91a7b8523_0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r>
              <a:rPr lang="en-US">
                <a:latin typeface="Times New Roman"/>
                <a:ea typeface="Times New Roman"/>
                <a:cs typeface="Times New Roman"/>
                <a:sym typeface="Times New Roman"/>
              </a:rPr>
              <a:t>For objective 2 our methodology was divided into two parts, for the first part, we used binary classification in order to predict the probability of an incident becoming a managed incident. We created a dummy target variable which denoted 1 for managed incidents with priority M1, M2, M3 and 0 for other incidents with priority 2,3,4. Because the data was not balance, we used two methods of sampling to handle the modeling, oversampling and undersampling. As for the second part, in order to further classify and prioritize the incidents, we used multiclass classification method for which we implemented deep learning model. </a:t>
            </a:r>
            <a:r>
              <a:rPr lang="en-US">
                <a:solidFill>
                  <a:srgbClr val="0F1938"/>
                </a:solidFill>
                <a:latin typeface="Arial"/>
                <a:ea typeface="Arial"/>
                <a:cs typeface="Arial"/>
                <a:sym typeface="Arial"/>
              </a:rPr>
              <a:t>Preprocessing steps for Description was same as Objective 1</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a:highlight>
                <a:srgbClr val="FFFF00"/>
              </a:highlight>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sz="1000"/>
          </a:p>
        </p:txBody>
      </p:sp>
      <p:sp>
        <p:nvSpPr>
          <p:cNvPr id="191" name="Google Shape;191;gf91a7b8523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f90c806a4c_0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gf90c806a4c_0_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300" dirty="0"/>
          </a:p>
        </p:txBody>
      </p:sp>
      <p:sp>
        <p:nvSpPr>
          <p:cNvPr id="203" name="Google Shape;203;gf90c806a4c_0_3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f90c806a4c_0_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 name="Google Shape;210;gf90c806a4c_0_4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11" name="Google Shape;211;gf90c806a4c_0_4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f91a7b8523_0_6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sz="800" dirty="0">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sz="800" dirty="0">
              <a:highlight>
                <a:srgbClr val="FFFF00"/>
              </a:highlight>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sz="800" dirty="0">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sz="800" dirty="0">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sz="600" dirty="0"/>
          </a:p>
        </p:txBody>
      </p:sp>
      <p:sp>
        <p:nvSpPr>
          <p:cNvPr id="221" name="Google Shape;221;gf91a7b8523_0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bbe86eb020_2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1100"/>
              <a:buFont typeface="Arial"/>
              <a:buNone/>
            </a:pPr>
            <a:r>
              <a:rPr lang="en-US" dirty="0">
                <a:latin typeface="Times New Roman"/>
                <a:ea typeface="Times New Roman"/>
                <a:cs typeface="Times New Roman"/>
                <a:sym typeface="Times New Roman"/>
              </a:rPr>
              <a:t>Before moving on further, we would like to share the agenda for today. With a brief overview of the business problem and the dataset, we’ll start with some data analysis and share some of the important insights that we found. After that we will present our solutions for the two problem statements and conclude with some of the recommendations. </a:t>
            </a:r>
          </a:p>
          <a:p>
            <a:pPr marL="0" lvl="0" indent="0" algn="l" rtl="0">
              <a:lnSpc>
                <a:spcPct val="100000"/>
              </a:lnSpc>
              <a:spcBef>
                <a:spcPts val="0"/>
              </a:spcBef>
              <a:spcAft>
                <a:spcPts val="0"/>
              </a:spcAft>
              <a:buClr>
                <a:schemeClr val="dk1"/>
              </a:buClr>
              <a:buSzPts val="1400"/>
              <a:buFont typeface="Arial"/>
              <a:buNone/>
            </a:pPr>
            <a:endParaRPr dirty="0">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dirty="0">
              <a:highlight>
                <a:srgbClr val="FFFF00"/>
              </a:highlight>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dirty="0">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dirty="0">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sz="1000" dirty="0"/>
          </a:p>
        </p:txBody>
      </p:sp>
      <p:sp>
        <p:nvSpPr>
          <p:cNvPr id="47" name="Google Shape;47;gbbe86eb020_2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f91a7b8523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1100"/>
              <a:buFont typeface="Arial"/>
              <a:buNone/>
            </a:pPr>
            <a:r>
              <a:rPr lang="en-US" sz="1300" dirty="0"/>
              <a:t>Based on our analysis and modeling results, we have a few recommendations which addresses the concern of the company and may help to save time. Our first recommendation is to limit the number of incidents per technology team. It would not only enable each team to focus on the existing incidents but also distribute the workload amongst various team. Our model for the objective one can definitely serve this purpose by rerouting the incidents to the second best team predicted for it if the first team has reached its cap. Moving on to the second recommendation, we can have certain machine learning and artificial intelligence algorithms which can help match the incidents with the historical data. So, in case of any similarity, the past incidents and their method of resolution can serve as a reference for the resolution of the new incidents, which would further help save time. For the third recommendation, we suggest using algorithms that helps to determine the severity of the new incident as severity is one of the important factors in determining the priority. Apart from this, our forth and the last recommendation is to use chatbots which can address the low priority but high frequency incidents. </a:t>
            </a:r>
            <a:endParaRPr sz="1300" dirty="0"/>
          </a:p>
          <a:p>
            <a:pPr marL="0" lvl="0" indent="0" algn="just" rtl="0">
              <a:lnSpc>
                <a:spcPct val="100000"/>
              </a:lnSpc>
              <a:spcBef>
                <a:spcPts val="0"/>
              </a:spcBef>
              <a:spcAft>
                <a:spcPts val="0"/>
              </a:spcAft>
              <a:buClr>
                <a:schemeClr val="dk1"/>
              </a:buClr>
              <a:buSzPts val="1100"/>
              <a:buFont typeface="Arial"/>
              <a:buNone/>
            </a:pPr>
            <a:endParaRPr sz="1300" dirty="0"/>
          </a:p>
          <a:p>
            <a:pPr marL="0" lvl="0" indent="0" algn="just" rtl="0">
              <a:lnSpc>
                <a:spcPct val="100000"/>
              </a:lnSpc>
              <a:spcBef>
                <a:spcPts val="0"/>
              </a:spcBef>
              <a:spcAft>
                <a:spcPts val="0"/>
              </a:spcAft>
              <a:buClr>
                <a:schemeClr val="dk1"/>
              </a:buClr>
              <a:buSzPts val="1100"/>
              <a:buFont typeface="Arial"/>
              <a:buNone/>
            </a:pPr>
            <a:r>
              <a:rPr lang="en-US" sz="1300" dirty="0"/>
              <a:t>---------------------------------------------------------------------------------------------------------------------------------------------------------------------------------------------------------------------------------------------------------------------------------------------</a:t>
            </a:r>
            <a:endParaRPr sz="1300" dirty="0"/>
          </a:p>
          <a:p>
            <a:pPr marL="0" lvl="0" indent="0" algn="l" rtl="0">
              <a:lnSpc>
                <a:spcPct val="100000"/>
              </a:lnSpc>
              <a:spcBef>
                <a:spcPts val="0"/>
              </a:spcBef>
              <a:spcAft>
                <a:spcPts val="0"/>
              </a:spcAft>
              <a:buClr>
                <a:schemeClr val="dk1"/>
              </a:buClr>
              <a:buSzPts val="1400"/>
              <a:buFont typeface="Arial"/>
              <a:buNone/>
            </a:pPr>
            <a:endParaRPr sz="900" dirty="0">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sz="900" dirty="0">
              <a:highlight>
                <a:srgbClr val="FFFF00"/>
              </a:highlight>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sz="900" dirty="0">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sz="900" dirty="0">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sz="700" dirty="0"/>
          </a:p>
        </p:txBody>
      </p:sp>
      <p:sp>
        <p:nvSpPr>
          <p:cNvPr id="231" name="Google Shape;231;gf91a7b8523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f8f4422e44_1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1100"/>
              <a:buFont typeface="Arial"/>
              <a:buNone/>
            </a:pPr>
            <a:r>
              <a:rPr lang="en-US"/>
              <a:t>Hereby, we conclude our presentation. We approached the two objectives individually. Using the historical data provided by the company and certain NLP and machine learning techniques, we developed two models to address the objectives and provide improvisations in the existing system and workflow of the company. Through the solutions provided by our team, the top 3 teams can be efficiently predicted to improve the routing accuracy of the incidents. Apart from this, by precisely predicting the probability of an incident becoming a managed incident we tried  improving its real time prioritization. </a:t>
            </a:r>
            <a:endParaRPr/>
          </a:p>
          <a:p>
            <a:pPr marL="0" lvl="0" indent="0" algn="l" rtl="0">
              <a:lnSpc>
                <a:spcPct val="100000"/>
              </a:lnSpc>
              <a:spcBef>
                <a:spcPts val="0"/>
              </a:spcBef>
              <a:spcAft>
                <a:spcPts val="0"/>
              </a:spcAft>
              <a:buClr>
                <a:schemeClr val="dk1"/>
              </a:buClr>
              <a:buSzPts val="1400"/>
              <a:buFont typeface="Arial"/>
              <a:buNone/>
            </a:pPr>
            <a:endParaRPr sz="800">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sz="800">
              <a:highlight>
                <a:srgbClr val="FFFF00"/>
              </a:highlight>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sz="800">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sz="800">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sz="600"/>
          </a:p>
        </p:txBody>
      </p:sp>
      <p:sp>
        <p:nvSpPr>
          <p:cNvPr id="251" name="Google Shape;251;gf8f4422e44_1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fb0683905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Moving on to the second objective, we approached it in two steps. For the first part, we built a model to identify if an incident is a managed incident or not and as an improvisation to it, for the second part, we further built a model to prioritize those incidents as M1, M2, M3 for managed incidents and 2,3,4 for non-managed incidents.</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a:highlight>
                <a:srgbClr val="FFFF00"/>
              </a:highlight>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sz="1000"/>
          </a:p>
        </p:txBody>
      </p:sp>
      <p:sp>
        <p:nvSpPr>
          <p:cNvPr id="261" name="Google Shape;261;gfb0683905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048b437c43_0_5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1100"/>
              <a:buFont typeface="Arial"/>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a:highlight>
                <a:srgbClr val="FFFF00"/>
              </a:highlight>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sz="1000"/>
          </a:p>
        </p:txBody>
      </p:sp>
      <p:sp>
        <p:nvSpPr>
          <p:cNvPr id="270" name="Google Shape;270;g1048b437c43_0_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f95416a493_1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1100"/>
              <a:buFont typeface="Arial"/>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a:highlight>
                <a:srgbClr val="FFFF00"/>
              </a:highlight>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sz="1000"/>
          </a:p>
        </p:txBody>
      </p:sp>
      <p:sp>
        <p:nvSpPr>
          <p:cNvPr id="279" name="Google Shape;279;gf95416a493_1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f95416a493_1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1100"/>
              <a:buFont typeface="Arial"/>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a:highlight>
                <a:srgbClr val="FFFF00"/>
              </a:highlight>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sz="1000"/>
          </a:p>
        </p:txBody>
      </p:sp>
      <p:sp>
        <p:nvSpPr>
          <p:cNvPr id="289" name="Google Shape;289;gf95416a493_1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f95416a493_1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1100"/>
              <a:buFont typeface="Arial"/>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a:highlight>
                <a:srgbClr val="FFFF00"/>
              </a:highlight>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sz="1000"/>
          </a:p>
        </p:txBody>
      </p:sp>
      <p:sp>
        <p:nvSpPr>
          <p:cNvPr id="299" name="Google Shape;299;gf95416a493_1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f95416a493_1_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1100"/>
              <a:buFont typeface="Arial"/>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a:highlight>
                <a:srgbClr val="FFFF00"/>
              </a:highlight>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sz="1000"/>
          </a:p>
        </p:txBody>
      </p:sp>
      <p:sp>
        <p:nvSpPr>
          <p:cNvPr id="309" name="Google Shape;309;gf95416a493_1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048b437c43_0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048b437c43_0_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g1048b437c43_0_6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f3443c0687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1100"/>
              <a:buFont typeface="Arial"/>
              <a:buNone/>
            </a:pPr>
            <a:r>
              <a:rPr lang="en-US" dirty="0">
                <a:latin typeface="Times New Roman"/>
                <a:ea typeface="Times New Roman"/>
                <a:cs typeface="Times New Roman"/>
                <a:sym typeface="Times New Roman"/>
              </a:rPr>
              <a:t>In order to improve the routing accuracy and real time prioritization, the two main objectives as shared by Cigna were: first, to predict the top 3 technology teams for a particular incident and second, to predict the probability of an incident becoming a managed incident.</a:t>
            </a:r>
          </a:p>
          <a:p>
            <a:pPr marL="0" lvl="0" indent="0" algn="l" rtl="0">
              <a:lnSpc>
                <a:spcPct val="100000"/>
              </a:lnSpc>
              <a:spcBef>
                <a:spcPts val="0"/>
              </a:spcBef>
              <a:spcAft>
                <a:spcPts val="0"/>
              </a:spcAft>
              <a:buClr>
                <a:schemeClr val="dk1"/>
              </a:buClr>
              <a:buSzPts val="1400"/>
              <a:buFont typeface="Arial"/>
              <a:buNone/>
            </a:pPr>
            <a:endParaRPr dirty="0">
              <a:highlight>
                <a:srgbClr val="FFFF00"/>
              </a:highlight>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dirty="0">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dirty="0">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sz="1000" dirty="0"/>
          </a:p>
        </p:txBody>
      </p:sp>
      <p:sp>
        <p:nvSpPr>
          <p:cNvPr id="56" name="Google Shape;56;gf3443c068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3443c0687_0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1100"/>
              <a:buFont typeface="Arial"/>
              <a:buNone/>
            </a:pPr>
            <a:r>
              <a:rPr lang="en-US" dirty="0">
                <a:latin typeface="Times New Roman"/>
                <a:ea typeface="Times New Roman"/>
                <a:cs typeface="Times New Roman"/>
                <a:sym typeface="Times New Roman"/>
              </a:rPr>
              <a:t>The dataset provided by the company had 41 different variables and contained the information of about 328240 incidents. Some of the incident describing columns in the dataset included priority of an incident, assignment group to which it was allocated, description of the incidents, how much is the impact of that particular incident, when did the incident open and got resolved and so on.</a:t>
            </a:r>
          </a:p>
          <a:p>
            <a:pPr marL="0" lvl="0" indent="0" algn="l" rtl="0">
              <a:lnSpc>
                <a:spcPct val="100000"/>
              </a:lnSpc>
              <a:spcBef>
                <a:spcPts val="0"/>
              </a:spcBef>
              <a:spcAft>
                <a:spcPts val="0"/>
              </a:spcAft>
              <a:buClr>
                <a:schemeClr val="dk1"/>
              </a:buClr>
              <a:buSzPts val="1400"/>
              <a:buFont typeface="Arial"/>
              <a:buNone/>
            </a:pPr>
            <a:endParaRPr dirty="0">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dirty="0">
              <a:highlight>
                <a:srgbClr val="FFFF00"/>
              </a:highlight>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dirty="0">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dirty="0">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sz="1000" dirty="0"/>
          </a:p>
        </p:txBody>
      </p:sp>
      <p:sp>
        <p:nvSpPr>
          <p:cNvPr id="66" name="Google Shape;66;gf3443c0687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faaea217a7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1100"/>
              <a:buFont typeface="Arial"/>
              <a:buNone/>
            </a:pPr>
            <a:endParaRPr dirty="0">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dirty="0">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dirty="0">
              <a:highlight>
                <a:srgbClr val="FFFF00"/>
              </a:highlight>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dirty="0">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dirty="0">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sz="1000" dirty="0"/>
          </a:p>
        </p:txBody>
      </p:sp>
      <p:sp>
        <p:nvSpPr>
          <p:cNvPr id="75" name="Google Shape;75;gfaaea217a7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f91a7b8523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r>
              <a:rPr lang="en-US" dirty="0">
                <a:latin typeface="Times New Roman"/>
                <a:ea typeface="Times New Roman"/>
                <a:cs typeface="Times New Roman"/>
                <a:sym typeface="Times New Roman"/>
              </a:rPr>
              <a:t>To dig deeper into the data that was provided to us, we performed EDA. </a:t>
            </a:r>
            <a:endParaRPr dirty="0">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r>
              <a:rPr lang="en-US" dirty="0">
                <a:latin typeface="Times New Roman"/>
                <a:ea typeface="Times New Roman"/>
                <a:cs typeface="Times New Roman"/>
                <a:sym typeface="Times New Roman"/>
              </a:rPr>
              <a:t>Few of the insights that we could capture was,</a:t>
            </a:r>
            <a:endParaRPr dirty="0">
              <a:latin typeface="Times New Roman"/>
              <a:ea typeface="Times New Roman"/>
              <a:cs typeface="Times New Roman"/>
              <a:sym typeface="Times New Roman"/>
            </a:endParaRPr>
          </a:p>
          <a:p>
            <a:pPr marL="457200" lvl="0" indent="-317500" algn="l" rtl="0">
              <a:lnSpc>
                <a:spcPct val="100000"/>
              </a:lnSpc>
              <a:spcBef>
                <a:spcPts val="0"/>
              </a:spcBef>
              <a:spcAft>
                <a:spcPts val="0"/>
              </a:spcAft>
              <a:buSzPts val="1400"/>
              <a:buFont typeface="Times New Roman"/>
              <a:buAutoNum type="arabicPeriod"/>
            </a:pPr>
            <a:r>
              <a:rPr lang="en-US" dirty="0">
                <a:latin typeface="Times New Roman"/>
                <a:ea typeface="Times New Roman"/>
                <a:cs typeface="Times New Roman"/>
                <a:sym typeface="Times New Roman"/>
              </a:rPr>
              <a:t>The data was imbalance. Number of non managed incidents were almost 99% of the data while managed incidents were only 1%</a:t>
            </a:r>
            <a:endParaRPr dirty="0">
              <a:latin typeface="Times New Roman"/>
              <a:ea typeface="Times New Roman"/>
              <a:cs typeface="Times New Roman"/>
              <a:sym typeface="Times New Roman"/>
            </a:endParaRPr>
          </a:p>
          <a:p>
            <a:pPr marL="457200" lvl="0" indent="-317500" algn="l" rtl="0">
              <a:lnSpc>
                <a:spcPct val="100000"/>
              </a:lnSpc>
              <a:spcBef>
                <a:spcPts val="0"/>
              </a:spcBef>
              <a:spcAft>
                <a:spcPts val="0"/>
              </a:spcAft>
              <a:buSzPts val="1400"/>
              <a:buFont typeface="Times New Roman"/>
              <a:buAutoNum type="arabicPeriod"/>
            </a:pPr>
            <a:r>
              <a:rPr lang="en-US" dirty="0">
                <a:latin typeface="Times New Roman"/>
                <a:ea typeface="Times New Roman"/>
                <a:cs typeface="Times New Roman"/>
                <a:sym typeface="Times New Roman"/>
              </a:rPr>
              <a:t>Number of incidents in each priority level was identified. As we can see in the bar graph, Most number of incidents were Moderate and high priority</a:t>
            </a:r>
            <a:endParaRPr dirty="0">
              <a:latin typeface="Times New Roman"/>
              <a:ea typeface="Times New Roman"/>
              <a:cs typeface="Times New Roman"/>
              <a:sym typeface="Times New Roman"/>
            </a:endParaRPr>
          </a:p>
          <a:p>
            <a:pPr marL="457200" lvl="0" indent="0" algn="l" rtl="0">
              <a:lnSpc>
                <a:spcPct val="100000"/>
              </a:lnSpc>
              <a:spcBef>
                <a:spcPts val="0"/>
              </a:spcBef>
              <a:spcAft>
                <a:spcPts val="0"/>
              </a:spcAft>
              <a:buSzPts val="1400"/>
              <a:buNone/>
            </a:pPr>
            <a:endParaRPr dirty="0">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dirty="0">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dirty="0">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sz="1000" dirty="0"/>
          </a:p>
        </p:txBody>
      </p:sp>
      <p:sp>
        <p:nvSpPr>
          <p:cNvPr id="84" name="Google Shape;84;gf91a7b852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faaea217a7_1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1100"/>
              <a:buFont typeface="Arial"/>
              <a:buNone/>
            </a:pPr>
            <a:r>
              <a:rPr lang="en-US" dirty="0">
                <a:latin typeface="Times New Roman"/>
                <a:ea typeface="Times New Roman"/>
                <a:cs typeface="Times New Roman"/>
                <a:sym typeface="Times New Roman"/>
              </a:rPr>
              <a:t>In this slide for the </a:t>
            </a:r>
            <a:r>
              <a:rPr lang="en-US">
                <a:latin typeface="Times New Roman"/>
                <a:ea typeface="Times New Roman"/>
                <a:cs typeface="Times New Roman"/>
                <a:sym typeface="Times New Roman"/>
              </a:rPr>
              <a:t>first graph </a:t>
            </a:r>
            <a:r>
              <a:rPr lang="en-US" dirty="0">
                <a:latin typeface="Times New Roman"/>
                <a:ea typeface="Times New Roman"/>
                <a:cs typeface="Times New Roman"/>
                <a:sym typeface="Times New Roman"/>
              </a:rPr>
              <a:t>we can see the number of priority incidents based on the impact of the incident. Average impacts had highest count of incidents</a:t>
            </a:r>
            <a:endParaRPr dirty="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100"/>
              <a:buFont typeface="Arial"/>
              <a:buNone/>
            </a:pPr>
            <a:r>
              <a:rPr lang="en-US" dirty="0">
                <a:latin typeface="Times New Roman"/>
                <a:ea typeface="Times New Roman"/>
                <a:cs typeface="Times New Roman"/>
                <a:sym typeface="Times New Roman"/>
              </a:rPr>
              <a:t>In the second graph we can see the incident based on its state. Highest count of incident based on its state is Closed incident.</a:t>
            </a:r>
            <a:endParaRPr dirty="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100"/>
              <a:buFont typeface="Arial"/>
              <a:buNone/>
            </a:pPr>
            <a:r>
              <a:rPr lang="en-US" dirty="0">
                <a:latin typeface="Times New Roman"/>
                <a:ea typeface="Times New Roman"/>
                <a:cs typeface="Times New Roman"/>
                <a:sym typeface="Times New Roman"/>
              </a:rPr>
              <a:t>There were few variables that we used in our modeling specifically and found if there were any missing values. </a:t>
            </a:r>
            <a:endParaRPr dirty="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100"/>
              <a:buFont typeface="Arial"/>
              <a:buNone/>
            </a:pPr>
            <a:r>
              <a:rPr lang="en-US" dirty="0">
                <a:latin typeface="Times New Roman"/>
                <a:ea typeface="Times New Roman"/>
                <a:cs typeface="Times New Roman"/>
                <a:sym typeface="Times New Roman"/>
              </a:rPr>
              <a:t>This table lists the missing values of those variables. </a:t>
            </a:r>
            <a:endParaRPr dirty="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100"/>
              <a:buFont typeface="Arial"/>
              <a:buNone/>
            </a:pPr>
            <a:r>
              <a:rPr lang="en-US" dirty="0">
                <a:latin typeface="Times New Roman"/>
                <a:ea typeface="Times New Roman"/>
                <a:cs typeface="Times New Roman"/>
                <a:sym typeface="Times New Roman"/>
              </a:rPr>
              <a:t>There were total 5.1 million missing data points in the entire data</a:t>
            </a:r>
            <a:endParaRPr dirty="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100"/>
              <a:buFont typeface="Arial"/>
              <a:buNone/>
            </a:pPr>
            <a:endParaRPr dirty="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100"/>
              <a:buFont typeface="Arial"/>
              <a:buNone/>
            </a:pPr>
            <a:endParaRPr dirty="0">
              <a:latin typeface="Times New Roman"/>
              <a:ea typeface="Times New Roman"/>
              <a:cs typeface="Times New Roman"/>
              <a:sym typeface="Times New Roman"/>
            </a:endParaRPr>
          </a:p>
        </p:txBody>
      </p:sp>
      <p:sp>
        <p:nvSpPr>
          <p:cNvPr id="95" name="Google Shape;95;gfaaea217a7_1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91a7b8523_0_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We further created Sankey diagram to help us to understand the flow in a system. Here, we used two fields from our dataset - assignment group and priority in order to see as to which assignment groups are being assigned incidents of what priority. Using the filter, we can select a single or multiple assignment groups at a time as per the requirement, to analyse the data. </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a:highlight>
                <a:srgbClr val="FFFF00"/>
              </a:highlight>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400"/>
              <a:buFont typeface="Arial"/>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sz="1000"/>
          </a:p>
        </p:txBody>
      </p:sp>
      <p:sp>
        <p:nvSpPr>
          <p:cNvPr id="108" name="Google Shape;108;gf91a7b8523_0_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048b437c43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048b437c43_0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1048b437c43_0_1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1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2"/>
          <p:cNvSpPr txBox="1">
            <a:spLocks noGrp="1"/>
          </p:cNvSpPr>
          <p:nvPr>
            <p:ph type="sldNum" idx="12"/>
          </p:nvPr>
        </p:nvSpPr>
        <p:spPr>
          <a:xfrm>
            <a:off x="76840" y="4830476"/>
            <a:ext cx="1029661" cy="19210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F193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F193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F193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F193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F193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F193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F193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F193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F1938"/>
                </a:solidFill>
                <a:latin typeface="Calibri"/>
                <a:ea typeface="Calibri"/>
                <a:cs typeface="Calibri"/>
                <a:sym typeface="Calibri"/>
              </a:defRPr>
            </a:lvl9pPr>
          </a:lstStyle>
          <a:p>
            <a:pPr marL="0" lvl="0" indent="0" algn="r" rtl="0">
              <a:spcBef>
                <a:spcPts val="0"/>
              </a:spcBef>
              <a:spcAft>
                <a:spcPts val="0"/>
              </a:spcAft>
              <a:buNone/>
            </a:pPr>
            <a:r>
              <a:rPr lang="en-US"/>
              <a:t>Slide No. </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
        <p:cNvGrpSpPr/>
        <p:nvPr/>
      </p:nvGrpSpPr>
      <p:grpSpPr>
        <a:xfrm>
          <a:off x="0" y="0"/>
          <a:ext cx="0" cy="0"/>
          <a:chOff x="0" y="0"/>
          <a:chExt cx="0" cy="0"/>
        </a:xfrm>
      </p:grpSpPr>
      <p:sp>
        <p:nvSpPr>
          <p:cNvPr id="19" name="Google Shape;19;gbc3abd4cd8_3_39"/>
          <p:cNvSpPr txBox="1">
            <a:spLocks noGrp="1"/>
          </p:cNvSpPr>
          <p:nvPr>
            <p:ph type="title"/>
          </p:nvPr>
        </p:nvSpPr>
        <p:spPr>
          <a:xfrm>
            <a:off x="457200" y="206375"/>
            <a:ext cx="8229600" cy="857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FFFF"/>
              </a:buClr>
              <a:buSzPts val="44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gbc3abd4cd8_3_39"/>
          <p:cNvSpPr txBox="1">
            <a:spLocks noGrp="1"/>
          </p:cNvSpPr>
          <p:nvPr>
            <p:ph type="body" idx="1"/>
          </p:nvPr>
        </p:nvSpPr>
        <p:spPr>
          <a:xfrm>
            <a:off x="457200" y="1150938"/>
            <a:ext cx="4040100" cy="4809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atin typeface="Arial"/>
                <a:ea typeface="Arial"/>
                <a:cs typeface="Arial"/>
                <a:sym typeface="Arial"/>
              </a:defRPr>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21" name="Google Shape;21;gbc3abd4cd8_3_39"/>
          <p:cNvSpPr txBox="1">
            <a:spLocks noGrp="1"/>
          </p:cNvSpPr>
          <p:nvPr>
            <p:ph type="body" idx="2"/>
          </p:nvPr>
        </p:nvSpPr>
        <p:spPr>
          <a:xfrm>
            <a:off x="457200" y="1631950"/>
            <a:ext cx="4040100" cy="2962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sz="1800">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sz="1800">
                <a:latin typeface="Arial"/>
                <a:ea typeface="Arial"/>
                <a:cs typeface="Arial"/>
                <a:sym typeface="Arial"/>
              </a:defRPr>
            </a:lvl2pPr>
            <a:lvl3pPr marL="1371600" lvl="2" indent="-342900" algn="l">
              <a:lnSpc>
                <a:spcPct val="100000"/>
              </a:lnSpc>
              <a:spcBef>
                <a:spcPts val="360"/>
              </a:spcBef>
              <a:spcAft>
                <a:spcPts val="0"/>
              </a:spcAft>
              <a:buClr>
                <a:schemeClr val="dk1"/>
              </a:buClr>
              <a:buSzPts val="1800"/>
              <a:buChar char="•"/>
              <a:defRPr sz="1800">
                <a:latin typeface="Arial"/>
                <a:ea typeface="Arial"/>
                <a:cs typeface="Arial"/>
                <a:sym typeface="Arial"/>
              </a:defRPr>
            </a:lvl3pPr>
            <a:lvl4pPr marL="1828800" lvl="3" indent="-342900" algn="l">
              <a:lnSpc>
                <a:spcPct val="100000"/>
              </a:lnSpc>
              <a:spcBef>
                <a:spcPts val="360"/>
              </a:spcBef>
              <a:spcAft>
                <a:spcPts val="0"/>
              </a:spcAft>
              <a:buClr>
                <a:schemeClr val="dk1"/>
              </a:buClr>
              <a:buSzPts val="1800"/>
              <a:buChar char="–"/>
              <a:defRPr sz="1800">
                <a:latin typeface="Arial"/>
                <a:ea typeface="Arial"/>
                <a:cs typeface="Arial"/>
                <a:sym typeface="Arial"/>
              </a:defRPr>
            </a:lvl4pPr>
            <a:lvl5pPr marL="2286000" lvl="4" indent="-342900" algn="l">
              <a:lnSpc>
                <a:spcPct val="100000"/>
              </a:lnSpc>
              <a:spcBef>
                <a:spcPts val="360"/>
              </a:spcBef>
              <a:spcAft>
                <a:spcPts val="0"/>
              </a:spcAft>
              <a:buClr>
                <a:schemeClr val="dk1"/>
              </a:buClr>
              <a:buSzPts val="1800"/>
              <a:buChar char="»"/>
              <a:defRPr sz="1800">
                <a:latin typeface="Arial"/>
                <a:ea typeface="Arial"/>
                <a:cs typeface="Arial"/>
                <a:sym typeface="Arial"/>
              </a:defRPr>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22" name="Google Shape;22;gbc3abd4cd8_3_39"/>
          <p:cNvSpPr txBox="1">
            <a:spLocks noGrp="1"/>
          </p:cNvSpPr>
          <p:nvPr>
            <p:ph type="body" idx="3"/>
          </p:nvPr>
        </p:nvSpPr>
        <p:spPr>
          <a:xfrm>
            <a:off x="4645025" y="1150938"/>
            <a:ext cx="4041900" cy="4809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atin typeface="Arial"/>
                <a:ea typeface="Arial"/>
                <a:cs typeface="Arial"/>
                <a:sym typeface="Arial"/>
              </a:defRPr>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23" name="Google Shape;23;gbc3abd4cd8_3_39"/>
          <p:cNvSpPr txBox="1">
            <a:spLocks noGrp="1"/>
          </p:cNvSpPr>
          <p:nvPr>
            <p:ph type="body" idx="4"/>
          </p:nvPr>
        </p:nvSpPr>
        <p:spPr>
          <a:xfrm>
            <a:off x="4645025" y="1631950"/>
            <a:ext cx="4041900" cy="2962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sz="1800">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sz="1800">
                <a:latin typeface="Arial"/>
                <a:ea typeface="Arial"/>
                <a:cs typeface="Arial"/>
                <a:sym typeface="Arial"/>
              </a:defRPr>
            </a:lvl2pPr>
            <a:lvl3pPr marL="1371600" lvl="2" indent="-342900" algn="l">
              <a:lnSpc>
                <a:spcPct val="100000"/>
              </a:lnSpc>
              <a:spcBef>
                <a:spcPts val="360"/>
              </a:spcBef>
              <a:spcAft>
                <a:spcPts val="0"/>
              </a:spcAft>
              <a:buClr>
                <a:schemeClr val="dk1"/>
              </a:buClr>
              <a:buSzPts val="1800"/>
              <a:buChar char="•"/>
              <a:defRPr sz="1800">
                <a:latin typeface="Arial"/>
                <a:ea typeface="Arial"/>
                <a:cs typeface="Arial"/>
                <a:sym typeface="Arial"/>
              </a:defRPr>
            </a:lvl3pPr>
            <a:lvl4pPr marL="1828800" lvl="3" indent="-342900" algn="l">
              <a:lnSpc>
                <a:spcPct val="100000"/>
              </a:lnSpc>
              <a:spcBef>
                <a:spcPts val="360"/>
              </a:spcBef>
              <a:spcAft>
                <a:spcPts val="0"/>
              </a:spcAft>
              <a:buClr>
                <a:schemeClr val="dk1"/>
              </a:buClr>
              <a:buSzPts val="1800"/>
              <a:buChar char="–"/>
              <a:defRPr sz="1800">
                <a:latin typeface="Arial"/>
                <a:ea typeface="Arial"/>
                <a:cs typeface="Arial"/>
                <a:sym typeface="Arial"/>
              </a:defRPr>
            </a:lvl4pPr>
            <a:lvl5pPr marL="2286000" lvl="4" indent="-342900" algn="l">
              <a:lnSpc>
                <a:spcPct val="100000"/>
              </a:lnSpc>
              <a:spcBef>
                <a:spcPts val="360"/>
              </a:spcBef>
              <a:spcAft>
                <a:spcPts val="0"/>
              </a:spcAft>
              <a:buClr>
                <a:schemeClr val="dk1"/>
              </a:buClr>
              <a:buSzPts val="1800"/>
              <a:buChar char="»"/>
              <a:defRPr sz="1800">
                <a:latin typeface="Arial"/>
                <a:ea typeface="Arial"/>
                <a:cs typeface="Arial"/>
                <a:sym typeface="Arial"/>
              </a:defRPr>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24" name="Google Shape;24;gbc3abd4cd8_3_39"/>
          <p:cNvSpPr txBox="1">
            <a:spLocks noGrp="1"/>
          </p:cNvSpPr>
          <p:nvPr>
            <p:ph type="sldNum" idx="12"/>
          </p:nvPr>
        </p:nvSpPr>
        <p:spPr>
          <a:xfrm>
            <a:off x="0" y="4858992"/>
            <a:ext cx="987300" cy="248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r>
              <a:rPr lang="en-US"/>
              <a:t>Slide No. </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
        <p:cNvGrpSpPr/>
        <p:nvPr/>
      </p:nvGrpSpPr>
      <p:grpSpPr>
        <a:xfrm>
          <a:off x="0" y="0"/>
          <a:ext cx="0" cy="0"/>
          <a:chOff x="0" y="0"/>
          <a:chExt cx="0" cy="0"/>
        </a:xfrm>
      </p:grpSpPr>
      <p:sp>
        <p:nvSpPr>
          <p:cNvPr id="31" name="Google Shape;31;p14"/>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44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4"/>
          <p:cNvSpPr txBox="1">
            <a:spLocks noGrp="1"/>
          </p:cNvSpPr>
          <p:nvPr>
            <p:ph type="body" idx="1"/>
          </p:nvPr>
        </p:nvSpPr>
        <p:spPr>
          <a:xfrm>
            <a:off x="457200" y="1150938"/>
            <a:ext cx="4040188" cy="4810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atin typeface="Arial"/>
                <a:ea typeface="Arial"/>
                <a:cs typeface="Arial"/>
                <a:sym typeface="Arial"/>
              </a:defRPr>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3" name="Google Shape;33;p14"/>
          <p:cNvSpPr txBox="1">
            <a:spLocks noGrp="1"/>
          </p:cNvSpPr>
          <p:nvPr>
            <p:ph type="body" idx="2"/>
          </p:nvPr>
        </p:nvSpPr>
        <p:spPr>
          <a:xfrm>
            <a:off x="457200" y="1631950"/>
            <a:ext cx="4040188" cy="296227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sz="1800">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sz="1800">
                <a:latin typeface="Arial"/>
                <a:ea typeface="Arial"/>
                <a:cs typeface="Arial"/>
                <a:sym typeface="Arial"/>
              </a:defRPr>
            </a:lvl2pPr>
            <a:lvl3pPr marL="1371600" lvl="2" indent="-342900" algn="l">
              <a:lnSpc>
                <a:spcPct val="100000"/>
              </a:lnSpc>
              <a:spcBef>
                <a:spcPts val="360"/>
              </a:spcBef>
              <a:spcAft>
                <a:spcPts val="0"/>
              </a:spcAft>
              <a:buClr>
                <a:schemeClr val="dk1"/>
              </a:buClr>
              <a:buSzPts val="1800"/>
              <a:buChar char="•"/>
              <a:defRPr sz="1800">
                <a:latin typeface="Arial"/>
                <a:ea typeface="Arial"/>
                <a:cs typeface="Arial"/>
                <a:sym typeface="Arial"/>
              </a:defRPr>
            </a:lvl3pPr>
            <a:lvl4pPr marL="1828800" lvl="3" indent="-342900" algn="l">
              <a:lnSpc>
                <a:spcPct val="100000"/>
              </a:lnSpc>
              <a:spcBef>
                <a:spcPts val="360"/>
              </a:spcBef>
              <a:spcAft>
                <a:spcPts val="0"/>
              </a:spcAft>
              <a:buClr>
                <a:schemeClr val="dk1"/>
              </a:buClr>
              <a:buSzPts val="1800"/>
              <a:buChar char="–"/>
              <a:defRPr sz="1800">
                <a:latin typeface="Arial"/>
                <a:ea typeface="Arial"/>
                <a:cs typeface="Arial"/>
                <a:sym typeface="Arial"/>
              </a:defRPr>
            </a:lvl4pPr>
            <a:lvl5pPr marL="2286000" lvl="4" indent="-342900" algn="l">
              <a:lnSpc>
                <a:spcPct val="100000"/>
              </a:lnSpc>
              <a:spcBef>
                <a:spcPts val="360"/>
              </a:spcBef>
              <a:spcAft>
                <a:spcPts val="0"/>
              </a:spcAft>
              <a:buClr>
                <a:schemeClr val="dk1"/>
              </a:buClr>
              <a:buSzPts val="1800"/>
              <a:buChar char="»"/>
              <a:defRPr sz="1800">
                <a:latin typeface="Arial"/>
                <a:ea typeface="Arial"/>
                <a:cs typeface="Arial"/>
                <a:sym typeface="Arial"/>
              </a:defRPr>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34" name="Google Shape;34;p14"/>
          <p:cNvSpPr txBox="1">
            <a:spLocks noGrp="1"/>
          </p:cNvSpPr>
          <p:nvPr>
            <p:ph type="body" idx="3"/>
          </p:nvPr>
        </p:nvSpPr>
        <p:spPr>
          <a:xfrm>
            <a:off x="4645025" y="1150938"/>
            <a:ext cx="4041775" cy="4810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atin typeface="Arial"/>
                <a:ea typeface="Arial"/>
                <a:cs typeface="Arial"/>
                <a:sym typeface="Arial"/>
              </a:defRPr>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5" name="Google Shape;35;p14"/>
          <p:cNvSpPr txBox="1">
            <a:spLocks noGrp="1"/>
          </p:cNvSpPr>
          <p:nvPr>
            <p:ph type="body" idx="4"/>
          </p:nvPr>
        </p:nvSpPr>
        <p:spPr>
          <a:xfrm>
            <a:off x="4645025" y="1631950"/>
            <a:ext cx="4041775" cy="296227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sz="1800">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sz="1800">
                <a:latin typeface="Arial"/>
                <a:ea typeface="Arial"/>
                <a:cs typeface="Arial"/>
                <a:sym typeface="Arial"/>
              </a:defRPr>
            </a:lvl2pPr>
            <a:lvl3pPr marL="1371600" lvl="2" indent="-342900" algn="l">
              <a:lnSpc>
                <a:spcPct val="100000"/>
              </a:lnSpc>
              <a:spcBef>
                <a:spcPts val="360"/>
              </a:spcBef>
              <a:spcAft>
                <a:spcPts val="0"/>
              </a:spcAft>
              <a:buClr>
                <a:schemeClr val="dk1"/>
              </a:buClr>
              <a:buSzPts val="1800"/>
              <a:buChar char="•"/>
              <a:defRPr sz="1800">
                <a:latin typeface="Arial"/>
                <a:ea typeface="Arial"/>
                <a:cs typeface="Arial"/>
                <a:sym typeface="Arial"/>
              </a:defRPr>
            </a:lvl3pPr>
            <a:lvl4pPr marL="1828800" lvl="3" indent="-342900" algn="l">
              <a:lnSpc>
                <a:spcPct val="100000"/>
              </a:lnSpc>
              <a:spcBef>
                <a:spcPts val="360"/>
              </a:spcBef>
              <a:spcAft>
                <a:spcPts val="0"/>
              </a:spcAft>
              <a:buClr>
                <a:schemeClr val="dk1"/>
              </a:buClr>
              <a:buSzPts val="1800"/>
              <a:buChar char="–"/>
              <a:defRPr sz="1800">
                <a:latin typeface="Arial"/>
                <a:ea typeface="Arial"/>
                <a:cs typeface="Arial"/>
                <a:sym typeface="Arial"/>
              </a:defRPr>
            </a:lvl4pPr>
            <a:lvl5pPr marL="2286000" lvl="4" indent="-342900" algn="l">
              <a:lnSpc>
                <a:spcPct val="100000"/>
              </a:lnSpc>
              <a:spcBef>
                <a:spcPts val="360"/>
              </a:spcBef>
              <a:spcAft>
                <a:spcPts val="0"/>
              </a:spcAft>
              <a:buClr>
                <a:schemeClr val="dk1"/>
              </a:buClr>
              <a:buSzPts val="1800"/>
              <a:buChar char="»"/>
              <a:defRPr sz="1800">
                <a:latin typeface="Arial"/>
                <a:ea typeface="Arial"/>
                <a:cs typeface="Arial"/>
                <a:sym typeface="Arial"/>
              </a:defRPr>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36" name="Google Shape;36;p14"/>
          <p:cNvSpPr txBox="1">
            <a:spLocks noGrp="1"/>
          </p:cNvSpPr>
          <p:nvPr>
            <p:ph type="sldNum" idx="12"/>
          </p:nvPr>
        </p:nvSpPr>
        <p:spPr>
          <a:xfrm>
            <a:off x="0" y="4858992"/>
            <a:ext cx="987398" cy="24842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r>
              <a:rPr lang="en-US"/>
              <a:t>Slide No. </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1"/>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330200" algn="l" rtl="0">
              <a:lnSpc>
                <a:spcPct val="100000"/>
              </a:lnSpc>
              <a:spcBef>
                <a:spcPts val="320"/>
              </a:spcBef>
              <a:spcAft>
                <a:spcPts val="0"/>
              </a:spcAft>
              <a:buClr>
                <a:srgbClr val="595959"/>
              </a:buClr>
              <a:buSzPts val="1600"/>
              <a:buFont typeface="Arial"/>
              <a:buChar char="•"/>
              <a:defRPr sz="1600" b="0" i="0" u="none" strike="noStrike" cap="none">
                <a:solidFill>
                  <a:srgbClr val="595959"/>
                </a:solidFill>
                <a:latin typeface="Arial"/>
                <a:ea typeface="Arial"/>
                <a:cs typeface="Arial"/>
                <a:sym typeface="Arial"/>
              </a:defRPr>
            </a:lvl1pPr>
            <a:lvl2pPr marL="914400" marR="0" lvl="1" indent="-330200" algn="l" rtl="0">
              <a:lnSpc>
                <a:spcPct val="100000"/>
              </a:lnSpc>
              <a:spcBef>
                <a:spcPts val="320"/>
              </a:spcBef>
              <a:spcAft>
                <a:spcPts val="0"/>
              </a:spcAft>
              <a:buClr>
                <a:srgbClr val="595959"/>
              </a:buClr>
              <a:buSzPts val="1600"/>
              <a:buFont typeface="Arial"/>
              <a:buChar char="–"/>
              <a:defRPr sz="1600" b="0" i="0" u="none" strike="noStrike" cap="none">
                <a:solidFill>
                  <a:srgbClr val="595959"/>
                </a:solidFill>
                <a:latin typeface="Arial"/>
                <a:ea typeface="Arial"/>
                <a:cs typeface="Arial"/>
                <a:sym typeface="Arial"/>
              </a:defRPr>
            </a:lvl2pPr>
            <a:lvl3pPr marL="1371600" marR="0" lvl="2" indent="-330200" algn="l" rtl="0">
              <a:lnSpc>
                <a:spcPct val="100000"/>
              </a:lnSpc>
              <a:spcBef>
                <a:spcPts val="320"/>
              </a:spcBef>
              <a:spcAft>
                <a:spcPts val="0"/>
              </a:spcAft>
              <a:buClr>
                <a:srgbClr val="595959"/>
              </a:buClr>
              <a:buSzPts val="1600"/>
              <a:buFont typeface="Arial"/>
              <a:buChar char="•"/>
              <a:defRPr sz="1600" b="0" i="0" u="none" strike="noStrike" cap="none">
                <a:solidFill>
                  <a:srgbClr val="595959"/>
                </a:solidFill>
                <a:latin typeface="Arial"/>
                <a:ea typeface="Arial"/>
                <a:cs typeface="Arial"/>
                <a:sym typeface="Arial"/>
              </a:defRPr>
            </a:lvl3pPr>
            <a:lvl4pPr marL="1828800" marR="0" lvl="3" indent="-330200" algn="l" rtl="0">
              <a:lnSpc>
                <a:spcPct val="100000"/>
              </a:lnSpc>
              <a:spcBef>
                <a:spcPts val="320"/>
              </a:spcBef>
              <a:spcAft>
                <a:spcPts val="0"/>
              </a:spcAft>
              <a:buClr>
                <a:srgbClr val="595959"/>
              </a:buClr>
              <a:buSzPts val="1600"/>
              <a:buFont typeface="Arial"/>
              <a:buChar char="–"/>
              <a:defRPr sz="1600" b="0" i="0" u="none" strike="noStrike" cap="none">
                <a:solidFill>
                  <a:srgbClr val="595959"/>
                </a:solidFill>
                <a:latin typeface="Arial"/>
                <a:ea typeface="Arial"/>
                <a:cs typeface="Arial"/>
                <a:sym typeface="Arial"/>
              </a:defRPr>
            </a:lvl4pPr>
            <a:lvl5pPr marL="2286000" marR="0" lvl="4" indent="-330200" algn="l" rtl="0">
              <a:lnSpc>
                <a:spcPct val="100000"/>
              </a:lnSpc>
              <a:spcBef>
                <a:spcPts val="320"/>
              </a:spcBef>
              <a:spcAft>
                <a:spcPts val="0"/>
              </a:spcAft>
              <a:buClr>
                <a:srgbClr val="595959"/>
              </a:buClr>
              <a:buSzPts val="1600"/>
              <a:buFont typeface="Arial"/>
              <a:buChar char="»"/>
              <a:defRPr sz="1600" b="0" i="0" u="none" strike="noStrike" cap="none">
                <a:solidFill>
                  <a:srgbClr val="595959"/>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
        <p:cNvGrpSpPr/>
        <p:nvPr/>
      </p:nvGrpSpPr>
      <p:grpSpPr>
        <a:xfrm>
          <a:off x="0" y="0"/>
          <a:ext cx="0" cy="0"/>
          <a:chOff x="0" y="0"/>
          <a:chExt cx="0" cy="0"/>
        </a:xfrm>
      </p:grpSpPr>
      <p:sp>
        <p:nvSpPr>
          <p:cNvPr id="26" name="Google Shape;26;p13"/>
          <p:cNvSpPr/>
          <p:nvPr/>
        </p:nvSpPr>
        <p:spPr>
          <a:xfrm>
            <a:off x="-34325" y="-6723"/>
            <a:ext cx="9178325" cy="927848"/>
          </a:xfrm>
          <a:prstGeom prst="rect">
            <a:avLst/>
          </a:prstGeom>
          <a:solidFill>
            <a:srgbClr val="100E2F"/>
          </a:solidFill>
          <a:ln w="9525" cap="flat" cmpd="sng">
            <a:solidFill>
              <a:srgbClr val="4A7DBA"/>
            </a:solidFill>
            <a:prstDash val="solid"/>
            <a:round/>
            <a:headEnd type="none" w="sm" len="sm"/>
            <a:tailEnd type="none" w="sm" len="sm"/>
          </a:ln>
          <a:effectLst>
            <a:outerShdw blurRad="40000" dist="23000" dir="5400000" rotWithShape="0">
              <a:srgbClr val="000000">
                <a:alpha val="3294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 name="Google Shape;27;p13"/>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rgbClr val="FFFFFF"/>
              </a:buClr>
              <a:buSzPts val="4400"/>
              <a:buFont typeface="Arial"/>
              <a:buNone/>
              <a:defRPr sz="44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8" name="Google Shape;28;p13"/>
          <p:cNvSpPr txBox="1">
            <a:spLocks noGrp="1"/>
          </p:cNvSpPr>
          <p:nvPr>
            <p:ph type="body" idx="1"/>
          </p:nvPr>
        </p:nvSpPr>
        <p:spPr>
          <a:xfrm>
            <a:off x="457200" y="1244277"/>
            <a:ext cx="8229600" cy="3394075"/>
          </a:xfrm>
          <a:prstGeom prst="rect">
            <a:avLst/>
          </a:prstGeom>
          <a:noFill/>
          <a:ln>
            <a:noFill/>
          </a:ln>
        </p:spPr>
        <p:txBody>
          <a:bodyPr spcFirstLastPara="1" wrap="square" lIns="91425" tIns="45700" rIns="91425" bIns="45700" anchor="t" anchorCtr="0">
            <a:normAutofit/>
          </a:bodyPr>
          <a:lstStyle>
            <a:lvl1pPr marL="457200" marR="0" lvl="0"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9" name="Google Shape;29;p13"/>
          <p:cNvSpPr txBox="1">
            <a:spLocks noGrp="1"/>
          </p:cNvSpPr>
          <p:nvPr>
            <p:ph type="sldNum" idx="12"/>
          </p:nvPr>
        </p:nvSpPr>
        <p:spPr>
          <a:xfrm>
            <a:off x="457200" y="4767262"/>
            <a:ext cx="987398"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r>
              <a:rPr lang="en-US"/>
              <a:t>Slide No. </a:t>
            </a: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5.jp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pic>
        <p:nvPicPr>
          <p:cNvPr id="41" name="Google Shape;41;p1" descr="University of Connecticut - Wikipedia"/>
          <p:cNvPicPr preferRelativeResize="0"/>
          <p:nvPr/>
        </p:nvPicPr>
        <p:blipFill rotWithShape="1">
          <a:blip r:embed="rId3">
            <a:alphaModFix/>
          </a:blip>
          <a:srcRect/>
          <a:stretch/>
        </p:blipFill>
        <p:spPr>
          <a:xfrm>
            <a:off x="7461018" y="3521869"/>
            <a:ext cx="805022" cy="669782"/>
          </a:xfrm>
          <a:prstGeom prst="rect">
            <a:avLst/>
          </a:prstGeom>
          <a:noFill/>
          <a:ln>
            <a:noFill/>
          </a:ln>
        </p:spPr>
      </p:pic>
      <p:sp>
        <p:nvSpPr>
          <p:cNvPr id="42" name="Google Shape;42;p1"/>
          <p:cNvSpPr txBox="1"/>
          <p:nvPr/>
        </p:nvSpPr>
        <p:spPr>
          <a:xfrm>
            <a:off x="1144300" y="2393400"/>
            <a:ext cx="2124300" cy="23550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AEDE"/>
              </a:buClr>
              <a:buSzPts val="1900"/>
              <a:buFont typeface="Arial"/>
              <a:buNone/>
            </a:pPr>
            <a:endParaRPr sz="1400" b="1" i="0" u="sng" strike="noStrike" cap="none">
              <a:solidFill>
                <a:srgbClr val="0F1938"/>
              </a:solidFill>
              <a:latin typeface="Arial"/>
              <a:ea typeface="Arial"/>
              <a:cs typeface="Arial"/>
              <a:sym typeface="Arial"/>
            </a:endParaRPr>
          </a:p>
          <a:p>
            <a:pPr marL="0" marR="0" lvl="0" indent="0" algn="l" rtl="0">
              <a:lnSpc>
                <a:spcPct val="90000"/>
              </a:lnSpc>
              <a:spcBef>
                <a:spcPts val="0"/>
              </a:spcBef>
              <a:spcAft>
                <a:spcPts val="0"/>
              </a:spcAft>
              <a:buClr>
                <a:srgbClr val="00AEDE"/>
              </a:buClr>
              <a:buSzPts val="1900"/>
              <a:buFont typeface="Arial"/>
              <a:buNone/>
            </a:pPr>
            <a:endParaRPr sz="1400" b="1" i="0" u="sng" strike="noStrike" cap="none">
              <a:solidFill>
                <a:srgbClr val="0F1938"/>
              </a:solidFill>
              <a:latin typeface="Arial"/>
              <a:ea typeface="Arial"/>
              <a:cs typeface="Arial"/>
              <a:sym typeface="Arial"/>
            </a:endParaRPr>
          </a:p>
          <a:p>
            <a:pPr marL="0" marR="0" lvl="0" indent="0" algn="l" rtl="0">
              <a:lnSpc>
                <a:spcPct val="90000"/>
              </a:lnSpc>
              <a:spcBef>
                <a:spcPts val="0"/>
              </a:spcBef>
              <a:spcAft>
                <a:spcPts val="0"/>
              </a:spcAft>
              <a:buClr>
                <a:srgbClr val="00AEDE"/>
              </a:buClr>
              <a:buSzPts val="1900"/>
              <a:buFont typeface="Arial"/>
              <a:buNone/>
            </a:pPr>
            <a:r>
              <a:rPr lang="en-US" sz="1400" b="1" i="0" u="sng" strike="noStrike" cap="none">
                <a:solidFill>
                  <a:srgbClr val="0F1938"/>
                </a:solidFill>
                <a:latin typeface="Arial"/>
                <a:ea typeface="Arial"/>
                <a:cs typeface="Arial"/>
                <a:sym typeface="Arial"/>
              </a:rPr>
              <a:t>Team 3: </a:t>
            </a:r>
            <a:endParaRPr sz="1400" b="1" i="0" u="sng" strike="noStrike" cap="none">
              <a:solidFill>
                <a:srgbClr val="0F1938"/>
              </a:solidFill>
              <a:latin typeface="Arial"/>
              <a:ea typeface="Arial"/>
              <a:cs typeface="Arial"/>
              <a:sym typeface="Arial"/>
            </a:endParaRPr>
          </a:p>
          <a:p>
            <a:pPr marL="0" marR="0" lvl="0" indent="0" algn="l" rtl="0">
              <a:lnSpc>
                <a:spcPct val="90000"/>
              </a:lnSpc>
              <a:spcBef>
                <a:spcPts val="0"/>
              </a:spcBef>
              <a:spcAft>
                <a:spcPts val="0"/>
              </a:spcAft>
              <a:buClr>
                <a:srgbClr val="00AEDE"/>
              </a:buClr>
              <a:buSzPts val="1900"/>
              <a:buFont typeface="Arial"/>
              <a:buNone/>
            </a:pPr>
            <a:endParaRPr sz="1400" b="1" i="0" u="sng" strike="noStrike" cap="none">
              <a:solidFill>
                <a:srgbClr val="0F1938"/>
              </a:solidFill>
              <a:latin typeface="Arial"/>
              <a:ea typeface="Arial"/>
              <a:cs typeface="Arial"/>
              <a:sym typeface="Arial"/>
            </a:endParaRPr>
          </a:p>
          <a:p>
            <a:pPr marL="0" marR="0" lvl="0" indent="0" algn="l" rtl="0">
              <a:lnSpc>
                <a:spcPct val="90000"/>
              </a:lnSpc>
              <a:spcBef>
                <a:spcPts val="300"/>
              </a:spcBef>
              <a:spcAft>
                <a:spcPts val="0"/>
              </a:spcAft>
              <a:buClr>
                <a:srgbClr val="00AEDE"/>
              </a:buClr>
              <a:buSzPts val="1900"/>
              <a:buFont typeface="Arial"/>
              <a:buNone/>
            </a:pPr>
            <a:r>
              <a:rPr lang="en-US" sz="1400" b="1" i="0" u="none" strike="noStrike" cap="none">
                <a:solidFill>
                  <a:srgbClr val="0F1938"/>
                </a:solidFill>
                <a:latin typeface="Arial"/>
                <a:ea typeface="Arial"/>
                <a:cs typeface="Arial"/>
                <a:sym typeface="Arial"/>
              </a:rPr>
              <a:t>Aishwary Bodhale</a:t>
            </a:r>
            <a:endParaRPr sz="1400" b="1" i="0" u="none" strike="noStrike" cap="none">
              <a:solidFill>
                <a:srgbClr val="0F1938"/>
              </a:solidFill>
              <a:latin typeface="Arial"/>
              <a:ea typeface="Arial"/>
              <a:cs typeface="Arial"/>
              <a:sym typeface="Arial"/>
            </a:endParaRPr>
          </a:p>
          <a:p>
            <a:pPr marL="0" marR="0" lvl="0" indent="0" algn="l" rtl="0">
              <a:lnSpc>
                <a:spcPct val="90000"/>
              </a:lnSpc>
              <a:spcBef>
                <a:spcPts val="300"/>
              </a:spcBef>
              <a:spcAft>
                <a:spcPts val="0"/>
              </a:spcAft>
              <a:buClr>
                <a:srgbClr val="00AEDE"/>
              </a:buClr>
              <a:buSzPts val="1900"/>
              <a:buFont typeface="Arial"/>
              <a:buNone/>
            </a:pPr>
            <a:r>
              <a:rPr lang="en-US" sz="1400" b="1" i="0" u="none" strike="noStrike" cap="none">
                <a:solidFill>
                  <a:srgbClr val="0F1938"/>
                </a:solidFill>
                <a:latin typeface="Arial"/>
                <a:ea typeface="Arial"/>
                <a:cs typeface="Arial"/>
                <a:sym typeface="Arial"/>
              </a:rPr>
              <a:t>Rafia Haseeb</a:t>
            </a:r>
            <a:endParaRPr sz="1400" b="1" i="0" u="none" strike="noStrike" cap="none">
              <a:solidFill>
                <a:srgbClr val="0F1938"/>
              </a:solidFill>
              <a:latin typeface="Arial"/>
              <a:ea typeface="Arial"/>
              <a:cs typeface="Arial"/>
              <a:sym typeface="Arial"/>
            </a:endParaRPr>
          </a:p>
          <a:p>
            <a:pPr marL="0" marR="0" lvl="0" indent="0" algn="l" rtl="0">
              <a:lnSpc>
                <a:spcPct val="90000"/>
              </a:lnSpc>
              <a:spcBef>
                <a:spcPts val="300"/>
              </a:spcBef>
              <a:spcAft>
                <a:spcPts val="0"/>
              </a:spcAft>
              <a:buClr>
                <a:srgbClr val="00AEDE"/>
              </a:buClr>
              <a:buSzPts val="1900"/>
              <a:buFont typeface="Arial"/>
              <a:buNone/>
            </a:pPr>
            <a:r>
              <a:rPr lang="en-US" sz="1400" b="1" i="0" u="none" strike="noStrike" cap="none">
                <a:solidFill>
                  <a:srgbClr val="0F1938"/>
                </a:solidFill>
                <a:latin typeface="Arial"/>
                <a:ea typeface="Arial"/>
                <a:cs typeface="Arial"/>
                <a:sym typeface="Arial"/>
              </a:rPr>
              <a:t>Prakhar Jain</a:t>
            </a:r>
            <a:endParaRPr sz="1400" b="1" i="0" u="none" strike="noStrike" cap="none">
              <a:solidFill>
                <a:srgbClr val="0F1938"/>
              </a:solidFill>
              <a:latin typeface="Arial"/>
              <a:ea typeface="Arial"/>
              <a:cs typeface="Arial"/>
              <a:sym typeface="Arial"/>
            </a:endParaRPr>
          </a:p>
          <a:p>
            <a:pPr marL="0" marR="0" lvl="0" indent="0" algn="l" rtl="0">
              <a:lnSpc>
                <a:spcPct val="90000"/>
              </a:lnSpc>
              <a:spcBef>
                <a:spcPts val="300"/>
              </a:spcBef>
              <a:spcAft>
                <a:spcPts val="0"/>
              </a:spcAft>
              <a:buClr>
                <a:srgbClr val="00AEDE"/>
              </a:buClr>
              <a:buSzPts val="1900"/>
              <a:buFont typeface="Arial"/>
              <a:buNone/>
            </a:pPr>
            <a:r>
              <a:rPr lang="en-US" sz="1400" b="1" i="0" u="none" strike="noStrike" cap="none">
                <a:solidFill>
                  <a:srgbClr val="0F1938"/>
                </a:solidFill>
                <a:latin typeface="Arial"/>
                <a:ea typeface="Arial"/>
                <a:cs typeface="Arial"/>
                <a:sym typeface="Arial"/>
              </a:rPr>
              <a:t>Gowtham Janga</a:t>
            </a:r>
            <a:endParaRPr sz="1400" b="1" i="0" u="none" strike="noStrike" cap="none">
              <a:solidFill>
                <a:srgbClr val="0F1938"/>
              </a:solidFill>
              <a:latin typeface="Arial"/>
              <a:ea typeface="Arial"/>
              <a:cs typeface="Arial"/>
              <a:sym typeface="Arial"/>
            </a:endParaRPr>
          </a:p>
          <a:p>
            <a:pPr marL="0" marR="0" lvl="0" indent="0" algn="l" rtl="0">
              <a:lnSpc>
                <a:spcPct val="90000"/>
              </a:lnSpc>
              <a:spcBef>
                <a:spcPts val="300"/>
              </a:spcBef>
              <a:spcAft>
                <a:spcPts val="0"/>
              </a:spcAft>
              <a:buClr>
                <a:srgbClr val="00AEDE"/>
              </a:buClr>
              <a:buSzPts val="1900"/>
              <a:buFont typeface="Arial"/>
              <a:buNone/>
            </a:pPr>
            <a:r>
              <a:rPr lang="en-US" sz="1400" b="1" i="0" u="none" strike="noStrike" cap="none">
                <a:solidFill>
                  <a:srgbClr val="0F1938"/>
                </a:solidFill>
                <a:latin typeface="Arial"/>
                <a:ea typeface="Arial"/>
                <a:cs typeface="Arial"/>
                <a:sym typeface="Arial"/>
              </a:rPr>
              <a:t>Priyanka Patel</a:t>
            </a:r>
            <a:endParaRPr sz="1400" b="1" i="0" u="none" strike="noStrike" cap="none">
              <a:solidFill>
                <a:srgbClr val="0F1938"/>
              </a:solidFill>
              <a:latin typeface="Arial"/>
              <a:ea typeface="Arial"/>
              <a:cs typeface="Arial"/>
              <a:sym typeface="Arial"/>
            </a:endParaRPr>
          </a:p>
          <a:p>
            <a:pPr marL="0" marR="0" lvl="0" indent="0" algn="l" rtl="0">
              <a:lnSpc>
                <a:spcPct val="90000"/>
              </a:lnSpc>
              <a:spcBef>
                <a:spcPts val="300"/>
              </a:spcBef>
              <a:spcAft>
                <a:spcPts val="0"/>
              </a:spcAft>
              <a:buClr>
                <a:srgbClr val="00AEDE"/>
              </a:buClr>
              <a:buSzPts val="1900"/>
              <a:buFont typeface="Arial"/>
              <a:buNone/>
            </a:pPr>
            <a:r>
              <a:rPr lang="en-US" sz="1400" b="1" i="0" u="none" strike="noStrike" cap="none">
                <a:solidFill>
                  <a:srgbClr val="0F1938"/>
                </a:solidFill>
                <a:latin typeface="Arial"/>
                <a:ea typeface="Arial"/>
                <a:cs typeface="Arial"/>
                <a:sym typeface="Arial"/>
              </a:rPr>
              <a:t>Ritesh Singla</a:t>
            </a:r>
            <a:endParaRPr sz="1400" b="1" i="0" u="none" strike="noStrike" cap="none">
              <a:solidFill>
                <a:srgbClr val="0F1938"/>
              </a:solidFill>
              <a:latin typeface="Arial"/>
              <a:ea typeface="Arial"/>
              <a:cs typeface="Arial"/>
              <a:sym typeface="Arial"/>
            </a:endParaRPr>
          </a:p>
        </p:txBody>
      </p:sp>
      <p:sp>
        <p:nvSpPr>
          <p:cNvPr id="43" name="Google Shape;43;p1"/>
          <p:cNvSpPr txBox="1"/>
          <p:nvPr/>
        </p:nvSpPr>
        <p:spPr>
          <a:xfrm>
            <a:off x="891450" y="527300"/>
            <a:ext cx="7669200" cy="1616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100"/>
              <a:buFont typeface="Arial"/>
              <a:buNone/>
            </a:pPr>
            <a:r>
              <a:rPr lang="en-US" sz="3100" b="0" i="0" u="none" strike="noStrike" cap="none">
                <a:solidFill>
                  <a:srgbClr val="0F1938"/>
                </a:solidFill>
                <a:latin typeface="Arial"/>
                <a:ea typeface="Arial"/>
                <a:cs typeface="Arial"/>
                <a:sym typeface="Arial"/>
              </a:rPr>
              <a:t>University of Connecticut – Business Analytics &amp; Project Management | Capstone Project</a:t>
            </a:r>
            <a:endParaRPr sz="3100" b="0" i="0" u="none" strike="noStrike" cap="none">
              <a:solidFill>
                <a:srgbClr val="0F1938"/>
              </a:solidFill>
              <a:latin typeface="Arial"/>
              <a:ea typeface="Arial"/>
              <a:cs typeface="Arial"/>
              <a:sym typeface="Arial"/>
            </a:endParaRPr>
          </a:p>
        </p:txBody>
      </p:sp>
      <p:pic>
        <p:nvPicPr>
          <p:cNvPr id="44" name="Google Shape;44;p1"/>
          <p:cNvPicPr preferRelativeResize="0"/>
          <p:nvPr/>
        </p:nvPicPr>
        <p:blipFill rotWithShape="1">
          <a:blip r:embed="rId4">
            <a:alphaModFix/>
          </a:blip>
          <a:srcRect/>
          <a:stretch/>
        </p:blipFill>
        <p:spPr>
          <a:xfrm>
            <a:off x="6273625" y="1973925"/>
            <a:ext cx="2669325" cy="1401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faaea217a7_1_23"/>
          <p:cNvSpPr txBox="1">
            <a:spLocks noGrp="1"/>
          </p:cNvSpPr>
          <p:nvPr>
            <p:ph type="title"/>
          </p:nvPr>
        </p:nvSpPr>
        <p:spPr>
          <a:xfrm>
            <a:off x="457200" y="206375"/>
            <a:ext cx="8377500" cy="998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Arial"/>
              <a:buNone/>
            </a:pPr>
            <a:endParaRPr sz="2800" b="1">
              <a:solidFill>
                <a:schemeClr val="lt1"/>
              </a:solidFill>
            </a:endParaRPr>
          </a:p>
          <a:p>
            <a:pPr marL="0" lvl="0" indent="0" algn="l" rtl="0">
              <a:lnSpc>
                <a:spcPct val="100000"/>
              </a:lnSpc>
              <a:spcBef>
                <a:spcPts val="0"/>
              </a:spcBef>
              <a:spcAft>
                <a:spcPts val="0"/>
              </a:spcAft>
              <a:buSzPts val="2800"/>
              <a:buNone/>
            </a:pPr>
            <a:endParaRPr sz="3200" b="1"/>
          </a:p>
        </p:txBody>
      </p:sp>
      <p:sp>
        <p:nvSpPr>
          <p:cNvPr id="130" name="Google Shape;130;gfaaea217a7_1_23"/>
          <p:cNvSpPr txBox="1"/>
          <p:nvPr/>
        </p:nvSpPr>
        <p:spPr>
          <a:xfrm>
            <a:off x="457200" y="1030300"/>
            <a:ext cx="7959600" cy="431100"/>
          </a:xfrm>
          <a:prstGeom prst="rect">
            <a:avLst/>
          </a:prstGeom>
          <a:noFill/>
          <a:ln>
            <a:noFill/>
          </a:ln>
        </p:spPr>
        <p:txBody>
          <a:bodyPr spcFirstLastPara="1" wrap="square" lIns="91425" tIns="91425" rIns="91425" bIns="91425" anchor="t" anchorCtr="0">
            <a:spAutoFit/>
          </a:bodyPr>
          <a:lstStyle/>
          <a:p>
            <a:pPr marL="0" marR="0" lvl="0" indent="0" algn="just" rtl="0">
              <a:lnSpc>
                <a:spcPct val="200000"/>
              </a:lnSpc>
              <a:spcBef>
                <a:spcPts val="0"/>
              </a:spcBef>
              <a:spcAft>
                <a:spcPts val="0"/>
              </a:spcAft>
              <a:buClr>
                <a:srgbClr val="000000"/>
              </a:buClr>
              <a:buSzPts val="1600"/>
              <a:buFont typeface="Arial"/>
              <a:buNone/>
            </a:pPr>
            <a:endParaRPr sz="1600" b="1" i="0" u="none" strike="noStrike" cap="none">
              <a:solidFill>
                <a:srgbClr val="1C4587"/>
              </a:solidFill>
              <a:latin typeface="Times New Roman"/>
              <a:ea typeface="Times New Roman"/>
              <a:cs typeface="Times New Roman"/>
              <a:sym typeface="Times New Roman"/>
            </a:endParaRPr>
          </a:p>
        </p:txBody>
      </p:sp>
      <p:pic>
        <p:nvPicPr>
          <p:cNvPr id="131" name="Google Shape;131;gfaaea217a7_1_23" descr="Junkluggers Junk Removal Business Featured in UCONN School of ..."/>
          <p:cNvPicPr preferRelativeResize="0"/>
          <p:nvPr/>
        </p:nvPicPr>
        <p:blipFill rotWithShape="1">
          <a:blip r:embed="rId3">
            <a:alphaModFix/>
          </a:blip>
          <a:srcRect/>
          <a:stretch/>
        </p:blipFill>
        <p:spPr>
          <a:xfrm>
            <a:off x="8583798" y="4803225"/>
            <a:ext cx="458078" cy="248399"/>
          </a:xfrm>
          <a:prstGeom prst="rect">
            <a:avLst/>
          </a:prstGeom>
          <a:noFill/>
          <a:ln>
            <a:noFill/>
          </a:ln>
        </p:spPr>
      </p:pic>
      <p:sp>
        <p:nvSpPr>
          <p:cNvPr id="132" name="Google Shape;132;gfaaea217a7_1_23"/>
          <p:cNvSpPr txBox="1"/>
          <p:nvPr/>
        </p:nvSpPr>
        <p:spPr>
          <a:xfrm>
            <a:off x="1317450" y="1976100"/>
            <a:ext cx="6657000" cy="1323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7400"/>
              <a:buFont typeface="Arial"/>
              <a:buNone/>
            </a:pPr>
            <a:r>
              <a:rPr lang="en-US" sz="7400" b="0" i="0" u="none" strike="noStrike" cap="none">
                <a:solidFill>
                  <a:srgbClr val="073763"/>
                </a:solidFill>
                <a:latin typeface="Arial"/>
                <a:ea typeface="Arial"/>
                <a:cs typeface="Arial"/>
                <a:sym typeface="Arial"/>
              </a:rPr>
              <a:t>OBJECTIVE 1</a:t>
            </a:r>
            <a:endParaRPr sz="7400" b="0" i="0" u="none" strike="noStrike" cap="none">
              <a:solidFill>
                <a:srgbClr val="073763"/>
              </a:solidFill>
              <a:latin typeface="Arial"/>
              <a:ea typeface="Arial"/>
              <a:cs typeface="Arial"/>
              <a:sym typeface="Arial"/>
            </a:endParaRPr>
          </a:p>
        </p:txBody>
      </p:sp>
      <p:sp>
        <p:nvSpPr>
          <p:cNvPr id="133" name="Google Shape;133;gfaaea217a7_1_23"/>
          <p:cNvSpPr txBox="1">
            <a:spLocks noGrp="1"/>
          </p:cNvSpPr>
          <p:nvPr>
            <p:ph type="sldNum" idx="12"/>
          </p:nvPr>
        </p:nvSpPr>
        <p:spPr>
          <a:xfrm>
            <a:off x="30725" y="4859000"/>
            <a:ext cx="317400" cy="248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sz="900">
                <a:latin typeface="Arial"/>
                <a:ea typeface="Arial"/>
                <a:cs typeface="Arial"/>
                <a:sym typeface="Arial"/>
              </a:rPr>
              <a:t>10</a:t>
            </a:fld>
            <a:endParaRPr sz="9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f91a7b8523_0_7"/>
          <p:cNvSpPr txBox="1">
            <a:spLocks noGrp="1"/>
          </p:cNvSpPr>
          <p:nvPr>
            <p:ph type="title"/>
          </p:nvPr>
        </p:nvSpPr>
        <p:spPr>
          <a:xfrm>
            <a:off x="457200" y="206375"/>
            <a:ext cx="8377500" cy="998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Arial"/>
              <a:buNone/>
            </a:pPr>
            <a:r>
              <a:rPr lang="en-US" sz="2800" b="1">
                <a:solidFill>
                  <a:schemeClr val="lt1"/>
                </a:solidFill>
              </a:rPr>
              <a:t>Preprocessing</a:t>
            </a:r>
            <a:endParaRPr sz="2800" b="1">
              <a:solidFill>
                <a:schemeClr val="lt1"/>
              </a:solidFill>
            </a:endParaRPr>
          </a:p>
          <a:p>
            <a:pPr marL="0" lvl="0" indent="0" algn="l" rtl="0">
              <a:lnSpc>
                <a:spcPct val="100000"/>
              </a:lnSpc>
              <a:spcBef>
                <a:spcPts val="0"/>
              </a:spcBef>
              <a:spcAft>
                <a:spcPts val="0"/>
              </a:spcAft>
              <a:buSzPts val="2800"/>
              <a:buNone/>
            </a:pPr>
            <a:endParaRPr sz="3200" b="1"/>
          </a:p>
        </p:txBody>
      </p:sp>
      <p:sp>
        <p:nvSpPr>
          <p:cNvPr id="139" name="Google Shape;139;gf91a7b8523_0_7"/>
          <p:cNvSpPr txBox="1"/>
          <p:nvPr/>
        </p:nvSpPr>
        <p:spPr>
          <a:xfrm>
            <a:off x="457200" y="1030300"/>
            <a:ext cx="7959600" cy="431100"/>
          </a:xfrm>
          <a:prstGeom prst="rect">
            <a:avLst/>
          </a:prstGeom>
          <a:noFill/>
          <a:ln>
            <a:noFill/>
          </a:ln>
        </p:spPr>
        <p:txBody>
          <a:bodyPr spcFirstLastPara="1" wrap="square" lIns="91425" tIns="91425" rIns="91425" bIns="91425" anchor="t" anchorCtr="0">
            <a:spAutoFit/>
          </a:bodyPr>
          <a:lstStyle/>
          <a:p>
            <a:pPr marL="0" marR="0" lvl="0" indent="0" algn="just" rtl="0">
              <a:lnSpc>
                <a:spcPct val="200000"/>
              </a:lnSpc>
              <a:spcBef>
                <a:spcPts val="0"/>
              </a:spcBef>
              <a:spcAft>
                <a:spcPts val="0"/>
              </a:spcAft>
              <a:buClr>
                <a:srgbClr val="000000"/>
              </a:buClr>
              <a:buSzPts val="1600"/>
              <a:buFont typeface="Arial"/>
              <a:buNone/>
            </a:pPr>
            <a:endParaRPr sz="1600" b="1" i="0" u="none" strike="noStrike" cap="none">
              <a:solidFill>
                <a:srgbClr val="1C4587"/>
              </a:solidFill>
              <a:latin typeface="Times New Roman"/>
              <a:ea typeface="Times New Roman"/>
              <a:cs typeface="Times New Roman"/>
              <a:sym typeface="Times New Roman"/>
            </a:endParaRPr>
          </a:p>
        </p:txBody>
      </p:sp>
      <p:pic>
        <p:nvPicPr>
          <p:cNvPr id="140" name="Google Shape;140;gf91a7b8523_0_7" descr="Junkluggers Junk Removal Business Featured in UCONN School of ..."/>
          <p:cNvPicPr preferRelativeResize="0"/>
          <p:nvPr/>
        </p:nvPicPr>
        <p:blipFill rotWithShape="1">
          <a:blip r:embed="rId3">
            <a:alphaModFix/>
          </a:blip>
          <a:srcRect/>
          <a:stretch/>
        </p:blipFill>
        <p:spPr>
          <a:xfrm>
            <a:off x="8583798" y="4803225"/>
            <a:ext cx="458078" cy="248399"/>
          </a:xfrm>
          <a:prstGeom prst="rect">
            <a:avLst/>
          </a:prstGeom>
          <a:noFill/>
          <a:ln>
            <a:noFill/>
          </a:ln>
        </p:spPr>
      </p:pic>
      <p:sp>
        <p:nvSpPr>
          <p:cNvPr id="141" name="Google Shape;141;gf91a7b8523_0_7"/>
          <p:cNvSpPr txBox="1"/>
          <p:nvPr/>
        </p:nvSpPr>
        <p:spPr>
          <a:xfrm>
            <a:off x="445725" y="1089550"/>
            <a:ext cx="7471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gf91a7b8523_0_7"/>
          <p:cNvSpPr txBox="1"/>
          <p:nvPr/>
        </p:nvSpPr>
        <p:spPr>
          <a:xfrm>
            <a:off x="428025" y="1089550"/>
            <a:ext cx="7506600" cy="40173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1500"/>
              <a:buFont typeface="Arial"/>
              <a:buNone/>
            </a:pPr>
            <a:r>
              <a:rPr lang="en-US" sz="1500" b="0" i="0" u="none" strike="noStrike" cap="none">
                <a:solidFill>
                  <a:srgbClr val="0F1938"/>
                </a:solidFill>
                <a:latin typeface="Arial"/>
                <a:ea typeface="Arial"/>
                <a:cs typeface="Arial"/>
                <a:sym typeface="Arial"/>
              </a:rPr>
              <a:t>Variable Description </a:t>
            </a:r>
            <a:endParaRPr sz="1500" b="0" i="0" u="none" strike="noStrike" cap="none">
              <a:solidFill>
                <a:srgbClr val="0F1938"/>
              </a:solidFill>
              <a:latin typeface="Arial"/>
              <a:ea typeface="Arial"/>
              <a:cs typeface="Arial"/>
              <a:sym typeface="Arial"/>
            </a:endParaRPr>
          </a:p>
          <a:p>
            <a:pPr marL="457200" marR="0" lvl="0" indent="-323850" algn="l" rtl="0">
              <a:lnSpc>
                <a:spcPct val="150000"/>
              </a:lnSpc>
              <a:spcBef>
                <a:spcPts val="0"/>
              </a:spcBef>
              <a:spcAft>
                <a:spcPts val="0"/>
              </a:spcAft>
              <a:buClr>
                <a:srgbClr val="0F1938"/>
              </a:buClr>
              <a:buSzPts val="1500"/>
              <a:buFont typeface="Arial"/>
              <a:buChar char="●"/>
            </a:pPr>
            <a:r>
              <a:rPr lang="en-US" sz="1500" b="0" i="0" u="none" strike="noStrike" cap="none">
                <a:solidFill>
                  <a:srgbClr val="0F1938"/>
                </a:solidFill>
                <a:latin typeface="Arial"/>
                <a:ea typeface="Arial"/>
                <a:cs typeface="Arial"/>
                <a:sym typeface="Arial"/>
              </a:rPr>
              <a:t>Converted to Lower String</a:t>
            </a:r>
            <a:endParaRPr sz="1500" b="0" i="0" u="none" strike="noStrike" cap="none">
              <a:solidFill>
                <a:srgbClr val="0F1938"/>
              </a:solidFill>
              <a:latin typeface="Arial"/>
              <a:ea typeface="Arial"/>
              <a:cs typeface="Arial"/>
              <a:sym typeface="Arial"/>
            </a:endParaRPr>
          </a:p>
          <a:p>
            <a:pPr marL="457200" marR="0" lvl="0" indent="-317500" algn="l" rtl="0">
              <a:lnSpc>
                <a:spcPct val="150000"/>
              </a:lnSpc>
              <a:spcBef>
                <a:spcPts val="0"/>
              </a:spcBef>
              <a:spcAft>
                <a:spcPts val="0"/>
              </a:spcAft>
              <a:buClr>
                <a:srgbClr val="0F1938"/>
              </a:buClr>
              <a:buSzPts val="1400"/>
              <a:buFont typeface="Arial"/>
              <a:buChar char="●"/>
            </a:pPr>
            <a:r>
              <a:rPr lang="en-US" sz="1500" b="0" i="0" u="none" strike="noStrike" cap="none">
                <a:solidFill>
                  <a:srgbClr val="0F1938"/>
                </a:solidFill>
                <a:latin typeface="Arial"/>
                <a:ea typeface="Arial"/>
                <a:cs typeface="Arial"/>
                <a:sym typeface="Arial"/>
              </a:rPr>
              <a:t>Removed funky characters : </a:t>
            </a:r>
            <a:r>
              <a:rPr lang="en-US" sz="1150" b="0" i="0" u="none" strike="noStrike" cap="none">
                <a:solidFill>
                  <a:srgbClr val="A31515"/>
                </a:solidFill>
                <a:highlight>
                  <a:srgbClr val="FFFFFE"/>
                </a:highlight>
                <a:latin typeface="Courier New"/>
                <a:ea typeface="Courier New"/>
                <a:cs typeface="Courier New"/>
                <a:sym typeface="Courier New"/>
              </a:rPr>
              <a:t>'+'</a:t>
            </a:r>
            <a:r>
              <a:rPr lang="en-US" sz="1150" b="0" i="0" u="none" strike="noStrike" cap="none">
                <a:solidFill>
                  <a:schemeClr val="dk1"/>
                </a:solidFill>
                <a:highlight>
                  <a:srgbClr val="FFFFFE"/>
                </a:highlight>
                <a:latin typeface="Courier New"/>
                <a:ea typeface="Courier New"/>
                <a:cs typeface="Courier New"/>
                <a:sym typeface="Courier New"/>
              </a:rPr>
              <a:t>,</a:t>
            </a:r>
            <a:r>
              <a:rPr lang="en-US" sz="1150" b="0" i="0" u="none" strike="noStrike" cap="none">
                <a:solidFill>
                  <a:srgbClr val="A31515"/>
                </a:solidFill>
                <a:highlight>
                  <a:srgbClr val="FFFFFE"/>
                </a:highlight>
                <a:latin typeface="Courier New"/>
                <a:ea typeface="Courier New"/>
                <a:cs typeface="Courier New"/>
                <a:sym typeface="Courier New"/>
              </a:rPr>
              <a:t>' '</a:t>
            </a:r>
            <a:r>
              <a:rPr lang="en-US" sz="1150" b="0" i="0" u="none" strike="noStrike" cap="none">
                <a:solidFill>
                  <a:schemeClr val="dk1"/>
                </a:solidFill>
                <a:highlight>
                  <a:srgbClr val="FFFFFE"/>
                </a:highlight>
                <a:latin typeface="Courier New"/>
                <a:ea typeface="Courier New"/>
                <a:cs typeface="Courier New"/>
                <a:sym typeface="Courier New"/>
              </a:rPr>
              <a:t>, </a:t>
            </a:r>
            <a:r>
              <a:rPr lang="en-US" sz="1150" b="0" i="0" u="none" strike="noStrike" cap="none">
                <a:solidFill>
                  <a:srgbClr val="A31515"/>
                </a:solidFill>
                <a:highlight>
                  <a:srgbClr val="FFFFFE"/>
                </a:highlight>
                <a:latin typeface="Courier New"/>
                <a:ea typeface="Courier New"/>
                <a:cs typeface="Courier New"/>
                <a:sym typeface="Courier New"/>
              </a:rPr>
              <a:t>^A-z </a:t>
            </a:r>
            <a:endParaRPr sz="1150" b="0" i="0" u="none" strike="noStrike" cap="none">
              <a:solidFill>
                <a:schemeClr val="dk1"/>
              </a:solidFill>
              <a:highlight>
                <a:srgbClr val="FFFFFE"/>
              </a:highlight>
              <a:latin typeface="Courier New"/>
              <a:ea typeface="Courier New"/>
              <a:cs typeface="Courier New"/>
              <a:sym typeface="Courier New"/>
            </a:endParaRPr>
          </a:p>
          <a:p>
            <a:pPr marL="457200" marR="0" lvl="0" indent="-317500" algn="l" rtl="0">
              <a:lnSpc>
                <a:spcPct val="150000"/>
              </a:lnSpc>
              <a:spcBef>
                <a:spcPts val="0"/>
              </a:spcBef>
              <a:spcAft>
                <a:spcPts val="0"/>
              </a:spcAft>
              <a:buClr>
                <a:srgbClr val="0F1938"/>
              </a:buClr>
              <a:buSzPts val="1400"/>
              <a:buFont typeface="Arial"/>
              <a:buChar char="●"/>
            </a:pPr>
            <a:r>
              <a:rPr lang="en-US" sz="1500" b="0" i="0" u="none" strike="noStrike" cap="none">
                <a:solidFill>
                  <a:srgbClr val="0F1938"/>
                </a:solidFill>
                <a:latin typeface="Arial"/>
                <a:ea typeface="Arial"/>
                <a:cs typeface="Arial"/>
                <a:sym typeface="Arial"/>
              </a:rPr>
              <a:t>Removed english </a:t>
            </a:r>
            <a:r>
              <a:rPr lang="en-US" sz="1500">
                <a:solidFill>
                  <a:srgbClr val="0F1938"/>
                </a:solidFill>
              </a:rPr>
              <a:t>stop words</a:t>
            </a:r>
            <a:r>
              <a:rPr lang="en-US" sz="1500" b="0" i="0" u="none" strike="noStrike" cap="none">
                <a:solidFill>
                  <a:srgbClr val="0F1938"/>
                </a:solidFill>
                <a:latin typeface="Arial"/>
                <a:ea typeface="Arial"/>
                <a:cs typeface="Arial"/>
                <a:sym typeface="Arial"/>
              </a:rPr>
              <a:t>: </a:t>
            </a:r>
            <a:r>
              <a:rPr lang="en-US" sz="1150" b="0" i="0" u="none" strike="noStrike" cap="none">
                <a:solidFill>
                  <a:srgbClr val="212121"/>
                </a:solidFill>
                <a:highlight>
                  <a:srgbClr val="FFFFFF"/>
                </a:highlight>
                <a:latin typeface="Courier New"/>
                <a:ea typeface="Courier New"/>
                <a:cs typeface="Courier New"/>
                <a:sym typeface="Courier New"/>
              </a:rPr>
              <a:t>'i', 'me', 'my', 'myself', 'we', 'our', 'ours', 'ourselves', 'you', "you're", "you've", "you'll", "you'd", 'your', 'yours', 'yourself', 'yourselves'</a:t>
            </a:r>
            <a:endParaRPr sz="1150" b="0" i="0" u="none" strike="noStrike" cap="none">
              <a:solidFill>
                <a:srgbClr val="212121"/>
              </a:solidFill>
              <a:highlight>
                <a:srgbClr val="FFFFFF"/>
              </a:highlight>
              <a:latin typeface="Courier New"/>
              <a:ea typeface="Courier New"/>
              <a:cs typeface="Courier New"/>
              <a:sym typeface="Courier New"/>
            </a:endParaRPr>
          </a:p>
          <a:p>
            <a:pPr marL="457200" marR="0" lvl="0" indent="-317500" algn="l" rtl="0">
              <a:lnSpc>
                <a:spcPct val="150000"/>
              </a:lnSpc>
              <a:spcBef>
                <a:spcPts val="0"/>
              </a:spcBef>
              <a:spcAft>
                <a:spcPts val="0"/>
              </a:spcAft>
              <a:buClr>
                <a:srgbClr val="100E2F"/>
              </a:buClr>
              <a:buSzPts val="1400"/>
              <a:buFont typeface="Arial"/>
              <a:buChar char="●"/>
            </a:pPr>
            <a:r>
              <a:rPr lang="en-US" sz="1400" b="0" i="0" u="none" strike="noStrike" cap="none">
                <a:solidFill>
                  <a:srgbClr val="100E2F"/>
                </a:solidFill>
                <a:highlight>
                  <a:srgbClr val="FFFFFF"/>
                </a:highlight>
                <a:latin typeface="Arial"/>
                <a:ea typeface="Arial"/>
                <a:cs typeface="Arial"/>
                <a:sym typeface="Arial"/>
              </a:rPr>
              <a:t>Tokenized words :  </a:t>
            </a:r>
            <a:r>
              <a:rPr lang="en-US" sz="1050" b="0" i="0" u="none" strike="noStrike" cap="none">
                <a:solidFill>
                  <a:srgbClr val="212121"/>
                </a:solidFill>
                <a:highlight>
                  <a:srgbClr val="FFFFFF"/>
                </a:highlight>
                <a:latin typeface="Courier New"/>
                <a:ea typeface="Courier New"/>
                <a:cs typeface="Courier New"/>
                <a:sym typeface="Courier New"/>
              </a:rPr>
              <a:t>'device', 'host_systemedge', 'type'</a:t>
            </a:r>
            <a:endParaRPr sz="1050" b="0" i="0" u="none" strike="noStrike" cap="none">
              <a:solidFill>
                <a:srgbClr val="212121"/>
              </a:solidFill>
              <a:highlight>
                <a:srgbClr val="FFFFFF"/>
              </a:highlight>
              <a:latin typeface="Courier New"/>
              <a:ea typeface="Courier New"/>
              <a:cs typeface="Courier New"/>
              <a:sym typeface="Courier New"/>
            </a:endParaRPr>
          </a:p>
          <a:p>
            <a:pPr marL="457200" marR="0" lvl="0" indent="-317500" algn="l" rtl="0">
              <a:lnSpc>
                <a:spcPct val="150000"/>
              </a:lnSpc>
              <a:spcBef>
                <a:spcPts val="0"/>
              </a:spcBef>
              <a:spcAft>
                <a:spcPts val="0"/>
              </a:spcAft>
              <a:buClr>
                <a:srgbClr val="212121"/>
              </a:buClr>
              <a:buSzPts val="1400"/>
              <a:buFont typeface="Arial"/>
              <a:buChar char="●"/>
            </a:pPr>
            <a:r>
              <a:rPr lang="en-US" sz="1400" b="0" i="0" u="none" strike="noStrike" cap="none">
                <a:solidFill>
                  <a:srgbClr val="212121"/>
                </a:solidFill>
                <a:highlight>
                  <a:srgbClr val="FFFFFF"/>
                </a:highlight>
                <a:latin typeface="Arial"/>
                <a:ea typeface="Arial"/>
                <a:cs typeface="Arial"/>
                <a:sym typeface="Arial"/>
              </a:rPr>
              <a:t>Stemmed words : </a:t>
            </a:r>
            <a:r>
              <a:rPr lang="en-US" sz="1050" b="0" i="0" u="none" strike="noStrike" cap="none">
                <a:solidFill>
                  <a:srgbClr val="212121"/>
                </a:solidFill>
                <a:highlight>
                  <a:srgbClr val="FFFFFF"/>
                </a:highlight>
                <a:latin typeface="Courier New"/>
                <a:ea typeface="Courier New"/>
                <a:cs typeface="Courier New"/>
                <a:sym typeface="Courier New"/>
              </a:rPr>
              <a:t>'responding' - 'respond', 'management' - 'manag'</a:t>
            </a:r>
            <a:endParaRPr sz="1050" b="0" i="0" u="none" strike="noStrike" cap="none">
              <a:solidFill>
                <a:srgbClr val="212121"/>
              </a:solidFill>
              <a:highlight>
                <a:srgbClr val="FFFFFF"/>
              </a:highlight>
              <a:latin typeface="Courier New"/>
              <a:ea typeface="Courier New"/>
              <a:cs typeface="Courier New"/>
              <a:sym typeface="Courier New"/>
            </a:endParaRPr>
          </a:p>
          <a:p>
            <a:pPr marL="0" marR="0" lvl="0" indent="0" algn="l" rtl="0">
              <a:lnSpc>
                <a:spcPct val="150000"/>
              </a:lnSpc>
              <a:spcBef>
                <a:spcPts val="0"/>
              </a:spcBef>
              <a:spcAft>
                <a:spcPts val="0"/>
              </a:spcAft>
              <a:buClr>
                <a:srgbClr val="000000"/>
              </a:buClr>
              <a:buSzPts val="1050"/>
              <a:buFont typeface="Arial"/>
              <a:buNone/>
            </a:pPr>
            <a:endParaRPr sz="1050" b="0" i="0" u="none" strike="noStrike" cap="none">
              <a:solidFill>
                <a:srgbClr val="212121"/>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sz="900"/>
          </a:p>
          <a:p>
            <a:pPr marL="0" marR="0" lvl="0" indent="0" algn="l" rtl="0">
              <a:lnSpc>
                <a:spcPct val="150000"/>
              </a:lnSpc>
              <a:spcBef>
                <a:spcPts val="0"/>
              </a:spcBef>
              <a:spcAft>
                <a:spcPts val="0"/>
              </a:spcAft>
              <a:buClr>
                <a:srgbClr val="000000"/>
              </a:buClr>
              <a:buSzPts val="1050"/>
              <a:buFont typeface="Arial"/>
              <a:buNone/>
            </a:pPr>
            <a:endParaRPr sz="1050">
              <a:solidFill>
                <a:srgbClr val="212121"/>
              </a:solidFill>
              <a:highlight>
                <a:srgbClr val="FFFFFF"/>
              </a:highlight>
              <a:latin typeface="Courier New"/>
              <a:ea typeface="Courier New"/>
              <a:cs typeface="Courier New"/>
              <a:sym typeface="Courier New"/>
            </a:endParaRPr>
          </a:p>
          <a:p>
            <a:pPr marL="0" marR="0" lvl="0" indent="0" algn="l" rtl="0">
              <a:lnSpc>
                <a:spcPct val="150000"/>
              </a:lnSpc>
              <a:spcBef>
                <a:spcPts val="0"/>
              </a:spcBef>
              <a:spcAft>
                <a:spcPts val="0"/>
              </a:spcAft>
              <a:buClr>
                <a:srgbClr val="000000"/>
              </a:buClr>
              <a:buSzPts val="1050"/>
              <a:buFont typeface="Arial"/>
              <a:buNone/>
            </a:pPr>
            <a:endParaRPr sz="1050" b="0" i="0" u="none" strike="noStrike" cap="none">
              <a:solidFill>
                <a:srgbClr val="212121"/>
              </a:solidFill>
              <a:highlight>
                <a:srgbClr val="FFFFFF"/>
              </a:highlight>
              <a:latin typeface="Courier New"/>
              <a:ea typeface="Courier New"/>
              <a:cs typeface="Courier New"/>
              <a:sym typeface="Courier New"/>
            </a:endParaRPr>
          </a:p>
          <a:p>
            <a:pPr marL="0" marR="0" lvl="0" indent="0" algn="l" rtl="0">
              <a:lnSpc>
                <a:spcPct val="150000"/>
              </a:lnSpc>
              <a:spcBef>
                <a:spcPts val="0"/>
              </a:spcBef>
              <a:spcAft>
                <a:spcPts val="0"/>
              </a:spcAft>
              <a:buClr>
                <a:srgbClr val="000000"/>
              </a:buClr>
              <a:buSzPts val="1050"/>
              <a:buFont typeface="Arial"/>
              <a:buNone/>
            </a:pPr>
            <a:endParaRPr sz="1050" b="0" i="0" u="none" strike="noStrike" cap="none">
              <a:solidFill>
                <a:srgbClr val="212121"/>
              </a:solidFill>
              <a:highlight>
                <a:srgbClr val="FFFFFF"/>
              </a:highlight>
              <a:latin typeface="Courier New"/>
              <a:ea typeface="Courier New"/>
              <a:cs typeface="Courier New"/>
              <a:sym typeface="Courier New"/>
            </a:endParaRPr>
          </a:p>
          <a:p>
            <a:pPr marL="0" marR="0" lvl="0" indent="0" algn="l" rtl="0">
              <a:lnSpc>
                <a:spcPct val="150000"/>
              </a:lnSpc>
              <a:spcBef>
                <a:spcPts val="0"/>
              </a:spcBef>
              <a:spcAft>
                <a:spcPts val="0"/>
              </a:spcAft>
              <a:buClr>
                <a:srgbClr val="000000"/>
              </a:buClr>
              <a:buSzPts val="1050"/>
              <a:buFont typeface="Arial"/>
              <a:buNone/>
            </a:pPr>
            <a:endParaRPr sz="1050" b="0" i="0" u="none" strike="noStrike" cap="none">
              <a:solidFill>
                <a:srgbClr val="212121"/>
              </a:solidFill>
              <a:highlight>
                <a:srgbClr val="FFFFFF"/>
              </a:highlight>
              <a:latin typeface="Courier New"/>
              <a:ea typeface="Courier New"/>
              <a:cs typeface="Courier New"/>
              <a:sym typeface="Courier New"/>
            </a:endParaRPr>
          </a:p>
        </p:txBody>
      </p:sp>
      <p:sp>
        <p:nvSpPr>
          <p:cNvPr id="143" name="Google Shape;143;gf91a7b8523_0_7"/>
          <p:cNvSpPr txBox="1">
            <a:spLocks noGrp="1"/>
          </p:cNvSpPr>
          <p:nvPr>
            <p:ph type="sldNum" idx="12"/>
          </p:nvPr>
        </p:nvSpPr>
        <p:spPr>
          <a:xfrm>
            <a:off x="30725" y="4859000"/>
            <a:ext cx="317400" cy="248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sz="900">
                <a:latin typeface="Arial"/>
                <a:ea typeface="Arial"/>
                <a:cs typeface="Arial"/>
                <a:sym typeface="Arial"/>
              </a:rPr>
              <a:t>11</a:t>
            </a:fld>
            <a:endParaRPr sz="9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f91a7b8523_0_21"/>
          <p:cNvSpPr txBox="1">
            <a:spLocks noGrp="1"/>
          </p:cNvSpPr>
          <p:nvPr>
            <p:ph type="title"/>
          </p:nvPr>
        </p:nvSpPr>
        <p:spPr>
          <a:xfrm>
            <a:off x="457200" y="206375"/>
            <a:ext cx="8377500" cy="998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Arial"/>
              <a:buNone/>
            </a:pPr>
            <a:r>
              <a:rPr lang="en-US" sz="2800" b="1">
                <a:solidFill>
                  <a:schemeClr val="lt1"/>
                </a:solidFill>
              </a:rPr>
              <a:t>Methodology </a:t>
            </a:r>
            <a:endParaRPr sz="2800" b="1">
              <a:solidFill>
                <a:schemeClr val="lt1"/>
              </a:solidFill>
            </a:endParaRPr>
          </a:p>
          <a:p>
            <a:pPr marL="0" lvl="0" indent="0" algn="l" rtl="0">
              <a:lnSpc>
                <a:spcPct val="100000"/>
              </a:lnSpc>
              <a:spcBef>
                <a:spcPts val="0"/>
              </a:spcBef>
              <a:spcAft>
                <a:spcPts val="0"/>
              </a:spcAft>
              <a:buSzPts val="2800"/>
              <a:buNone/>
            </a:pPr>
            <a:endParaRPr sz="3200" b="1"/>
          </a:p>
        </p:txBody>
      </p:sp>
      <p:pic>
        <p:nvPicPr>
          <p:cNvPr id="149" name="Google Shape;149;gf91a7b8523_0_21" descr="Junkluggers Junk Removal Business Featured in UCONN School of ..."/>
          <p:cNvPicPr preferRelativeResize="0"/>
          <p:nvPr/>
        </p:nvPicPr>
        <p:blipFill rotWithShape="1">
          <a:blip r:embed="rId3">
            <a:alphaModFix/>
          </a:blip>
          <a:srcRect/>
          <a:stretch/>
        </p:blipFill>
        <p:spPr>
          <a:xfrm>
            <a:off x="8583798" y="4803225"/>
            <a:ext cx="458078" cy="248399"/>
          </a:xfrm>
          <a:prstGeom prst="rect">
            <a:avLst/>
          </a:prstGeom>
          <a:noFill/>
          <a:ln>
            <a:noFill/>
          </a:ln>
        </p:spPr>
      </p:pic>
      <p:sp>
        <p:nvSpPr>
          <p:cNvPr id="150" name="Google Shape;150;gf91a7b8523_0_21"/>
          <p:cNvSpPr txBox="1"/>
          <p:nvPr/>
        </p:nvSpPr>
        <p:spPr>
          <a:xfrm>
            <a:off x="457200" y="1030300"/>
            <a:ext cx="7959600" cy="18855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rgbClr val="000000"/>
              </a:buClr>
              <a:buSzPts val="1300"/>
              <a:buFont typeface="Arial"/>
              <a:buNone/>
            </a:pPr>
            <a:r>
              <a:rPr lang="en-US" sz="1300" b="1" i="0" u="none" strike="noStrike" cap="none">
                <a:solidFill>
                  <a:srgbClr val="0F1938"/>
                </a:solidFill>
                <a:latin typeface="Arial"/>
                <a:ea typeface="Arial"/>
                <a:cs typeface="Arial"/>
                <a:sym typeface="Arial"/>
              </a:rPr>
              <a:t>Assignment Group:</a:t>
            </a:r>
            <a:endParaRPr sz="1300" b="1" i="0" u="none" strike="noStrike" cap="none">
              <a:solidFill>
                <a:srgbClr val="0F1938"/>
              </a:solidFill>
              <a:latin typeface="Arial"/>
              <a:ea typeface="Arial"/>
              <a:cs typeface="Arial"/>
              <a:sym typeface="Arial"/>
            </a:endParaRPr>
          </a:p>
          <a:p>
            <a:pPr marL="457200" marR="0" lvl="0" indent="-311150" algn="just" rtl="0">
              <a:lnSpc>
                <a:spcPct val="150000"/>
              </a:lnSpc>
              <a:spcBef>
                <a:spcPts val="0"/>
              </a:spcBef>
              <a:spcAft>
                <a:spcPts val="0"/>
              </a:spcAft>
              <a:buClr>
                <a:srgbClr val="0F1938"/>
              </a:buClr>
              <a:buSzPts val="1300"/>
              <a:buFont typeface="Arial"/>
              <a:buChar char="●"/>
            </a:pPr>
            <a:r>
              <a:rPr lang="en-US" sz="1300" b="0" i="0" u="none" strike="noStrike" cap="none">
                <a:solidFill>
                  <a:srgbClr val="0F1938"/>
                </a:solidFill>
                <a:latin typeface="Arial"/>
                <a:ea typeface="Arial"/>
                <a:cs typeface="Arial"/>
                <a:sym typeface="Arial"/>
              </a:rPr>
              <a:t>Top 30 teams were identified based on the number of incidents received</a:t>
            </a:r>
            <a:endParaRPr sz="1300" b="0" i="0" u="none" strike="noStrike" cap="none">
              <a:solidFill>
                <a:srgbClr val="0F1938"/>
              </a:solidFill>
              <a:latin typeface="Arial"/>
              <a:ea typeface="Arial"/>
              <a:cs typeface="Arial"/>
              <a:sym typeface="Arial"/>
            </a:endParaRPr>
          </a:p>
          <a:p>
            <a:pPr marL="457200" marR="0" lvl="0" indent="-311150" algn="just" rtl="0">
              <a:lnSpc>
                <a:spcPct val="150000"/>
              </a:lnSpc>
              <a:spcBef>
                <a:spcPts val="0"/>
              </a:spcBef>
              <a:spcAft>
                <a:spcPts val="0"/>
              </a:spcAft>
              <a:buClr>
                <a:srgbClr val="0F1938"/>
              </a:buClr>
              <a:buSzPts val="1300"/>
              <a:buFont typeface="Arial"/>
              <a:buChar char="●"/>
            </a:pPr>
            <a:r>
              <a:rPr lang="en-US" sz="1300" b="0" i="0" u="none" strike="noStrike" cap="none">
                <a:solidFill>
                  <a:srgbClr val="0F1938"/>
                </a:solidFill>
                <a:latin typeface="Arial"/>
                <a:ea typeface="Arial"/>
                <a:cs typeface="Arial"/>
                <a:sym typeface="Arial"/>
              </a:rPr>
              <a:t>Team 31 i.e. ‘Others’ was assigned to the rest of the teams</a:t>
            </a:r>
            <a:endParaRPr sz="1300" b="0" i="0" u="none" strike="noStrike" cap="none">
              <a:solidFill>
                <a:srgbClr val="0F1938"/>
              </a:solidFill>
              <a:latin typeface="Arial"/>
              <a:ea typeface="Arial"/>
              <a:cs typeface="Arial"/>
              <a:sym typeface="Arial"/>
            </a:endParaRPr>
          </a:p>
          <a:p>
            <a:pPr marL="457200" marR="0" lvl="0" indent="-311150" algn="just" rtl="0">
              <a:lnSpc>
                <a:spcPct val="150000"/>
              </a:lnSpc>
              <a:spcBef>
                <a:spcPts val="0"/>
              </a:spcBef>
              <a:spcAft>
                <a:spcPts val="0"/>
              </a:spcAft>
              <a:buClr>
                <a:srgbClr val="0F1938"/>
              </a:buClr>
              <a:buSzPts val="1300"/>
              <a:buFont typeface="Arial"/>
              <a:buChar char="●"/>
            </a:pPr>
            <a:r>
              <a:rPr lang="en-US" sz="1300" b="0" i="0" u="none" strike="noStrike" cap="none">
                <a:solidFill>
                  <a:srgbClr val="0F1938"/>
                </a:solidFill>
                <a:latin typeface="Arial"/>
                <a:ea typeface="Arial"/>
                <a:cs typeface="Arial"/>
                <a:sym typeface="Arial"/>
              </a:rPr>
              <a:t>Variable Target created for team assignment based on the teams identified above</a:t>
            </a:r>
            <a:endParaRPr sz="1300" b="0" i="0" u="none" strike="noStrike" cap="none">
              <a:solidFill>
                <a:srgbClr val="0F1938"/>
              </a:solidFill>
              <a:latin typeface="Arial"/>
              <a:ea typeface="Arial"/>
              <a:cs typeface="Arial"/>
              <a:sym typeface="Arial"/>
            </a:endParaRPr>
          </a:p>
          <a:p>
            <a:pPr marL="457200" marR="0" lvl="0" indent="-311150" algn="just" rtl="0">
              <a:lnSpc>
                <a:spcPct val="150000"/>
              </a:lnSpc>
              <a:spcBef>
                <a:spcPts val="0"/>
              </a:spcBef>
              <a:spcAft>
                <a:spcPts val="0"/>
              </a:spcAft>
              <a:buClr>
                <a:srgbClr val="0F1938"/>
              </a:buClr>
              <a:buSzPts val="1300"/>
              <a:buFont typeface="Arial"/>
              <a:buChar char="●"/>
            </a:pPr>
            <a:r>
              <a:rPr lang="en-US" sz="1300" b="0" i="0" u="none" strike="noStrike" cap="none">
                <a:solidFill>
                  <a:srgbClr val="0F1938"/>
                </a:solidFill>
                <a:latin typeface="Arial"/>
                <a:ea typeface="Arial"/>
                <a:cs typeface="Arial"/>
                <a:sym typeface="Arial"/>
              </a:rPr>
              <a:t>Variable Num_words created for word count in Description</a:t>
            </a:r>
            <a:endParaRPr sz="1300" b="0" i="0" u="none" strike="noStrike" cap="none">
              <a:solidFill>
                <a:srgbClr val="0F1938"/>
              </a:solidFill>
              <a:latin typeface="Arial"/>
              <a:ea typeface="Arial"/>
              <a:cs typeface="Arial"/>
              <a:sym typeface="Arial"/>
            </a:endParaRPr>
          </a:p>
          <a:p>
            <a:pPr marL="457200" marR="0" lvl="0" indent="-311150" algn="just" rtl="0">
              <a:lnSpc>
                <a:spcPct val="150000"/>
              </a:lnSpc>
              <a:spcBef>
                <a:spcPts val="0"/>
              </a:spcBef>
              <a:spcAft>
                <a:spcPts val="0"/>
              </a:spcAft>
              <a:buClr>
                <a:srgbClr val="0F1938"/>
              </a:buClr>
              <a:buSzPts val="1300"/>
              <a:buFont typeface="Arial"/>
              <a:buChar char="●"/>
            </a:pPr>
            <a:r>
              <a:rPr lang="en-US" sz="1300" b="0" i="0" u="none" strike="noStrike" cap="none">
                <a:solidFill>
                  <a:srgbClr val="0F1938"/>
                </a:solidFill>
                <a:latin typeface="Arial"/>
                <a:ea typeface="Arial"/>
                <a:cs typeface="Arial"/>
                <a:sym typeface="Arial"/>
              </a:rPr>
              <a:t>Bins created based on the Word distribution in Description</a:t>
            </a:r>
            <a:endParaRPr sz="1300">
              <a:solidFill>
                <a:srgbClr val="0F1938"/>
              </a:solidFill>
            </a:endParaRPr>
          </a:p>
        </p:txBody>
      </p:sp>
      <p:pic>
        <p:nvPicPr>
          <p:cNvPr id="151" name="Google Shape;151;gf91a7b8523_0_21"/>
          <p:cNvPicPr preferRelativeResize="0"/>
          <p:nvPr/>
        </p:nvPicPr>
        <p:blipFill rotWithShape="1">
          <a:blip r:embed="rId4">
            <a:alphaModFix/>
          </a:blip>
          <a:srcRect/>
          <a:stretch/>
        </p:blipFill>
        <p:spPr>
          <a:xfrm>
            <a:off x="1114325" y="3258950"/>
            <a:ext cx="6603000" cy="1744175"/>
          </a:xfrm>
          <a:prstGeom prst="rect">
            <a:avLst/>
          </a:prstGeom>
          <a:noFill/>
          <a:ln>
            <a:noFill/>
          </a:ln>
        </p:spPr>
      </p:pic>
      <p:sp>
        <p:nvSpPr>
          <p:cNvPr id="152" name="Google Shape;152;gf91a7b8523_0_21"/>
          <p:cNvSpPr txBox="1">
            <a:spLocks noGrp="1"/>
          </p:cNvSpPr>
          <p:nvPr>
            <p:ph type="sldNum" idx="12"/>
          </p:nvPr>
        </p:nvSpPr>
        <p:spPr>
          <a:xfrm>
            <a:off x="30725" y="4859000"/>
            <a:ext cx="317400" cy="248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sz="900">
                <a:latin typeface="Arial"/>
                <a:ea typeface="Arial"/>
                <a:cs typeface="Arial"/>
                <a:sym typeface="Arial"/>
              </a:rPr>
              <a:t>12</a:t>
            </a:fld>
            <a:endParaRPr sz="9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1048b437c43_0_23"/>
          <p:cNvSpPr txBox="1">
            <a:spLocks noGrp="1"/>
          </p:cNvSpPr>
          <p:nvPr>
            <p:ph type="title"/>
          </p:nvPr>
        </p:nvSpPr>
        <p:spPr>
          <a:xfrm>
            <a:off x="457200" y="83550"/>
            <a:ext cx="82296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4400"/>
              <a:buNone/>
            </a:pPr>
            <a:r>
              <a:rPr lang="en-US" sz="2800" b="1"/>
              <a:t>Model Comparison</a:t>
            </a:r>
            <a:endParaRPr sz="2800" b="1"/>
          </a:p>
        </p:txBody>
      </p:sp>
      <p:graphicFrame>
        <p:nvGraphicFramePr>
          <p:cNvPr id="159" name="Google Shape;159;g1048b437c43_0_23"/>
          <p:cNvGraphicFramePr/>
          <p:nvPr/>
        </p:nvGraphicFramePr>
        <p:xfrm>
          <a:off x="569425" y="2203513"/>
          <a:ext cx="7934650" cy="1999340"/>
        </p:xfrm>
        <a:graphic>
          <a:graphicData uri="http://schemas.openxmlformats.org/drawingml/2006/table">
            <a:tbl>
              <a:tblPr>
                <a:noFill/>
                <a:tableStyleId>{E0462A8C-C2AC-4B01-8E0F-E9B26307E964}</a:tableStyleId>
              </a:tblPr>
              <a:tblGrid>
                <a:gridCol w="3888650">
                  <a:extLst>
                    <a:ext uri="{9D8B030D-6E8A-4147-A177-3AD203B41FA5}">
                      <a16:colId xmlns:a16="http://schemas.microsoft.com/office/drawing/2014/main" val="20000"/>
                    </a:ext>
                  </a:extLst>
                </a:gridCol>
                <a:gridCol w="2023000">
                  <a:extLst>
                    <a:ext uri="{9D8B030D-6E8A-4147-A177-3AD203B41FA5}">
                      <a16:colId xmlns:a16="http://schemas.microsoft.com/office/drawing/2014/main" val="20001"/>
                    </a:ext>
                  </a:extLst>
                </a:gridCol>
                <a:gridCol w="2023000">
                  <a:extLst>
                    <a:ext uri="{9D8B030D-6E8A-4147-A177-3AD203B41FA5}">
                      <a16:colId xmlns:a16="http://schemas.microsoft.com/office/drawing/2014/main" val="20002"/>
                    </a:ext>
                  </a:extLst>
                </a:gridCol>
              </a:tblGrid>
              <a:tr h="396200">
                <a:tc>
                  <a:txBody>
                    <a:bodyPr/>
                    <a:lstStyle/>
                    <a:p>
                      <a:pPr marL="0" lvl="0" indent="0" algn="l" rtl="0">
                        <a:spcBef>
                          <a:spcPts val="0"/>
                        </a:spcBef>
                        <a:spcAft>
                          <a:spcPts val="0"/>
                        </a:spcAft>
                        <a:buNone/>
                      </a:pPr>
                      <a:r>
                        <a:rPr lang="en-US">
                          <a:solidFill>
                            <a:srgbClr val="0F1938"/>
                          </a:solidFill>
                        </a:rPr>
                        <a:t>Decision Trees</a:t>
                      </a:r>
                      <a:endParaRPr>
                        <a:solidFill>
                          <a:srgbClr val="0F1938"/>
                        </a:solidFill>
                      </a:endParaRPr>
                    </a:p>
                  </a:txBody>
                  <a:tcPr marL="91425" marR="91425" marT="91425" marB="91425"/>
                </a:tc>
                <a:tc>
                  <a:txBody>
                    <a:bodyPr/>
                    <a:lstStyle/>
                    <a:p>
                      <a:pPr marL="0" lvl="0" indent="0" algn="ctr" rtl="0">
                        <a:spcBef>
                          <a:spcPts val="0"/>
                        </a:spcBef>
                        <a:spcAft>
                          <a:spcPts val="0"/>
                        </a:spcAft>
                        <a:buNone/>
                      </a:pPr>
                      <a:r>
                        <a:rPr lang="en-US">
                          <a:solidFill>
                            <a:srgbClr val="0F1938"/>
                          </a:solidFill>
                        </a:rPr>
                        <a:t>90.25%</a:t>
                      </a:r>
                      <a:endParaRPr>
                        <a:solidFill>
                          <a:srgbClr val="0F1938"/>
                        </a:solidFill>
                      </a:endParaRPr>
                    </a:p>
                  </a:txBody>
                  <a:tcPr marL="91425" marR="91425" marT="91425" marB="91425"/>
                </a:tc>
                <a:tc rowSpan="5">
                  <a:txBody>
                    <a:bodyPr/>
                    <a:lstStyle/>
                    <a:p>
                      <a:pPr marL="0" lvl="0" indent="0" algn="ctr" rtl="0">
                        <a:spcBef>
                          <a:spcPts val="0"/>
                        </a:spcBef>
                        <a:spcAft>
                          <a:spcPts val="0"/>
                        </a:spcAft>
                        <a:buClr>
                          <a:schemeClr val="dk1"/>
                        </a:buClr>
                        <a:buSzPts val="1100"/>
                        <a:buFont typeface="Arial"/>
                        <a:buNone/>
                      </a:pPr>
                      <a:r>
                        <a:rPr lang="en-US" sz="1100" b="1">
                          <a:solidFill>
                            <a:srgbClr val="0F1938"/>
                          </a:solidFill>
                        </a:rPr>
                        <a:t>Predictor variable: </a:t>
                      </a:r>
                      <a:r>
                        <a:rPr lang="en-US" sz="1100">
                          <a:solidFill>
                            <a:srgbClr val="0F1938"/>
                          </a:solidFill>
                        </a:rPr>
                        <a:t>DESCRIPTION, BUSINESS_SERVICE, CONTACT_TYPE</a:t>
                      </a:r>
                      <a:endParaRPr sz="1100">
                        <a:solidFill>
                          <a:srgbClr val="0F1938"/>
                        </a:solidFill>
                      </a:endParaRPr>
                    </a:p>
                    <a:p>
                      <a:pPr marL="0" lvl="0" indent="0" algn="ctr" rtl="0">
                        <a:spcBef>
                          <a:spcPts val="0"/>
                        </a:spcBef>
                        <a:spcAft>
                          <a:spcPts val="0"/>
                        </a:spcAft>
                        <a:buClr>
                          <a:schemeClr val="dk1"/>
                        </a:buClr>
                        <a:buSzPts val="1100"/>
                        <a:buFont typeface="Arial"/>
                        <a:buNone/>
                      </a:pPr>
                      <a:endParaRPr sz="1100">
                        <a:solidFill>
                          <a:srgbClr val="0F1938"/>
                        </a:solidFill>
                      </a:endParaRPr>
                    </a:p>
                    <a:p>
                      <a:pPr marL="0" lvl="0" indent="0" algn="ctr" rtl="0">
                        <a:spcBef>
                          <a:spcPts val="0"/>
                        </a:spcBef>
                        <a:spcAft>
                          <a:spcPts val="0"/>
                        </a:spcAft>
                        <a:buClr>
                          <a:schemeClr val="dk1"/>
                        </a:buClr>
                        <a:buSzPts val="1100"/>
                        <a:buFont typeface="Arial"/>
                        <a:buNone/>
                      </a:pPr>
                      <a:r>
                        <a:rPr lang="en-US" sz="1100" b="1">
                          <a:solidFill>
                            <a:srgbClr val="0F1938"/>
                          </a:solidFill>
                        </a:rPr>
                        <a:t>Target variable: </a:t>
                      </a:r>
                      <a:r>
                        <a:rPr lang="en-US" sz="1100">
                          <a:solidFill>
                            <a:srgbClr val="0F1938"/>
                          </a:solidFill>
                        </a:rPr>
                        <a:t>ASSIGNMENT_GROUP</a:t>
                      </a:r>
                      <a:endParaRPr sz="1100">
                        <a:solidFill>
                          <a:srgbClr val="0F1938"/>
                        </a:solidFill>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US">
                          <a:solidFill>
                            <a:srgbClr val="0F1938"/>
                          </a:solidFill>
                        </a:rPr>
                        <a:t>Random Forest</a:t>
                      </a:r>
                      <a:endParaRPr>
                        <a:solidFill>
                          <a:srgbClr val="0F1938"/>
                        </a:solidFill>
                      </a:endParaRPr>
                    </a:p>
                  </a:txBody>
                  <a:tcPr marL="91425" marR="91425" marT="91425" marB="91425"/>
                </a:tc>
                <a:tc>
                  <a:txBody>
                    <a:bodyPr/>
                    <a:lstStyle/>
                    <a:p>
                      <a:pPr marL="0" lvl="0" indent="0" algn="ctr" rtl="0">
                        <a:spcBef>
                          <a:spcPts val="0"/>
                        </a:spcBef>
                        <a:spcAft>
                          <a:spcPts val="0"/>
                        </a:spcAft>
                        <a:buNone/>
                      </a:pPr>
                      <a:r>
                        <a:rPr lang="en-US">
                          <a:solidFill>
                            <a:srgbClr val="0F1938"/>
                          </a:solidFill>
                        </a:rPr>
                        <a:t>90.37%</a:t>
                      </a:r>
                      <a:endParaRPr>
                        <a:solidFill>
                          <a:srgbClr val="0F1938"/>
                        </a:solidFill>
                      </a:endParaRPr>
                    </a:p>
                  </a:txBody>
                  <a:tcPr marL="91425" marR="91425" marT="91425" marB="91425"/>
                </a:tc>
                <a:tc vMerge="1">
                  <a:txBody>
                    <a:bodyPr/>
                    <a:lstStyle/>
                    <a:p>
                      <a:endParaRPr lang="en-US"/>
                    </a:p>
                  </a:txBody>
                  <a:tcPr/>
                </a:tc>
                <a:extLst>
                  <a:ext uri="{0D108BD9-81ED-4DB2-BD59-A6C34878D82A}">
                    <a16:rowId xmlns:a16="http://schemas.microsoft.com/office/drawing/2014/main" val="10001"/>
                  </a:ext>
                </a:extLst>
              </a:tr>
              <a:tr h="414500">
                <a:tc>
                  <a:txBody>
                    <a:bodyPr/>
                    <a:lstStyle/>
                    <a:p>
                      <a:pPr marL="0" lvl="0" indent="0" algn="l" rtl="0">
                        <a:spcBef>
                          <a:spcPts val="0"/>
                        </a:spcBef>
                        <a:spcAft>
                          <a:spcPts val="0"/>
                        </a:spcAft>
                        <a:buNone/>
                      </a:pPr>
                      <a:r>
                        <a:rPr lang="en-US">
                          <a:solidFill>
                            <a:srgbClr val="0F1938"/>
                          </a:solidFill>
                        </a:rPr>
                        <a:t>Naive Bayes (Extra Trees Classifier)</a:t>
                      </a:r>
                      <a:endParaRPr>
                        <a:solidFill>
                          <a:srgbClr val="0F1938"/>
                        </a:solidFill>
                      </a:endParaRPr>
                    </a:p>
                  </a:txBody>
                  <a:tcPr marL="91425" marR="91425" marT="91425" marB="91425"/>
                </a:tc>
                <a:tc>
                  <a:txBody>
                    <a:bodyPr/>
                    <a:lstStyle/>
                    <a:p>
                      <a:pPr marL="0" lvl="0" indent="0" algn="ctr" rtl="0">
                        <a:spcBef>
                          <a:spcPts val="0"/>
                        </a:spcBef>
                        <a:spcAft>
                          <a:spcPts val="0"/>
                        </a:spcAft>
                        <a:buNone/>
                      </a:pPr>
                      <a:r>
                        <a:rPr lang="en-US">
                          <a:solidFill>
                            <a:srgbClr val="0F1938"/>
                          </a:solidFill>
                        </a:rPr>
                        <a:t>90.37%</a:t>
                      </a:r>
                      <a:endParaRPr>
                        <a:solidFill>
                          <a:srgbClr val="0F1938"/>
                        </a:solidFill>
                      </a:endParaRPr>
                    </a:p>
                  </a:txBody>
                  <a:tcPr marL="91425" marR="91425" marT="91425" marB="91425"/>
                </a:tc>
                <a:tc vMerge="1">
                  <a:txBody>
                    <a:bodyPr/>
                    <a:lstStyle/>
                    <a:p>
                      <a:endParaRPr lang="en-US"/>
                    </a:p>
                  </a:txBody>
                  <a:tcPr/>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US">
                          <a:solidFill>
                            <a:srgbClr val="0F1938"/>
                          </a:solidFill>
                        </a:rPr>
                        <a:t>KNN Classifier</a:t>
                      </a:r>
                      <a:endParaRPr>
                        <a:solidFill>
                          <a:srgbClr val="0F1938"/>
                        </a:solidFill>
                      </a:endParaRPr>
                    </a:p>
                  </a:txBody>
                  <a:tcPr marL="91425" marR="91425" marT="91425" marB="91425"/>
                </a:tc>
                <a:tc>
                  <a:txBody>
                    <a:bodyPr/>
                    <a:lstStyle/>
                    <a:p>
                      <a:pPr marL="0" lvl="0" indent="0" algn="ctr" rtl="0">
                        <a:spcBef>
                          <a:spcPts val="0"/>
                        </a:spcBef>
                        <a:spcAft>
                          <a:spcPts val="0"/>
                        </a:spcAft>
                        <a:buNone/>
                      </a:pPr>
                      <a:r>
                        <a:rPr lang="en-US">
                          <a:solidFill>
                            <a:srgbClr val="0F1938"/>
                          </a:solidFill>
                        </a:rPr>
                        <a:t>90.37%</a:t>
                      </a:r>
                      <a:endParaRPr>
                        <a:solidFill>
                          <a:srgbClr val="0F1938"/>
                        </a:solidFill>
                      </a:endParaRPr>
                    </a:p>
                  </a:txBody>
                  <a:tcPr marL="91425" marR="91425" marT="91425" marB="91425"/>
                </a:tc>
                <a:tc vMerge="1">
                  <a:txBody>
                    <a:bodyPr/>
                    <a:lstStyle/>
                    <a:p>
                      <a:endParaRPr lang="en-US"/>
                    </a:p>
                  </a:txBody>
                  <a:tcPr/>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US">
                          <a:solidFill>
                            <a:srgbClr val="0F1938"/>
                          </a:solidFill>
                        </a:rPr>
                        <a:t>Dense Neural Network </a:t>
                      </a:r>
                      <a:endParaRPr>
                        <a:solidFill>
                          <a:srgbClr val="0F1938"/>
                        </a:solidFill>
                      </a:endParaRPr>
                    </a:p>
                  </a:txBody>
                  <a:tcPr marL="91425" marR="91425" marT="91425" marB="91425"/>
                </a:tc>
                <a:tc>
                  <a:txBody>
                    <a:bodyPr/>
                    <a:lstStyle/>
                    <a:p>
                      <a:pPr marL="0" lvl="0" indent="0" algn="ctr" rtl="0">
                        <a:spcBef>
                          <a:spcPts val="0"/>
                        </a:spcBef>
                        <a:spcAft>
                          <a:spcPts val="0"/>
                        </a:spcAft>
                        <a:buNone/>
                      </a:pPr>
                      <a:r>
                        <a:rPr lang="en-US">
                          <a:solidFill>
                            <a:srgbClr val="0F1938"/>
                          </a:solidFill>
                          <a:highlight>
                            <a:srgbClr val="FFE599"/>
                          </a:highlight>
                        </a:rPr>
                        <a:t>91.00%</a:t>
                      </a:r>
                      <a:endParaRPr>
                        <a:solidFill>
                          <a:srgbClr val="0F1938"/>
                        </a:solidFill>
                        <a:highlight>
                          <a:srgbClr val="FFE599"/>
                        </a:highlight>
                      </a:endParaRPr>
                    </a:p>
                  </a:txBody>
                  <a:tcPr marL="91425" marR="91425" marT="91425" marB="91425"/>
                </a:tc>
                <a:tc vMerge="1">
                  <a:txBody>
                    <a:bodyPr/>
                    <a:lstStyle/>
                    <a:p>
                      <a:endParaRPr lang="en-US"/>
                    </a:p>
                  </a:txBody>
                  <a:tcPr/>
                </a:tc>
                <a:extLst>
                  <a:ext uri="{0D108BD9-81ED-4DB2-BD59-A6C34878D82A}">
                    <a16:rowId xmlns:a16="http://schemas.microsoft.com/office/drawing/2014/main" val="10004"/>
                  </a:ext>
                </a:extLst>
              </a:tr>
            </a:tbl>
          </a:graphicData>
        </a:graphic>
      </p:graphicFrame>
      <p:sp>
        <p:nvSpPr>
          <p:cNvPr id="160" name="Google Shape;160;g1048b437c43_0_23"/>
          <p:cNvSpPr txBox="1"/>
          <p:nvPr/>
        </p:nvSpPr>
        <p:spPr>
          <a:xfrm>
            <a:off x="620550" y="4279500"/>
            <a:ext cx="7832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rgbClr val="0F1938"/>
                </a:solidFill>
              </a:rPr>
              <a:t>The models based on the correlated variables in the second table yielded improved accuracy and amongst them neural networks was the best with the highest accuracy.</a:t>
            </a:r>
            <a:endParaRPr b="1">
              <a:solidFill>
                <a:srgbClr val="0F1938"/>
              </a:solidFill>
            </a:endParaRPr>
          </a:p>
        </p:txBody>
      </p:sp>
      <p:graphicFrame>
        <p:nvGraphicFramePr>
          <p:cNvPr id="161" name="Google Shape;161;g1048b437c43_0_23"/>
          <p:cNvGraphicFramePr/>
          <p:nvPr/>
        </p:nvGraphicFramePr>
        <p:xfrm>
          <a:off x="587863" y="1020763"/>
          <a:ext cx="7897750" cy="1021050"/>
        </p:xfrm>
        <a:graphic>
          <a:graphicData uri="http://schemas.openxmlformats.org/drawingml/2006/table">
            <a:tbl>
              <a:tblPr>
                <a:noFill/>
                <a:tableStyleId>{E0462A8C-C2AC-4B01-8E0F-E9B26307E964}</a:tableStyleId>
              </a:tblPr>
              <a:tblGrid>
                <a:gridCol w="3888650">
                  <a:extLst>
                    <a:ext uri="{9D8B030D-6E8A-4147-A177-3AD203B41FA5}">
                      <a16:colId xmlns:a16="http://schemas.microsoft.com/office/drawing/2014/main" val="20000"/>
                    </a:ext>
                  </a:extLst>
                </a:gridCol>
                <a:gridCol w="2023000">
                  <a:extLst>
                    <a:ext uri="{9D8B030D-6E8A-4147-A177-3AD203B41FA5}">
                      <a16:colId xmlns:a16="http://schemas.microsoft.com/office/drawing/2014/main" val="20001"/>
                    </a:ext>
                  </a:extLst>
                </a:gridCol>
                <a:gridCol w="1986100">
                  <a:extLst>
                    <a:ext uri="{9D8B030D-6E8A-4147-A177-3AD203B41FA5}">
                      <a16:colId xmlns:a16="http://schemas.microsoft.com/office/drawing/2014/main" val="20002"/>
                    </a:ext>
                  </a:extLst>
                </a:gridCol>
              </a:tblGrid>
              <a:tr h="396200">
                <a:tc>
                  <a:txBody>
                    <a:bodyPr/>
                    <a:lstStyle/>
                    <a:p>
                      <a:pPr marL="0" lvl="0" indent="0" algn="ctr" rtl="0">
                        <a:spcBef>
                          <a:spcPts val="0"/>
                        </a:spcBef>
                        <a:spcAft>
                          <a:spcPts val="0"/>
                        </a:spcAft>
                        <a:buClr>
                          <a:schemeClr val="dk1"/>
                        </a:buClr>
                        <a:buSzPts val="1100"/>
                        <a:buFont typeface="Arial"/>
                        <a:buNone/>
                      </a:pPr>
                      <a:r>
                        <a:rPr lang="en-US" b="1">
                          <a:solidFill>
                            <a:srgbClr val="0F1938"/>
                          </a:solidFill>
                        </a:rPr>
                        <a:t>Models</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US" b="1">
                          <a:solidFill>
                            <a:srgbClr val="0F1938"/>
                          </a:solidFill>
                        </a:rPr>
                        <a:t>Accuracy</a:t>
                      </a:r>
                      <a:endParaRPr/>
                    </a:p>
                  </a:txBody>
                  <a:tcPr marL="91425" marR="91425" marT="91425" marB="91425"/>
                </a:tc>
                <a:tc rowSpan="2">
                  <a:txBody>
                    <a:bodyPr/>
                    <a:lstStyle/>
                    <a:p>
                      <a:pPr marL="0" lvl="0" indent="0" algn="ctr" rtl="0">
                        <a:spcBef>
                          <a:spcPts val="0"/>
                        </a:spcBef>
                        <a:spcAft>
                          <a:spcPts val="0"/>
                        </a:spcAft>
                        <a:buClr>
                          <a:schemeClr val="dk1"/>
                        </a:buClr>
                        <a:buSzPts val="1100"/>
                        <a:buFont typeface="Arial"/>
                        <a:buNone/>
                      </a:pPr>
                      <a:r>
                        <a:rPr lang="en-US" sz="1100" b="1">
                          <a:solidFill>
                            <a:srgbClr val="0F1938"/>
                          </a:solidFill>
                        </a:rPr>
                        <a:t>Predictor variable: </a:t>
                      </a:r>
                      <a:r>
                        <a:rPr lang="en-US" sz="1100">
                          <a:solidFill>
                            <a:srgbClr val="0F1938"/>
                          </a:solidFill>
                        </a:rPr>
                        <a:t>DESCRIPTION</a:t>
                      </a:r>
                      <a:endParaRPr sz="1100">
                        <a:solidFill>
                          <a:srgbClr val="0F1938"/>
                        </a:solidFill>
                      </a:endParaRPr>
                    </a:p>
                    <a:p>
                      <a:pPr marL="0" lvl="0" indent="0" algn="ctr" rtl="0">
                        <a:spcBef>
                          <a:spcPts val="0"/>
                        </a:spcBef>
                        <a:spcAft>
                          <a:spcPts val="0"/>
                        </a:spcAft>
                        <a:buClr>
                          <a:schemeClr val="dk1"/>
                        </a:buClr>
                        <a:buSzPts val="1100"/>
                        <a:buFont typeface="Arial"/>
                        <a:buNone/>
                      </a:pPr>
                      <a:endParaRPr sz="1100">
                        <a:solidFill>
                          <a:srgbClr val="0F1938"/>
                        </a:solidFill>
                      </a:endParaRPr>
                    </a:p>
                    <a:p>
                      <a:pPr marL="0" lvl="0" indent="0" algn="ctr" rtl="0">
                        <a:spcBef>
                          <a:spcPts val="0"/>
                        </a:spcBef>
                        <a:spcAft>
                          <a:spcPts val="0"/>
                        </a:spcAft>
                        <a:buClr>
                          <a:schemeClr val="dk1"/>
                        </a:buClr>
                        <a:buSzPts val="1100"/>
                        <a:buFont typeface="Arial"/>
                        <a:buNone/>
                      </a:pPr>
                      <a:r>
                        <a:rPr lang="en-US" sz="1100" b="1">
                          <a:solidFill>
                            <a:srgbClr val="0F1938"/>
                          </a:solidFill>
                        </a:rPr>
                        <a:t>Target variable: </a:t>
                      </a:r>
                      <a:r>
                        <a:rPr lang="en-US" sz="1100">
                          <a:solidFill>
                            <a:srgbClr val="0F1938"/>
                          </a:solidFill>
                        </a:rPr>
                        <a:t>ASSIGNMENT_GROUP</a:t>
                      </a:r>
                      <a:endParaRPr sz="1100">
                        <a:solidFill>
                          <a:srgbClr val="0F1938"/>
                        </a:solidFill>
                      </a:endParaRPr>
                    </a:p>
                  </a:txBody>
                  <a:tcPr marL="91425" marR="91425" marT="91425" marB="91425"/>
                </a:tc>
                <a:extLst>
                  <a:ext uri="{0D108BD9-81ED-4DB2-BD59-A6C34878D82A}">
                    <a16:rowId xmlns:a16="http://schemas.microsoft.com/office/drawing/2014/main" val="10000"/>
                  </a:ext>
                </a:extLst>
              </a:tr>
              <a:tr h="548650">
                <a:tc>
                  <a:txBody>
                    <a:bodyPr/>
                    <a:lstStyle/>
                    <a:p>
                      <a:pPr marL="0" lvl="0" indent="0" algn="l" rtl="0">
                        <a:spcBef>
                          <a:spcPts val="0"/>
                        </a:spcBef>
                        <a:spcAft>
                          <a:spcPts val="0"/>
                        </a:spcAft>
                        <a:buNone/>
                      </a:pPr>
                      <a:r>
                        <a:rPr lang="en-US">
                          <a:solidFill>
                            <a:srgbClr val="0F1938"/>
                          </a:solidFill>
                        </a:rPr>
                        <a:t>Deep Learning Model </a:t>
                      </a:r>
                      <a:endParaRPr>
                        <a:solidFill>
                          <a:srgbClr val="0F1938"/>
                        </a:solidFill>
                      </a:endParaRPr>
                    </a:p>
                  </a:txBody>
                  <a:tcPr marL="91425" marR="91425" marT="91425" marB="91425"/>
                </a:tc>
                <a:tc>
                  <a:txBody>
                    <a:bodyPr/>
                    <a:lstStyle/>
                    <a:p>
                      <a:pPr marL="0" lvl="0" indent="0" algn="ctr" rtl="0">
                        <a:spcBef>
                          <a:spcPts val="0"/>
                        </a:spcBef>
                        <a:spcAft>
                          <a:spcPts val="0"/>
                        </a:spcAft>
                        <a:buNone/>
                      </a:pPr>
                      <a:r>
                        <a:rPr lang="en-US">
                          <a:solidFill>
                            <a:srgbClr val="0F1938"/>
                          </a:solidFill>
                        </a:rPr>
                        <a:t>82%</a:t>
                      </a:r>
                      <a:endParaRPr>
                        <a:solidFill>
                          <a:srgbClr val="0F1938"/>
                        </a:solidFill>
                      </a:endParaRPr>
                    </a:p>
                  </a:txBody>
                  <a:tcPr marL="91425" marR="91425" marT="91425" marB="91425"/>
                </a:tc>
                <a:tc vMerge="1">
                  <a:txBody>
                    <a:bodyPr/>
                    <a:lstStyle/>
                    <a:p>
                      <a:endParaRPr lang="en-US"/>
                    </a:p>
                  </a:txBody>
                  <a:tcPr/>
                </a:tc>
                <a:extLst>
                  <a:ext uri="{0D108BD9-81ED-4DB2-BD59-A6C34878D82A}">
                    <a16:rowId xmlns:a16="http://schemas.microsoft.com/office/drawing/2014/main" val="10001"/>
                  </a:ext>
                </a:extLst>
              </a:tr>
            </a:tbl>
          </a:graphicData>
        </a:graphic>
      </p:graphicFrame>
      <p:sp>
        <p:nvSpPr>
          <p:cNvPr id="162" name="Google Shape;162;g1048b437c43_0_23"/>
          <p:cNvSpPr txBox="1">
            <a:spLocks noGrp="1"/>
          </p:cNvSpPr>
          <p:nvPr>
            <p:ph type="sldNum" idx="12"/>
          </p:nvPr>
        </p:nvSpPr>
        <p:spPr>
          <a:xfrm>
            <a:off x="30725" y="4859000"/>
            <a:ext cx="317400" cy="248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sz="900">
                <a:latin typeface="Arial"/>
                <a:ea typeface="Arial"/>
                <a:cs typeface="Arial"/>
                <a:sym typeface="Arial"/>
              </a:rPr>
              <a:t>13</a:t>
            </a:fld>
            <a:endParaRPr sz="900">
              <a:latin typeface="Arial"/>
              <a:ea typeface="Arial"/>
              <a:cs typeface="Arial"/>
              <a:sym typeface="Arial"/>
            </a:endParaRPr>
          </a:p>
        </p:txBody>
      </p:sp>
      <p:pic>
        <p:nvPicPr>
          <p:cNvPr id="163" name="Google Shape;163;g1048b437c43_0_23" descr="Junkluggers Junk Removal Business Featured in UCONN School of ..."/>
          <p:cNvPicPr preferRelativeResize="0"/>
          <p:nvPr/>
        </p:nvPicPr>
        <p:blipFill rotWithShape="1">
          <a:blip r:embed="rId3">
            <a:alphaModFix/>
          </a:blip>
          <a:srcRect/>
          <a:stretch/>
        </p:blipFill>
        <p:spPr>
          <a:xfrm>
            <a:off x="8583798" y="4803225"/>
            <a:ext cx="458078" cy="2483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1048b437c43_0_112"/>
          <p:cNvSpPr txBox="1"/>
          <p:nvPr/>
        </p:nvSpPr>
        <p:spPr>
          <a:xfrm>
            <a:off x="5590401" y="4014500"/>
            <a:ext cx="29544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rgbClr val="0F1938"/>
                </a:solidFill>
                <a:latin typeface="Arial"/>
                <a:ea typeface="Arial"/>
                <a:cs typeface="Arial"/>
                <a:sym typeface="Arial"/>
              </a:rPr>
              <a:t>Top three teams </a:t>
            </a:r>
            <a:r>
              <a:rPr lang="en-US" sz="1200">
                <a:solidFill>
                  <a:srgbClr val="0F1938"/>
                </a:solidFill>
              </a:rPr>
              <a:t>for a particular incident with respective probability </a:t>
            </a:r>
            <a:r>
              <a:rPr lang="en-US" sz="1200" b="0" i="0" u="none" strike="noStrike" cap="none">
                <a:solidFill>
                  <a:srgbClr val="0F1938"/>
                </a:solidFill>
                <a:latin typeface="Arial"/>
                <a:ea typeface="Arial"/>
                <a:cs typeface="Arial"/>
                <a:sym typeface="Arial"/>
              </a:rPr>
              <a:t> : </a:t>
            </a:r>
            <a:r>
              <a:rPr lang="en-US" sz="1200">
                <a:solidFill>
                  <a:srgbClr val="0F1938"/>
                </a:solidFill>
              </a:rPr>
              <a:t>5,6,23 </a:t>
            </a:r>
            <a:endParaRPr sz="1200" b="0" i="0" u="none" strike="noStrike" cap="none">
              <a:solidFill>
                <a:srgbClr val="0F1938"/>
              </a:solidFill>
              <a:latin typeface="Arial"/>
              <a:ea typeface="Arial"/>
              <a:cs typeface="Arial"/>
              <a:sym typeface="Arial"/>
            </a:endParaRPr>
          </a:p>
        </p:txBody>
      </p:sp>
      <p:pic>
        <p:nvPicPr>
          <p:cNvPr id="170" name="Google Shape;170;g1048b437c43_0_112"/>
          <p:cNvPicPr preferRelativeResize="0"/>
          <p:nvPr/>
        </p:nvPicPr>
        <p:blipFill>
          <a:blip r:embed="rId3">
            <a:alphaModFix/>
          </a:blip>
          <a:stretch>
            <a:fillRect/>
          </a:stretch>
        </p:blipFill>
        <p:spPr>
          <a:xfrm>
            <a:off x="748618" y="4116775"/>
            <a:ext cx="3478060" cy="349554"/>
          </a:xfrm>
          <a:prstGeom prst="rect">
            <a:avLst/>
          </a:prstGeom>
          <a:noFill/>
          <a:ln>
            <a:noFill/>
          </a:ln>
        </p:spPr>
      </p:pic>
      <p:pic>
        <p:nvPicPr>
          <p:cNvPr id="171" name="Google Shape;171;g1048b437c43_0_112"/>
          <p:cNvPicPr preferRelativeResize="0"/>
          <p:nvPr/>
        </p:nvPicPr>
        <p:blipFill>
          <a:blip r:embed="rId4">
            <a:alphaModFix/>
          </a:blip>
          <a:stretch>
            <a:fillRect/>
          </a:stretch>
        </p:blipFill>
        <p:spPr>
          <a:xfrm>
            <a:off x="806372" y="4379562"/>
            <a:ext cx="4359124" cy="302523"/>
          </a:xfrm>
          <a:prstGeom prst="rect">
            <a:avLst/>
          </a:prstGeom>
          <a:noFill/>
          <a:ln>
            <a:noFill/>
          </a:ln>
        </p:spPr>
      </p:pic>
      <p:cxnSp>
        <p:nvCxnSpPr>
          <p:cNvPr id="172" name="Google Shape;172;g1048b437c43_0_112"/>
          <p:cNvCxnSpPr/>
          <p:nvPr/>
        </p:nvCxnSpPr>
        <p:spPr>
          <a:xfrm>
            <a:off x="4706102" y="4262690"/>
            <a:ext cx="732000" cy="9300"/>
          </a:xfrm>
          <a:prstGeom prst="straightConnector1">
            <a:avLst/>
          </a:prstGeom>
          <a:noFill/>
          <a:ln w="9525" cap="flat" cmpd="sng">
            <a:solidFill>
              <a:schemeClr val="dk2"/>
            </a:solidFill>
            <a:prstDash val="solid"/>
            <a:round/>
            <a:headEnd type="none" w="med" len="med"/>
            <a:tailEnd type="triangle" w="med" len="med"/>
          </a:ln>
        </p:spPr>
      </p:cxnSp>
      <p:sp>
        <p:nvSpPr>
          <p:cNvPr id="173" name="Google Shape;173;g1048b437c43_0_112"/>
          <p:cNvSpPr txBox="1"/>
          <p:nvPr/>
        </p:nvSpPr>
        <p:spPr>
          <a:xfrm>
            <a:off x="688275" y="3487925"/>
            <a:ext cx="45954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360"/>
              </a:spcBef>
              <a:spcAft>
                <a:spcPts val="0"/>
              </a:spcAft>
              <a:buNone/>
            </a:pPr>
            <a:r>
              <a:rPr lang="en-US" sz="1300">
                <a:solidFill>
                  <a:srgbClr val="0F1938"/>
                </a:solidFill>
              </a:rPr>
              <a:t>Interpretation of the results of the Neural Network model:</a:t>
            </a:r>
            <a:endParaRPr sz="1300" b="0" i="0" u="none" strike="noStrike" cap="none">
              <a:solidFill>
                <a:srgbClr val="0F1938"/>
              </a:solidFill>
              <a:latin typeface="Arial"/>
              <a:ea typeface="Arial"/>
              <a:cs typeface="Arial"/>
              <a:sym typeface="Arial"/>
            </a:endParaRPr>
          </a:p>
        </p:txBody>
      </p:sp>
      <p:sp>
        <p:nvSpPr>
          <p:cNvPr id="174" name="Google Shape;174;g1048b437c43_0_112"/>
          <p:cNvSpPr txBox="1">
            <a:spLocks noGrp="1"/>
          </p:cNvSpPr>
          <p:nvPr>
            <p:ph type="title"/>
          </p:nvPr>
        </p:nvSpPr>
        <p:spPr>
          <a:xfrm>
            <a:off x="457200" y="83550"/>
            <a:ext cx="82296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4400"/>
              <a:buNone/>
            </a:pPr>
            <a:r>
              <a:rPr lang="en-US" sz="2800" b="1"/>
              <a:t>Results - Neural Networks</a:t>
            </a:r>
            <a:endParaRPr sz="2800" b="1"/>
          </a:p>
        </p:txBody>
      </p:sp>
      <p:pic>
        <p:nvPicPr>
          <p:cNvPr id="175" name="Google Shape;175;g1048b437c43_0_112"/>
          <p:cNvPicPr preferRelativeResize="0"/>
          <p:nvPr/>
        </p:nvPicPr>
        <p:blipFill>
          <a:blip r:embed="rId5">
            <a:alphaModFix/>
          </a:blip>
          <a:stretch>
            <a:fillRect/>
          </a:stretch>
        </p:blipFill>
        <p:spPr>
          <a:xfrm>
            <a:off x="869350" y="1110050"/>
            <a:ext cx="3096725" cy="2042425"/>
          </a:xfrm>
          <a:prstGeom prst="rect">
            <a:avLst/>
          </a:prstGeom>
          <a:noFill/>
          <a:ln>
            <a:noFill/>
          </a:ln>
        </p:spPr>
      </p:pic>
      <p:sp>
        <p:nvSpPr>
          <p:cNvPr id="176" name="Google Shape;176;g1048b437c43_0_112"/>
          <p:cNvSpPr txBox="1">
            <a:spLocks noGrp="1"/>
          </p:cNvSpPr>
          <p:nvPr>
            <p:ph type="sldNum" idx="12"/>
          </p:nvPr>
        </p:nvSpPr>
        <p:spPr>
          <a:xfrm>
            <a:off x="30725" y="4859000"/>
            <a:ext cx="317400" cy="248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sz="900">
                <a:latin typeface="Arial"/>
                <a:ea typeface="Arial"/>
                <a:cs typeface="Arial"/>
                <a:sym typeface="Arial"/>
              </a:rPr>
              <a:t>14</a:t>
            </a:fld>
            <a:endParaRPr sz="900">
              <a:latin typeface="Arial"/>
              <a:ea typeface="Arial"/>
              <a:cs typeface="Arial"/>
              <a:sym typeface="Arial"/>
            </a:endParaRPr>
          </a:p>
        </p:txBody>
      </p:sp>
      <p:sp>
        <p:nvSpPr>
          <p:cNvPr id="177" name="Google Shape;177;g1048b437c43_0_112"/>
          <p:cNvSpPr txBox="1"/>
          <p:nvPr/>
        </p:nvSpPr>
        <p:spPr>
          <a:xfrm>
            <a:off x="4396850" y="1149400"/>
            <a:ext cx="3751500" cy="1816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360"/>
              </a:spcBef>
              <a:spcAft>
                <a:spcPts val="0"/>
              </a:spcAft>
              <a:buNone/>
            </a:pPr>
            <a:endParaRPr sz="1000">
              <a:solidFill>
                <a:srgbClr val="0F1938"/>
              </a:solidFill>
            </a:endParaRPr>
          </a:p>
          <a:p>
            <a:pPr marL="457200" lvl="0" indent="-330200" algn="l" rtl="0">
              <a:lnSpc>
                <a:spcPct val="150000"/>
              </a:lnSpc>
              <a:spcBef>
                <a:spcPts val="360"/>
              </a:spcBef>
              <a:spcAft>
                <a:spcPts val="0"/>
              </a:spcAft>
              <a:buClr>
                <a:srgbClr val="0F1938"/>
              </a:buClr>
              <a:buSzPts val="1600"/>
              <a:buChar char="•"/>
            </a:pPr>
            <a:r>
              <a:rPr lang="en-US" sz="1600">
                <a:solidFill>
                  <a:srgbClr val="0F1938"/>
                </a:solidFill>
              </a:rPr>
              <a:t>Neural Network Model gave the </a:t>
            </a:r>
            <a:r>
              <a:rPr lang="en-US" sz="1600">
                <a:solidFill>
                  <a:srgbClr val="0F1938"/>
                </a:solidFill>
                <a:highlight>
                  <a:srgbClr val="FFE599"/>
                </a:highlight>
              </a:rPr>
              <a:t>accuracy of 91%</a:t>
            </a:r>
            <a:endParaRPr sz="1600">
              <a:solidFill>
                <a:srgbClr val="0F1938"/>
              </a:solidFill>
              <a:highlight>
                <a:srgbClr val="FFE599"/>
              </a:highlight>
            </a:endParaRPr>
          </a:p>
          <a:p>
            <a:pPr marL="457200" lvl="0" indent="-330200" algn="l" rtl="0">
              <a:lnSpc>
                <a:spcPct val="150000"/>
              </a:lnSpc>
              <a:spcBef>
                <a:spcPts val="0"/>
              </a:spcBef>
              <a:spcAft>
                <a:spcPts val="0"/>
              </a:spcAft>
              <a:buClr>
                <a:srgbClr val="0F1938"/>
              </a:buClr>
              <a:buSzPts val="1600"/>
              <a:buChar char="•"/>
            </a:pPr>
            <a:r>
              <a:rPr lang="en-US" sz="1600">
                <a:solidFill>
                  <a:srgbClr val="0F1938"/>
                </a:solidFill>
              </a:rPr>
              <a:t>Validation accuracy is higher as the Epochs increases</a:t>
            </a:r>
            <a:endParaRPr sz="1600">
              <a:solidFill>
                <a:srgbClr val="0F1938"/>
              </a:solidFill>
            </a:endParaRPr>
          </a:p>
        </p:txBody>
      </p:sp>
      <p:cxnSp>
        <p:nvCxnSpPr>
          <p:cNvPr id="178" name="Google Shape;178;g1048b437c43_0_112"/>
          <p:cNvCxnSpPr/>
          <p:nvPr/>
        </p:nvCxnSpPr>
        <p:spPr>
          <a:xfrm>
            <a:off x="444050" y="3248925"/>
            <a:ext cx="8296200" cy="14700"/>
          </a:xfrm>
          <a:prstGeom prst="straightConnector1">
            <a:avLst/>
          </a:prstGeom>
          <a:noFill/>
          <a:ln w="9525" cap="flat" cmpd="sng">
            <a:solidFill>
              <a:schemeClr val="dk2"/>
            </a:solidFill>
            <a:prstDash val="solid"/>
            <a:round/>
            <a:headEnd type="none" w="med" len="med"/>
            <a:tailEnd type="none" w="med" len="med"/>
          </a:ln>
        </p:spPr>
      </p:cxnSp>
      <p:pic>
        <p:nvPicPr>
          <p:cNvPr id="179" name="Google Shape;179;g1048b437c43_0_112" descr="Junkluggers Junk Removal Business Featured in UCONN School of ..."/>
          <p:cNvPicPr preferRelativeResize="0"/>
          <p:nvPr/>
        </p:nvPicPr>
        <p:blipFill rotWithShape="1">
          <a:blip r:embed="rId6">
            <a:alphaModFix/>
          </a:blip>
          <a:srcRect/>
          <a:stretch/>
        </p:blipFill>
        <p:spPr>
          <a:xfrm>
            <a:off x="8583798" y="4803225"/>
            <a:ext cx="458078" cy="2483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f8f4422e44_1_4"/>
          <p:cNvSpPr txBox="1">
            <a:spLocks noGrp="1"/>
          </p:cNvSpPr>
          <p:nvPr>
            <p:ph type="title"/>
          </p:nvPr>
        </p:nvSpPr>
        <p:spPr>
          <a:xfrm>
            <a:off x="457200" y="206375"/>
            <a:ext cx="8377500" cy="998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Arial"/>
              <a:buNone/>
            </a:pPr>
            <a:endParaRPr sz="2800" b="1">
              <a:solidFill>
                <a:schemeClr val="lt1"/>
              </a:solidFill>
            </a:endParaRPr>
          </a:p>
          <a:p>
            <a:pPr marL="0" lvl="0" indent="0" algn="l" rtl="0">
              <a:lnSpc>
                <a:spcPct val="100000"/>
              </a:lnSpc>
              <a:spcBef>
                <a:spcPts val="0"/>
              </a:spcBef>
              <a:spcAft>
                <a:spcPts val="0"/>
              </a:spcAft>
              <a:buSzPts val="2800"/>
              <a:buNone/>
            </a:pPr>
            <a:endParaRPr sz="3200" b="1"/>
          </a:p>
        </p:txBody>
      </p:sp>
      <p:sp>
        <p:nvSpPr>
          <p:cNvPr id="185" name="Google Shape;185;gf8f4422e44_1_4"/>
          <p:cNvSpPr txBox="1"/>
          <p:nvPr/>
        </p:nvSpPr>
        <p:spPr>
          <a:xfrm>
            <a:off x="457200" y="1030300"/>
            <a:ext cx="7959600" cy="431100"/>
          </a:xfrm>
          <a:prstGeom prst="rect">
            <a:avLst/>
          </a:prstGeom>
          <a:noFill/>
          <a:ln>
            <a:noFill/>
          </a:ln>
        </p:spPr>
        <p:txBody>
          <a:bodyPr spcFirstLastPara="1" wrap="square" lIns="91425" tIns="91425" rIns="91425" bIns="91425" anchor="t" anchorCtr="0">
            <a:spAutoFit/>
          </a:bodyPr>
          <a:lstStyle/>
          <a:p>
            <a:pPr marL="0" marR="0" lvl="0" indent="0" algn="just" rtl="0">
              <a:lnSpc>
                <a:spcPct val="200000"/>
              </a:lnSpc>
              <a:spcBef>
                <a:spcPts val="0"/>
              </a:spcBef>
              <a:spcAft>
                <a:spcPts val="0"/>
              </a:spcAft>
              <a:buClr>
                <a:srgbClr val="000000"/>
              </a:buClr>
              <a:buSzPts val="1600"/>
              <a:buFont typeface="Arial"/>
              <a:buNone/>
            </a:pPr>
            <a:endParaRPr sz="1600" b="1" i="0" u="none" strike="noStrike" cap="none">
              <a:solidFill>
                <a:srgbClr val="1C4587"/>
              </a:solidFill>
              <a:latin typeface="Times New Roman"/>
              <a:ea typeface="Times New Roman"/>
              <a:cs typeface="Times New Roman"/>
              <a:sym typeface="Times New Roman"/>
            </a:endParaRPr>
          </a:p>
        </p:txBody>
      </p:sp>
      <p:pic>
        <p:nvPicPr>
          <p:cNvPr id="186" name="Google Shape;186;gf8f4422e44_1_4" descr="Junkluggers Junk Removal Business Featured in UCONN School of ..."/>
          <p:cNvPicPr preferRelativeResize="0"/>
          <p:nvPr/>
        </p:nvPicPr>
        <p:blipFill rotWithShape="1">
          <a:blip r:embed="rId3">
            <a:alphaModFix/>
          </a:blip>
          <a:srcRect/>
          <a:stretch/>
        </p:blipFill>
        <p:spPr>
          <a:xfrm>
            <a:off x="8583798" y="4803225"/>
            <a:ext cx="458078" cy="248399"/>
          </a:xfrm>
          <a:prstGeom prst="rect">
            <a:avLst/>
          </a:prstGeom>
          <a:noFill/>
          <a:ln>
            <a:noFill/>
          </a:ln>
        </p:spPr>
      </p:pic>
      <p:sp>
        <p:nvSpPr>
          <p:cNvPr id="187" name="Google Shape;187;gf8f4422e44_1_4"/>
          <p:cNvSpPr txBox="1"/>
          <p:nvPr/>
        </p:nvSpPr>
        <p:spPr>
          <a:xfrm>
            <a:off x="1317450" y="1976100"/>
            <a:ext cx="6657000" cy="1323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7400"/>
              <a:buFont typeface="Arial"/>
              <a:buNone/>
            </a:pPr>
            <a:r>
              <a:rPr lang="en-US" sz="7400" b="0" i="0" u="none" strike="noStrike" cap="none">
                <a:solidFill>
                  <a:srgbClr val="073763"/>
                </a:solidFill>
                <a:latin typeface="Arial"/>
                <a:ea typeface="Arial"/>
                <a:cs typeface="Arial"/>
                <a:sym typeface="Arial"/>
              </a:rPr>
              <a:t>OBJECTIVE 2</a:t>
            </a:r>
            <a:endParaRPr sz="7400" b="0" i="0" u="none" strike="noStrike" cap="none">
              <a:solidFill>
                <a:srgbClr val="073763"/>
              </a:solidFill>
              <a:latin typeface="Arial"/>
              <a:ea typeface="Arial"/>
              <a:cs typeface="Arial"/>
              <a:sym typeface="Arial"/>
            </a:endParaRPr>
          </a:p>
        </p:txBody>
      </p:sp>
      <p:sp>
        <p:nvSpPr>
          <p:cNvPr id="188" name="Google Shape;188;gf8f4422e44_1_4"/>
          <p:cNvSpPr txBox="1">
            <a:spLocks noGrp="1"/>
          </p:cNvSpPr>
          <p:nvPr>
            <p:ph type="sldNum" idx="12"/>
          </p:nvPr>
        </p:nvSpPr>
        <p:spPr>
          <a:xfrm>
            <a:off x="30725" y="4859000"/>
            <a:ext cx="317400" cy="248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sz="900">
                <a:latin typeface="Arial"/>
                <a:ea typeface="Arial"/>
                <a:cs typeface="Arial"/>
                <a:sym typeface="Arial"/>
              </a:rPr>
              <a:t>15</a:t>
            </a:fld>
            <a:endParaRPr sz="9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f91a7b8523_0_14"/>
          <p:cNvSpPr txBox="1">
            <a:spLocks noGrp="1"/>
          </p:cNvSpPr>
          <p:nvPr>
            <p:ph type="title"/>
          </p:nvPr>
        </p:nvSpPr>
        <p:spPr>
          <a:xfrm>
            <a:off x="457200" y="206375"/>
            <a:ext cx="8377500" cy="998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Arial"/>
              <a:buNone/>
            </a:pPr>
            <a:r>
              <a:rPr lang="en-US" sz="2800" b="1">
                <a:solidFill>
                  <a:schemeClr val="lt1"/>
                </a:solidFill>
              </a:rPr>
              <a:t>Methodology</a:t>
            </a:r>
            <a:endParaRPr sz="2800" b="1">
              <a:solidFill>
                <a:schemeClr val="lt1"/>
              </a:solidFill>
            </a:endParaRPr>
          </a:p>
          <a:p>
            <a:pPr marL="0" lvl="0" indent="0" algn="l" rtl="0">
              <a:lnSpc>
                <a:spcPct val="100000"/>
              </a:lnSpc>
              <a:spcBef>
                <a:spcPts val="0"/>
              </a:spcBef>
              <a:spcAft>
                <a:spcPts val="0"/>
              </a:spcAft>
              <a:buSzPts val="2800"/>
              <a:buNone/>
            </a:pPr>
            <a:endParaRPr sz="3200" b="1"/>
          </a:p>
        </p:txBody>
      </p:sp>
      <p:sp>
        <p:nvSpPr>
          <p:cNvPr id="194" name="Google Shape;194;gf91a7b8523_0_14"/>
          <p:cNvSpPr txBox="1"/>
          <p:nvPr/>
        </p:nvSpPr>
        <p:spPr>
          <a:xfrm>
            <a:off x="457200" y="946225"/>
            <a:ext cx="7549800" cy="37248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rgbClr val="000000"/>
              </a:buClr>
              <a:buSzPts val="1200"/>
              <a:buFont typeface="Arial"/>
              <a:buNone/>
            </a:pPr>
            <a:r>
              <a:rPr lang="en-US" sz="1200" b="0" i="0" u="none" strike="noStrike" cap="none">
                <a:solidFill>
                  <a:srgbClr val="0F1938"/>
                </a:solidFill>
                <a:latin typeface="Arial"/>
                <a:ea typeface="Arial"/>
                <a:cs typeface="Arial"/>
                <a:sym typeface="Arial"/>
              </a:rPr>
              <a:t>Two methods of resampling </a:t>
            </a:r>
            <a:endParaRPr sz="1200" b="0" i="0" u="none" strike="noStrike" cap="none">
              <a:solidFill>
                <a:srgbClr val="0F1938"/>
              </a:solidFill>
              <a:latin typeface="Arial"/>
              <a:ea typeface="Arial"/>
              <a:cs typeface="Arial"/>
              <a:sym typeface="Arial"/>
            </a:endParaRPr>
          </a:p>
          <a:p>
            <a:pPr marL="457200" marR="0" lvl="0" indent="-304800" algn="just" rtl="0">
              <a:lnSpc>
                <a:spcPct val="150000"/>
              </a:lnSpc>
              <a:spcBef>
                <a:spcPts val="0"/>
              </a:spcBef>
              <a:spcAft>
                <a:spcPts val="0"/>
              </a:spcAft>
              <a:buClr>
                <a:srgbClr val="0F1938"/>
              </a:buClr>
              <a:buSzPts val="1200"/>
              <a:buFont typeface="Arial"/>
              <a:buAutoNum type="arabicPeriod"/>
            </a:pPr>
            <a:r>
              <a:rPr lang="en-US" sz="1200" b="0" i="0" u="none" strike="noStrike" cap="none">
                <a:solidFill>
                  <a:srgbClr val="0F1938"/>
                </a:solidFill>
                <a:latin typeface="Arial"/>
                <a:ea typeface="Arial"/>
                <a:cs typeface="Arial"/>
                <a:sym typeface="Arial"/>
              </a:rPr>
              <a:t>Binary class classification</a:t>
            </a:r>
            <a:endParaRPr sz="1200" b="0" i="0" u="none" strike="noStrike" cap="none">
              <a:solidFill>
                <a:srgbClr val="0F1938"/>
              </a:solidFill>
              <a:latin typeface="Arial"/>
              <a:ea typeface="Arial"/>
              <a:cs typeface="Arial"/>
              <a:sym typeface="Arial"/>
            </a:endParaRPr>
          </a:p>
          <a:p>
            <a:pPr marL="457200" marR="0" lvl="0" indent="-304800" algn="just" rtl="0">
              <a:lnSpc>
                <a:spcPct val="150000"/>
              </a:lnSpc>
              <a:spcBef>
                <a:spcPts val="0"/>
              </a:spcBef>
              <a:spcAft>
                <a:spcPts val="0"/>
              </a:spcAft>
              <a:buClr>
                <a:srgbClr val="0F1938"/>
              </a:buClr>
              <a:buSzPts val="1200"/>
              <a:buFont typeface="Arial"/>
              <a:buChar char="●"/>
            </a:pPr>
            <a:r>
              <a:rPr lang="en-US" sz="1200" b="0" i="0" u="none" strike="noStrike" cap="none">
                <a:solidFill>
                  <a:srgbClr val="0F1938"/>
                </a:solidFill>
                <a:latin typeface="Arial"/>
                <a:ea typeface="Arial"/>
                <a:cs typeface="Arial"/>
                <a:sym typeface="Arial"/>
              </a:rPr>
              <a:t>Under Sampling : </a:t>
            </a:r>
            <a:endParaRPr sz="1200" b="0" i="0" u="none" strike="noStrike" cap="none">
              <a:solidFill>
                <a:srgbClr val="0F1938"/>
              </a:solidFill>
              <a:latin typeface="Arial"/>
              <a:ea typeface="Arial"/>
              <a:cs typeface="Arial"/>
              <a:sym typeface="Arial"/>
            </a:endParaRPr>
          </a:p>
          <a:p>
            <a:pPr marL="914400" marR="0" lvl="1" indent="-304800" algn="l" rtl="0">
              <a:lnSpc>
                <a:spcPct val="150000"/>
              </a:lnSpc>
              <a:spcBef>
                <a:spcPts val="0"/>
              </a:spcBef>
              <a:spcAft>
                <a:spcPts val="0"/>
              </a:spcAft>
              <a:buClr>
                <a:srgbClr val="0F1938"/>
              </a:buClr>
              <a:buSzPts val="1200"/>
              <a:buFont typeface="Arial"/>
              <a:buChar char="○"/>
            </a:pPr>
            <a:r>
              <a:rPr lang="en-US" sz="1200" b="0" i="0" u="none" strike="noStrike" cap="none">
                <a:solidFill>
                  <a:srgbClr val="0F1938"/>
                </a:solidFill>
                <a:latin typeface="Arial"/>
                <a:ea typeface="Arial"/>
                <a:cs typeface="Arial"/>
                <a:sym typeface="Arial"/>
              </a:rPr>
              <a:t>Created a new data set with Target as 0 = M1, M2, M3 and 1 = Non-managed incidents</a:t>
            </a:r>
            <a:endParaRPr sz="1200" b="0" i="0" u="none" strike="noStrike" cap="none">
              <a:solidFill>
                <a:srgbClr val="0F1938"/>
              </a:solidFill>
              <a:latin typeface="Arial"/>
              <a:ea typeface="Arial"/>
              <a:cs typeface="Arial"/>
              <a:sym typeface="Arial"/>
            </a:endParaRPr>
          </a:p>
          <a:p>
            <a:pPr marL="914400" marR="0" lvl="1" indent="-304800" algn="l" rtl="0">
              <a:lnSpc>
                <a:spcPct val="150000"/>
              </a:lnSpc>
              <a:spcBef>
                <a:spcPts val="0"/>
              </a:spcBef>
              <a:spcAft>
                <a:spcPts val="0"/>
              </a:spcAft>
              <a:buClr>
                <a:srgbClr val="0F1938"/>
              </a:buClr>
              <a:buSzPts val="1200"/>
              <a:buFont typeface="Arial"/>
              <a:buChar char="○"/>
            </a:pPr>
            <a:r>
              <a:rPr lang="en-US" sz="1200" b="0" i="0" u="none" strike="noStrike" cap="none">
                <a:solidFill>
                  <a:srgbClr val="0F1938"/>
                </a:solidFill>
                <a:latin typeface="Arial"/>
                <a:ea typeface="Arial"/>
                <a:cs typeface="Arial"/>
                <a:sym typeface="Arial"/>
              </a:rPr>
              <a:t>Sample size for Target variable :   0 = 3230, 1 = 3230</a:t>
            </a:r>
            <a:endParaRPr sz="1200" b="0" i="0" u="none" strike="noStrike" cap="none">
              <a:solidFill>
                <a:srgbClr val="0F1938"/>
              </a:solidFill>
              <a:latin typeface="Arial"/>
              <a:ea typeface="Arial"/>
              <a:cs typeface="Arial"/>
              <a:sym typeface="Arial"/>
            </a:endParaRPr>
          </a:p>
          <a:p>
            <a:pPr marL="457200" marR="0" lvl="0" indent="-304800" algn="l" rtl="0">
              <a:lnSpc>
                <a:spcPct val="150000"/>
              </a:lnSpc>
              <a:spcBef>
                <a:spcPts val="0"/>
              </a:spcBef>
              <a:spcAft>
                <a:spcPts val="0"/>
              </a:spcAft>
              <a:buClr>
                <a:srgbClr val="0F1938"/>
              </a:buClr>
              <a:buSzPts val="1200"/>
              <a:buFont typeface="Arial"/>
              <a:buChar char="●"/>
            </a:pPr>
            <a:r>
              <a:rPr lang="en-US" sz="1200" b="0" i="0" u="none" strike="noStrike" cap="none">
                <a:solidFill>
                  <a:srgbClr val="0F1938"/>
                </a:solidFill>
                <a:latin typeface="Arial"/>
                <a:ea typeface="Arial"/>
                <a:cs typeface="Arial"/>
                <a:sym typeface="Arial"/>
              </a:rPr>
              <a:t>Preprocessing steps for Description was same as Objective 1</a:t>
            </a:r>
            <a:endParaRPr sz="1200" b="0" i="0" u="none" strike="noStrike" cap="none">
              <a:solidFill>
                <a:srgbClr val="0F1938"/>
              </a:solidFill>
              <a:latin typeface="Arial"/>
              <a:ea typeface="Arial"/>
              <a:cs typeface="Arial"/>
              <a:sym typeface="Arial"/>
            </a:endParaRPr>
          </a:p>
          <a:p>
            <a:pPr marL="457200" marR="0" lvl="0" indent="-304800" algn="l" rtl="0">
              <a:lnSpc>
                <a:spcPct val="150000"/>
              </a:lnSpc>
              <a:spcBef>
                <a:spcPts val="0"/>
              </a:spcBef>
              <a:spcAft>
                <a:spcPts val="0"/>
              </a:spcAft>
              <a:buClr>
                <a:srgbClr val="0F1938"/>
              </a:buClr>
              <a:buSzPts val="1200"/>
              <a:buFont typeface="Arial"/>
              <a:buChar char="●"/>
            </a:pPr>
            <a:r>
              <a:rPr lang="en-US" sz="1200" b="0" i="0" u="none" strike="noStrike" cap="none">
                <a:solidFill>
                  <a:srgbClr val="0F1938"/>
                </a:solidFill>
                <a:latin typeface="Arial"/>
                <a:ea typeface="Arial"/>
                <a:cs typeface="Arial"/>
                <a:sym typeface="Arial"/>
              </a:rPr>
              <a:t>Over Sampling: </a:t>
            </a:r>
            <a:endParaRPr sz="1200" b="0" i="0" u="none" strike="noStrike" cap="none">
              <a:solidFill>
                <a:srgbClr val="0F1938"/>
              </a:solidFill>
              <a:latin typeface="Arial"/>
              <a:ea typeface="Arial"/>
              <a:cs typeface="Arial"/>
              <a:sym typeface="Arial"/>
            </a:endParaRPr>
          </a:p>
          <a:p>
            <a:pPr marL="914400" marR="0" lvl="1" indent="-304800" algn="l" rtl="0">
              <a:lnSpc>
                <a:spcPct val="150000"/>
              </a:lnSpc>
              <a:spcBef>
                <a:spcPts val="0"/>
              </a:spcBef>
              <a:spcAft>
                <a:spcPts val="0"/>
              </a:spcAft>
              <a:buClr>
                <a:srgbClr val="0F1938"/>
              </a:buClr>
              <a:buSzPts val="1200"/>
              <a:buFont typeface="Arial"/>
              <a:buChar char="○"/>
            </a:pPr>
            <a:r>
              <a:rPr lang="en-US" sz="1200" b="0" i="0" u="none" strike="noStrike" cap="none">
                <a:solidFill>
                  <a:srgbClr val="0F1938"/>
                </a:solidFill>
                <a:latin typeface="Arial"/>
                <a:ea typeface="Arial"/>
                <a:cs typeface="Arial"/>
                <a:sym typeface="Arial"/>
              </a:rPr>
              <a:t>Sample size for Target variable :   0 = 325026, 1 = 325026</a:t>
            </a:r>
            <a:endParaRPr sz="1200" b="0" i="0" u="none" strike="noStrike" cap="none">
              <a:solidFill>
                <a:srgbClr val="0F1938"/>
              </a:solidFill>
              <a:latin typeface="Arial"/>
              <a:ea typeface="Arial"/>
              <a:cs typeface="Arial"/>
              <a:sym typeface="Arial"/>
            </a:endParaRPr>
          </a:p>
          <a:p>
            <a:pPr marL="0" marR="0" lvl="0" indent="0" algn="l" rtl="0">
              <a:lnSpc>
                <a:spcPct val="150000"/>
              </a:lnSpc>
              <a:spcBef>
                <a:spcPts val="1200"/>
              </a:spcBef>
              <a:spcAft>
                <a:spcPts val="0"/>
              </a:spcAft>
              <a:buClr>
                <a:srgbClr val="000000"/>
              </a:buClr>
              <a:buSzPts val="1200"/>
              <a:buFont typeface="Arial"/>
              <a:buNone/>
            </a:pPr>
            <a:r>
              <a:rPr lang="en-US" sz="1200" b="0" i="0" u="none" strike="noStrike" cap="none">
                <a:solidFill>
                  <a:srgbClr val="0F1938"/>
                </a:solidFill>
                <a:latin typeface="Arial"/>
                <a:ea typeface="Arial"/>
                <a:cs typeface="Arial"/>
                <a:sym typeface="Arial"/>
              </a:rPr>
              <a:t>2. Multiclass classification :</a:t>
            </a:r>
            <a:endParaRPr sz="1200" b="0" i="0" u="none" strike="noStrike" cap="none">
              <a:solidFill>
                <a:srgbClr val="0F1938"/>
              </a:solidFill>
              <a:latin typeface="Arial"/>
              <a:ea typeface="Arial"/>
              <a:cs typeface="Arial"/>
              <a:sym typeface="Arial"/>
            </a:endParaRPr>
          </a:p>
          <a:p>
            <a:pPr marL="914400" marR="0" lvl="1" indent="-304800" algn="l" rtl="0">
              <a:lnSpc>
                <a:spcPct val="150000"/>
              </a:lnSpc>
              <a:spcBef>
                <a:spcPts val="1200"/>
              </a:spcBef>
              <a:spcAft>
                <a:spcPts val="0"/>
              </a:spcAft>
              <a:buClr>
                <a:srgbClr val="0F1938"/>
              </a:buClr>
              <a:buSzPts val="1200"/>
              <a:buFont typeface="Arial"/>
              <a:buChar char="○"/>
            </a:pPr>
            <a:r>
              <a:rPr lang="en-US" sz="1200" b="0" i="0" u="none" strike="noStrike" cap="none">
                <a:solidFill>
                  <a:srgbClr val="0F1938"/>
                </a:solidFill>
                <a:latin typeface="Arial"/>
                <a:ea typeface="Arial"/>
                <a:cs typeface="Arial"/>
                <a:sym typeface="Arial"/>
              </a:rPr>
              <a:t>Created groups for priority M1 = 0, M2 = 1, M3 = 2, 2 = 3, 3 = 4, 4 = 5, others = 30 as target variable</a:t>
            </a:r>
            <a:endParaRPr sz="1200" b="0" i="0" u="none" strike="noStrike" cap="none">
              <a:solidFill>
                <a:srgbClr val="0F1938"/>
              </a:solidFill>
              <a:latin typeface="Arial"/>
              <a:ea typeface="Arial"/>
              <a:cs typeface="Arial"/>
              <a:sym typeface="Arial"/>
            </a:endParaRPr>
          </a:p>
          <a:p>
            <a:pPr marL="914400" marR="0" lvl="1" indent="-304800" algn="l" rtl="0">
              <a:lnSpc>
                <a:spcPct val="150000"/>
              </a:lnSpc>
              <a:spcBef>
                <a:spcPts val="0"/>
              </a:spcBef>
              <a:spcAft>
                <a:spcPts val="0"/>
              </a:spcAft>
              <a:buClr>
                <a:srgbClr val="0F1938"/>
              </a:buClr>
              <a:buSzPts val="1200"/>
              <a:buFont typeface="Arial"/>
              <a:buChar char="○"/>
            </a:pPr>
            <a:r>
              <a:rPr lang="en-US" sz="1200" b="0" i="0" u="none" strike="noStrike" cap="none">
                <a:solidFill>
                  <a:srgbClr val="0F1938"/>
                </a:solidFill>
                <a:latin typeface="Arial"/>
                <a:ea typeface="Arial"/>
                <a:cs typeface="Arial"/>
                <a:sym typeface="Arial"/>
              </a:rPr>
              <a:t>Sample size for Target Variable = 328193</a:t>
            </a:r>
            <a:endParaRPr sz="1200" b="0" i="0" u="none" strike="noStrike" cap="none">
              <a:solidFill>
                <a:srgbClr val="0F1938"/>
              </a:solidFill>
              <a:latin typeface="Arial"/>
              <a:ea typeface="Arial"/>
              <a:cs typeface="Arial"/>
              <a:sym typeface="Arial"/>
            </a:endParaRPr>
          </a:p>
        </p:txBody>
      </p:sp>
      <p:pic>
        <p:nvPicPr>
          <p:cNvPr id="195" name="Google Shape;195;gf91a7b8523_0_14" descr="Junkluggers Junk Removal Business Featured in UCONN School of ..."/>
          <p:cNvPicPr preferRelativeResize="0"/>
          <p:nvPr/>
        </p:nvPicPr>
        <p:blipFill rotWithShape="1">
          <a:blip r:embed="rId3">
            <a:alphaModFix/>
          </a:blip>
          <a:srcRect/>
          <a:stretch/>
        </p:blipFill>
        <p:spPr>
          <a:xfrm>
            <a:off x="8583798" y="4803225"/>
            <a:ext cx="458078" cy="248399"/>
          </a:xfrm>
          <a:prstGeom prst="rect">
            <a:avLst/>
          </a:prstGeom>
          <a:noFill/>
          <a:ln>
            <a:noFill/>
          </a:ln>
        </p:spPr>
      </p:pic>
      <p:pic>
        <p:nvPicPr>
          <p:cNvPr id="196" name="Google Shape;196;gf91a7b8523_0_14"/>
          <p:cNvPicPr preferRelativeResize="0"/>
          <p:nvPr/>
        </p:nvPicPr>
        <p:blipFill rotWithShape="1">
          <a:blip r:embed="rId4">
            <a:alphaModFix/>
          </a:blip>
          <a:srcRect/>
          <a:stretch/>
        </p:blipFill>
        <p:spPr>
          <a:xfrm>
            <a:off x="7503750" y="946225"/>
            <a:ext cx="1359675" cy="885825"/>
          </a:xfrm>
          <a:prstGeom prst="rect">
            <a:avLst/>
          </a:prstGeom>
          <a:noFill/>
          <a:ln w="19050" cap="flat" cmpd="sng">
            <a:solidFill>
              <a:schemeClr val="dk2"/>
            </a:solidFill>
            <a:prstDash val="solid"/>
            <a:round/>
            <a:headEnd type="none" w="sm" len="sm"/>
            <a:tailEnd type="none" w="sm" len="sm"/>
          </a:ln>
        </p:spPr>
      </p:pic>
      <p:pic>
        <p:nvPicPr>
          <p:cNvPr id="197" name="Google Shape;197;gf91a7b8523_0_14"/>
          <p:cNvPicPr preferRelativeResize="0"/>
          <p:nvPr/>
        </p:nvPicPr>
        <p:blipFill rotWithShape="1">
          <a:blip r:embed="rId5">
            <a:alphaModFix/>
          </a:blip>
          <a:srcRect/>
          <a:stretch/>
        </p:blipFill>
        <p:spPr>
          <a:xfrm>
            <a:off x="7503738" y="3159200"/>
            <a:ext cx="1355694" cy="606075"/>
          </a:xfrm>
          <a:prstGeom prst="rect">
            <a:avLst/>
          </a:prstGeom>
          <a:noFill/>
          <a:ln w="19050" cap="flat" cmpd="sng">
            <a:solidFill>
              <a:schemeClr val="dk2"/>
            </a:solidFill>
            <a:prstDash val="solid"/>
            <a:round/>
            <a:headEnd type="none" w="sm" len="sm"/>
            <a:tailEnd type="none" w="sm" len="sm"/>
          </a:ln>
        </p:spPr>
      </p:pic>
      <p:pic>
        <p:nvPicPr>
          <p:cNvPr id="198" name="Google Shape;198;gf91a7b8523_0_14"/>
          <p:cNvPicPr preferRelativeResize="0"/>
          <p:nvPr/>
        </p:nvPicPr>
        <p:blipFill rotWithShape="1">
          <a:blip r:embed="rId6">
            <a:alphaModFix/>
          </a:blip>
          <a:srcRect/>
          <a:stretch/>
        </p:blipFill>
        <p:spPr>
          <a:xfrm>
            <a:off x="7503750" y="2464275"/>
            <a:ext cx="1359675" cy="604500"/>
          </a:xfrm>
          <a:prstGeom prst="rect">
            <a:avLst/>
          </a:prstGeom>
          <a:noFill/>
          <a:ln w="19050" cap="flat" cmpd="sng">
            <a:solidFill>
              <a:schemeClr val="dk2"/>
            </a:solidFill>
            <a:prstDash val="solid"/>
            <a:round/>
            <a:headEnd type="none" w="sm" len="sm"/>
            <a:tailEnd type="none" w="sm" len="sm"/>
          </a:ln>
        </p:spPr>
      </p:pic>
      <p:sp>
        <p:nvSpPr>
          <p:cNvPr id="199" name="Google Shape;199;gf91a7b8523_0_14"/>
          <p:cNvSpPr txBox="1">
            <a:spLocks noGrp="1"/>
          </p:cNvSpPr>
          <p:nvPr>
            <p:ph type="sldNum" idx="12"/>
          </p:nvPr>
        </p:nvSpPr>
        <p:spPr>
          <a:xfrm>
            <a:off x="30725" y="4859000"/>
            <a:ext cx="317400" cy="248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sz="900">
                <a:latin typeface="Arial"/>
                <a:ea typeface="Arial"/>
                <a:cs typeface="Arial"/>
                <a:sym typeface="Arial"/>
              </a:rPr>
              <a:t>16</a:t>
            </a:fld>
            <a:endParaRPr sz="9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f90c806a4c_0_31"/>
          <p:cNvSpPr txBox="1">
            <a:spLocks noGrp="1"/>
          </p:cNvSpPr>
          <p:nvPr>
            <p:ph type="title"/>
          </p:nvPr>
        </p:nvSpPr>
        <p:spPr>
          <a:xfrm>
            <a:off x="348125" y="115525"/>
            <a:ext cx="83388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4400"/>
              <a:buNone/>
            </a:pPr>
            <a:r>
              <a:rPr lang="en-US" sz="2800" b="1"/>
              <a:t>Model Comparison - Binary class classification</a:t>
            </a:r>
            <a:endParaRPr sz="2800" b="1"/>
          </a:p>
        </p:txBody>
      </p:sp>
      <p:graphicFrame>
        <p:nvGraphicFramePr>
          <p:cNvPr id="206" name="Google Shape;206;gf90c806a4c_0_31"/>
          <p:cNvGraphicFramePr/>
          <p:nvPr/>
        </p:nvGraphicFramePr>
        <p:xfrm>
          <a:off x="264725" y="972935"/>
          <a:ext cx="8702150" cy="4119740"/>
        </p:xfrm>
        <a:graphic>
          <a:graphicData uri="http://schemas.openxmlformats.org/drawingml/2006/table">
            <a:tbl>
              <a:tblPr>
                <a:noFill/>
                <a:tableStyleId>{66B007CC-150F-41F0-94FD-67B4A0E58129}</a:tableStyleId>
              </a:tblPr>
              <a:tblGrid>
                <a:gridCol w="1286650">
                  <a:extLst>
                    <a:ext uri="{9D8B030D-6E8A-4147-A177-3AD203B41FA5}">
                      <a16:colId xmlns:a16="http://schemas.microsoft.com/office/drawing/2014/main" val="20000"/>
                    </a:ext>
                  </a:extLst>
                </a:gridCol>
                <a:gridCol w="2871975">
                  <a:extLst>
                    <a:ext uri="{9D8B030D-6E8A-4147-A177-3AD203B41FA5}">
                      <a16:colId xmlns:a16="http://schemas.microsoft.com/office/drawing/2014/main" val="20001"/>
                    </a:ext>
                  </a:extLst>
                </a:gridCol>
                <a:gridCol w="2007850">
                  <a:extLst>
                    <a:ext uri="{9D8B030D-6E8A-4147-A177-3AD203B41FA5}">
                      <a16:colId xmlns:a16="http://schemas.microsoft.com/office/drawing/2014/main" val="20002"/>
                    </a:ext>
                  </a:extLst>
                </a:gridCol>
                <a:gridCol w="2535675">
                  <a:extLst>
                    <a:ext uri="{9D8B030D-6E8A-4147-A177-3AD203B41FA5}">
                      <a16:colId xmlns:a16="http://schemas.microsoft.com/office/drawing/2014/main" val="20003"/>
                    </a:ext>
                  </a:extLst>
                </a:gridCol>
              </a:tblGrid>
              <a:tr h="6836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solidFill>
                            <a:srgbClr val="0F1938"/>
                          </a:solidFill>
                        </a:rPr>
                        <a:t>Sampling</a:t>
                      </a:r>
                      <a:endParaRPr sz="1200" b="1" u="none" strike="noStrike" cap="none">
                        <a:solidFill>
                          <a:srgbClr val="0F1938"/>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solidFill>
                            <a:srgbClr val="0F1938"/>
                          </a:solidFill>
                        </a:rPr>
                        <a:t>Models</a:t>
                      </a:r>
                      <a:endParaRPr sz="1200" b="1" u="none" strike="noStrike" cap="none">
                        <a:solidFill>
                          <a:srgbClr val="0F1938"/>
                        </a:solidFill>
                      </a:endParaRPr>
                    </a:p>
                  </a:txBody>
                  <a:tcPr marL="91425" marR="91425" marT="91425" marB="91425"/>
                </a:tc>
                <a:tc>
                  <a:txBody>
                    <a:bodyPr/>
                    <a:lstStyle/>
                    <a:p>
                      <a:pPr marL="0" marR="0" lvl="0" indent="0" algn="ctr" rtl="0">
                        <a:lnSpc>
                          <a:spcPct val="100000"/>
                        </a:lnSpc>
                        <a:spcBef>
                          <a:spcPts val="0"/>
                        </a:spcBef>
                        <a:spcAft>
                          <a:spcPts val="0"/>
                        </a:spcAft>
                        <a:buNone/>
                      </a:pPr>
                      <a:r>
                        <a:rPr lang="en-US" sz="900" b="1">
                          <a:solidFill>
                            <a:srgbClr val="0F1938"/>
                          </a:solidFill>
                        </a:rPr>
                        <a:t>Accuracy</a:t>
                      </a:r>
                      <a:endParaRPr sz="900" b="1">
                        <a:solidFill>
                          <a:srgbClr val="0F1938"/>
                        </a:solidFill>
                      </a:endParaRPr>
                    </a:p>
                    <a:p>
                      <a:pPr marL="0" marR="0" lvl="0" indent="0" algn="ctr" rtl="0">
                        <a:lnSpc>
                          <a:spcPct val="100000"/>
                        </a:lnSpc>
                        <a:spcBef>
                          <a:spcPts val="0"/>
                        </a:spcBef>
                        <a:spcAft>
                          <a:spcPts val="0"/>
                        </a:spcAft>
                        <a:buNone/>
                      </a:pPr>
                      <a:r>
                        <a:rPr lang="en-US" sz="900" b="1">
                          <a:solidFill>
                            <a:srgbClr val="0F1938"/>
                          </a:solidFill>
                        </a:rPr>
                        <a:t> (Predictor variable: DESCRIPTION)</a:t>
                      </a:r>
                      <a:endParaRPr sz="900" b="1">
                        <a:solidFill>
                          <a:srgbClr val="0F1938"/>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200"/>
                        <a:buFont typeface="Arial"/>
                        <a:buNone/>
                      </a:pPr>
                      <a:r>
                        <a:rPr lang="en-US" sz="900" b="1" u="none" strike="noStrike" cap="none">
                          <a:solidFill>
                            <a:srgbClr val="0F1938"/>
                          </a:solidFill>
                        </a:rPr>
                        <a:t>Accuracy </a:t>
                      </a:r>
                      <a:endParaRPr sz="900" b="1" u="none" strike="noStrike" cap="none">
                        <a:solidFill>
                          <a:srgbClr val="0F1938"/>
                        </a:solidFill>
                      </a:endParaRPr>
                    </a:p>
                    <a:p>
                      <a:pPr marL="0" marR="0" lvl="0" indent="0" algn="ctr" rtl="0">
                        <a:lnSpc>
                          <a:spcPct val="100000"/>
                        </a:lnSpc>
                        <a:spcBef>
                          <a:spcPts val="0"/>
                        </a:spcBef>
                        <a:spcAft>
                          <a:spcPts val="0"/>
                        </a:spcAft>
                        <a:buClr>
                          <a:srgbClr val="000000"/>
                        </a:buClr>
                        <a:buSzPts val="1200"/>
                        <a:buFont typeface="Arial"/>
                        <a:buNone/>
                      </a:pPr>
                      <a:r>
                        <a:rPr lang="en-US" sz="900" b="1" u="none" strike="noStrike" cap="none">
                          <a:solidFill>
                            <a:srgbClr val="0F1938"/>
                          </a:solidFill>
                        </a:rPr>
                        <a:t>(Predictor variables: DESCRIPTIO</a:t>
                      </a:r>
                      <a:r>
                        <a:rPr lang="en-US" sz="900" b="1">
                          <a:solidFill>
                            <a:srgbClr val="0F1938"/>
                          </a:solidFill>
                        </a:rPr>
                        <a:t>N, CONTACT_TYPE, IMPACT, U_INC_CAT, ASSIGNMENT GROUP)</a:t>
                      </a:r>
                      <a:endParaRPr sz="900" b="1" u="none" strike="noStrike" cap="none">
                        <a:solidFill>
                          <a:srgbClr val="0F1938"/>
                        </a:solidFill>
                      </a:endParaRPr>
                    </a:p>
                  </a:txBody>
                  <a:tcPr marL="91425" marR="91425" marT="91425" marB="91425"/>
                </a:tc>
                <a:extLst>
                  <a:ext uri="{0D108BD9-81ED-4DB2-BD59-A6C34878D82A}">
                    <a16:rowId xmlns:a16="http://schemas.microsoft.com/office/drawing/2014/main" val="10000"/>
                  </a:ext>
                </a:extLst>
              </a:tr>
              <a:tr h="324625">
                <a:tc rowSpan="5">
                  <a:txBody>
                    <a:bodyPr/>
                    <a:lstStyle/>
                    <a:p>
                      <a:pPr marL="0" lvl="0" indent="0" algn="ctr" rtl="0">
                        <a:spcBef>
                          <a:spcPts val="0"/>
                        </a:spcBef>
                        <a:spcAft>
                          <a:spcPts val="0"/>
                        </a:spcAft>
                        <a:buNone/>
                      </a:pPr>
                      <a:r>
                        <a:rPr lang="en-US" sz="1000">
                          <a:solidFill>
                            <a:srgbClr val="0F1938"/>
                          </a:solidFill>
                        </a:rPr>
                        <a:t>Undersampling</a:t>
                      </a:r>
                      <a:endParaRPr sz="1000">
                        <a:solidFill>
                          <a:srgbClr val="0F1938"/>
                        </a:solidFill>
                      </a:endParaRPr>
                    </a:p>
                  </a:txBody>
                  <a:tcPr marL="91425" marR="91425" marT="91425" marB="91425" anchor="ctr"/>
                </a:tc>
                <a:tc>
                  <a:txBody>
                    <a:bodyPr/>
                    <a:lstStyle/>
                    <a:p>
                      <a:pPr marL="0" marR="0" lvl="0" indent="0" algn="l" rtl="0">
                        <a:lnSpc>
                          <a:spcPct val="100000"/>
                        </a:lnSpc>
                        <a:spcBef>
                          <a:spcPts val="0"/>
                        </a:spcBef>
                        <a:spcAft>
                          <a:spcPts val="0"/>
                        </a:spcAft>
                        <a:buClr>
                          <a:schemeClr val="dk1"/>
                        </a:buClr>
                        <a:buSzPts val="1100"/>
                        <a:buFont typeface="Arial"/>
                        <a:buNone/>
                      </a:pPr>
                      <a:r>
                        <a:rPr lang="en-US" sz="1000" u="none" strike="noStrike" cap="none">
                          <a:solidFill>
                            <a:srgbClr val="0F1938"/>
                          </a:solidFill>
                        </a:rPr>
                        <a:t>Decision Tree</a:t>
                      </a:r>
                      <a:endParaRPr sz="1000" u="none" strike="noStrike" cap="none">
                        <a:solidFill>
                          <a:srgbClr val="0F1938"/>
                        </a:solidFill>
                      </a:endParaRPr>
                    </a:p>
                  </a:txBody>
                  <a:tcPr marL="91425" marR="91425" marT="91425" marB="91425" anchor="ctr"/>
                </a:tc>
                <a:tc>
                  <a:txBody>
                    <a:bodyPr/>
                    <a:lstStyle/>
                    <a:p>
                      <a:pPr marL="0" marR="0" lvl="0" indent="0" algn="ctr" rtl="0">
                        <a:lnSpc>
                          <a:spcPct val="100000"/>
                        </a:lnSpc>
                        <a:spcBef>
                          <a:spcPts val="0"/>
                        </a:spcBef>
                        <a:spcAft>
                          <a:spcPts val="0"/>
                        </a:spcAft>
                        <a:buNone/>
                      </a:pPr>
                      <a:r>
                        <a:rPr lang="en-US" sz="1000">
                          <a:solidFill>
                            <a:srgbClr val="0F1938"/>
                          </a:solidFill>
                        </a:rPr>
                        <a:t>94%</a:t>
                      </a:r>
                      <a:endParaRPr sz="1000">
                        <a:solidFill>
                          <a:srgbClr val="0F1938"/>
                        </a:solidFill>
                      </a:endParaRPr>
                    </a:p>
                  </a:txBody>
                  <a:tcPr marL="91425" marR="91425" marT="91425" marB="91425" anchor="ctr"/>
                </a:tc>
                <a:tc>
                  <a:txBody>
                    <a:bodyPr/>
                    <a:lstStyle/>
                    <a:p>
                      <a:pPr marL="0" marR="0" lvl="0" indent="0" algn="ctr" rtl="0">
                        <a:lnSpc>
                          <a:spcPct val="100000"/>
                        </a:lnSpc>
                        <a:spcBef>
                          <a:spcPts val="0"/>
                        </a:spcBef>
                        <a:spcAft>
                          <a:spcPts val="0"/>
                        </a:spcAft>
                        <a:buClr>
                          <a:schemeClr val="dk1"/>
                        </a:buClr>
                        <a:buSzPts val="1100"/>
                        <a:buFont typeface="Arial"/>
                        <a:buNone/>
                      </a:pPr>
                      <a:r>
                        <a:rPr lang="en-US" sz="1000">
                          <a:solidFill>
                            <a:srgbClr val="0F1938"/>
                          </a:solidFill>
                        </a:rPr>
                        <a:t>92.75%</a:t>
                      </a:r>
                      <a:endParaRPr sz="1000" u="none" strike="noStrike" cap="none">
                        <a:solidFill>
                          <a:srgbClr val="0F1938"/>
                        </a:solidFill>
                      </a:endParaRPr>
                    </a:p>
                  </a:txBody>
                  <a:tcPr marL="91425" marR="91425" marT="91425" marB="91425" anchor="ctr"/>
                </a:tc>
                <a:extLst>
                  <a:ext uri="{0D108BD9-81ED-4DB2-BD59-A6C34878D82A}">
                    <a16:rowId xmlns:a16="http://schemas.microsoft.com/office/drawing/2014/main" val="10001"/>
                  </a:ext>
                </a:extLst>
              </a:tr>
              <a:tr h="3246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000" u="none" strike="noStrike" cap="none">
                          <a:solidFill>
                            <a:srgbClr val="0F1938"/>
                          </a:solidFill>
                        </a:rPr>
                        <a:t>Random Forest</a:t>
                      </a:r>
                      <a:endParaRPr sz="1000" u="none" strike="noStrike" cap="none">
                        <a:solidFill>
                          <a:srgbClr val="0F1938"/>
                        </a:solidFill>
                      </a:endParaRPr>
                    </a:p>
                  </a:txBody>
                  <a:tcPr marL="91425" marR="91425" marT="91425" marB="91425" anchor="ctr"/>
                </a:tc>
                <a:tc>
                  <a:txBody>
                    <a:bodyPr/>
                    <a:lstStyle/>
                    <a:p>
                      <a:pPr marL="0" marR="0" lvl="0" indent="0" algn="ctr" rtl="0">
                        <a:lnSpc>
                          <a:spcPct val="100000"/>
                        </a:lnSpc>
                        <a:spcBef>
                          <a:spcPts val="0"/>
                        </a:spcBef>
                        <a:spcAft>
                          <a:spcPts val="0"/>
                        </a:spcAft>
                        <a:buNone/>
                      </a:pPr>
                      <a:r>
                        <a:rPr lang="en-US" sz="1000">
                          <a:solidFill>
                            <a:srgbClr val="0F1938"/>
                          </a:solidFill>
                        </a:rPr>
                        <a:t>95%</a:t>
                      </a:r>
                      <a:endParaRPr sz="1000">
                        <a:solidFill>
                          <a:srgbClr val="0F1938"/>
                        </a:solidFill>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000">
                          <a:solidFill>
                            <a:srgbClr val="0F1938"/>
                          </a:solidFill>
                        </a:rPr>
                        <a:t>95.38%</a:t>
                      </a:r>
                      <a:endParaRPr sz="1000" u="none" strike="noStrike" cap="none">
                        <a:solidFill>
                          <a:srgbClr val="0F1938"/>
                        </a:solidFill>
                      </a:endParaRPr>
                    </a:p>
                  </a:txBody>
                  <a:tcPr marL="91425" marR="91425" marT="91425" marB="91425" anchor="ctr"/>
                </a:tc>
                <a:extLst>
                  <a:ext uri="{0D108BD9-81ED-4DB2-BD59-A6C34878D82A}">
                    <a16:rowId xmlns:a16="http://schemas.microsoft.com/office/drawing/2014/main" val="10002"/>
                  </a:ext>
                </a:extLst>
              </a:tr>
              <a:tr h="325400">
                <a:tc vMerge="1">
                  <a:txBody>
                    <a:bodyPr/>
                    <a:lstStyle/>
                    <a:p>
                      <a:endParaRPr lang="en-US"/>
                    </a:p>
                  </a:txBody>
                  <a:tcPr/>
                </a:tc>
                <a:tc>
                  <a:txBody>
                    <a:bodyPr/>
                    <a:lstStyle/>
                    <a:p>
                      <a:pPr marL="0" marR="0" lvl="0" indent="0" algn="l" rtl="0">
                        <a:lnSpc>
                          <a:spcPct val="100000"/>
                        </a:lnSpc>
                        <a:spcBef>
                          <a:spcPts val="0"/>
                        </a:spcBef>
                        <a:spcAft>
                          <a:spcPts val="0"/>
                        </a:spcAft>
                        <a:buNone/>
                      </a:pPr>
                      <a:r>
                        <a:rPr lang="en-US" sz="1000">
                          <a:solidFill>
                            <a:srgbClr val="0F1938"/>
                          </a:solidFill>
                        </a:rPr>
                        <a:t>Naive Bayes (Extra Trees Classifier)</a:t>
                      </a:r>
                      <a:endParaRPr sz="1000" u="none" strike="noStrike" cap="none">
                        <a:solidFill>
                          <a:srgbClr val="0F1938"/>
                        </a:solidFill>
                      </a:endParaRPr>
                    </a:p>
                  </a:txBody>
                  <a:tcPr marL="91425" marR="91425" marT="91425" marB="91425" anchor="ctr"/>
                </a:tc>
                <a:tc>
                  <a:txBody>
                    <a:bodyPr/>
                    <a:lstStyle/>
                    <a:p>
                      <a:pPr marL="0" marR="0" lvl="0" indent="0" algn="ctr" rtl="0">
                        <a:lnSpc>
                          <a:spcPct val="100000"/>
                        </a:lnSpc>
                        <a:spcBef>
                          <a:spcPts val="0"/>
                        </a:spcBef>
                        <a:spcAft>
                          <a:spcPts val="0"/>
                        </a:spcAft>
                        <a:buNone/>
                      </a:pPr>
                      <a:r>
                        <a:rPr lang="en-US" sz="1000">
                          <a:solidFill>
                            <a:srgbClr val="0F1938"/>
                          </a:solidFill>
                        </a:rPr>
                        <a:t>-</a:t>
                      </a:r>
                      <a:endParaRPr sz="1000">
                        <a:solidFill>
                          <a:srgbClr val="0F1938"/>
                        </a:solidFill>
                      </a:endParaRPr>
                    </a:p>
                  </a:txBody>
                  <a:tcPr marL="91425" marR="91425" marT="91425" marB="91425" anchor="ctr"/>
                </a:tc>
                <a:tc>
                  <a:txBody>
                    <a:bodyPr/>
                    <a:lstStyle/>
                    <a:p>
                      <a:pPr marL="0" marR="0" lvl="0" indent="0" algn="ctr" rtl="0">
                        <a:lnSpc>
                          <a:spcPct val="100000"/>
                        </a:lnSpc>
                        <a:spcBef>
                          <a:spcPts val="0"/>
                        </a:spcBef>
                        <a:spcAft>
                          <a:spcPts val="0"/>
                        </a:spcAft>
                        <a:buNone/>
                      </a:pPr>
                      <a:r>
                        <a:rPr lang="en-US" sz="1000">
                          <a:solidFill>
                            <a:srgbClr val="0F1938"/>
                          </a:solidFill>
                        </a:rPr>
                        <a:t>95.38%</a:t>
                      </a:r>
                      <a:endParaRPr sz="1000" u="none" strike="noStrike" cap="none">
                        <a:solidFill>
                          <a:srgbClr val="0F1938"/>
                        </a:solidFill>
                      </a:endParaRPr>
                    </a:p>
                  </a:txBody>
                  <a:tcPr marL="91425" marR="91425" marT="91425" marB="91425" anchor="ctr"/>
                </a:tc>
                <a:extLst>
                  <a:ext uri="{0D108BD9-81ED-4DB2-BD59-A6C34878D82A}">
                    <a16:rowId xmlns:a16="http://schemas.microsoft.com/office/drawing/2014/main" val="10003"/>
                  </a:ext>
                </a:extLst>
              </a:tr>
              <a:tr h="324625">
                <a:tc vMerge="1">
                  <a:txBody>
                    <a:bodyPr/>
                    <a:lstStyle/>
                    <a:p>
                      <a:endParaRPr lang="en-US"/>
                    </a:p>
                  </a:txBody>
                  <a:tcPr/>
                </a:tc>
                <a:tc>
                  <a:txBody>
                    <a:bodyPr/>
                    <a:lstStyle/>
                    <a:p>
                      <a:pPr marL="0" marR="0" lvl="0" indent="0" algn="l" rtl="0">
                        <a:lnSpc>
                          <a:spcPct val="100000"/>
                        </a:lnSpc>
                        <a:spcBef>
                          <a:spcPts val="0"/>
                        </a:spcBef>
                        <a:spcAft>
                          <a:spcPts val="0"/>
                        </a:spcAft>
                        <a:buNone/>
                      </a:pPr>
                      <a:r>
                        <a:rPr lang="en-US" sz="1000">
                          <a:solidFill>
                            <a:srgbClr val="0F1938"/>
                          </a:solidFill>
                        </a:rPr>
                        <a:t>KNN Classifier</a:t>
                      </a:r>
                      <a:endParaRPr sz="1000">
                        <a:solidFill>
                          <a:srgbClr val="0F1938"/>
                        </a:solidFill>
                      </a:endParaRPr>
                    </a:p>
                  </a:txBody>
                  <a:tcPr marL="91425" marR="91425" marT="91425" marB="91425" anchor="ctr"/>
                </a:tc>
                <a:tc>
                  <a:txBody>
                    <a:bodyPr/>
                    <a:lstStyle/>
                    <a:p>
                      <a:pPr marL="0" marR="0" lvl="0" indent="0" algn="ctr" rtl="0">
                        <a:lnSpc>
                          <a:spcPct val="100000"/>
                        </a:lnSpc>
                        <a:spcBef>
                          <a:spcPts val="0"/>
                        </a:spcBef>
                        <a:spcAft>
                          <a:spcPts val="0"/>
                        </a:spcAft>
                        <a:buNone/>
                      </a:pPr>
                      <a:r>
                        <a:rPr lang="en-US" sz="1000">
                          <a:solidFill>
                            <a:srgbClr val="0F1938"/>
                          </a:solidFill>
                        </a:rPr>
                        <a:t>-</a:t>
                      </a:r>
                      <a:endParaRPr sz="1000">
                        <a:solidFill>
                          <a:srgbClr val="0F1938"/>
                        </a:solidFill>
                      </a:endParaRPr>
                    </a:p>
                  </a:txBody>
                  <a:tcPr marL="91425" marR="91425" marT="91425" marB="91425" anchor="ctr"/>
                </a:tc>
                <a:tc>
                  <a:txBody>
                    <a:bodyPr/>
                    <a:lstStyle/>
                    <a:p>
                      <a:pPr marL="0" marR="0" lvl="0" indent="0" algn="ctr" rtl="0">
                        <a:lnSpc>
                          <a:spcPct val="100000"/>
                        </a:lnSpc>
                        <a:spcBef>
                          <a:spcPts val="0"/>
                        </a:spcBef>
                        <a:spcAft>
                          <a:spcPts val="0"/>
                        </a:spcAft>
                        <a:buNone/>
                      </a:pPr>
                      <a:r>
                        <a:rPr lang="en-US" sz="1000">
                          <a:solidFill>
                            <a:srgbClr val="0F1938"/>
                          </a:solidFill>
                        </a:rPr>
                        <a:t>95.38%</a:t>
                      </a:r>
                      <a:endParaRPr sz="1000">
                        <a:solidFill>
                          <a:srgbClr val="0F1938"/>
                        </a:solidFill>
                      </a:endParaRPr>
                    </a:p>
                  </a:txBody>
                  <a:tcPr marL="91425" marR="91425" marT="91425" marB="91425" anchor="ctr"/>
                </a:tc>
                <a:extLst>
                  <a:ext uri="{0D108BD9-81ED-4DB2-BD59-A6C34878D82A}">
                    <a16:rowId xmlns:a16="http://schemas.microsoft.com/office/drawing/2014/main" val="10004"/>
                  </a:ext>
                </a:extLst>
              </a:tr>
              <a:tr h="324625">
                <a:tc vMerge="1">
                  <a:txBody>
                    <a:bodyPr/>
                    <a:lstStyle/>
                    <a:p>
                      <a:endParaRPr lang="en-US"/>
                    </a:p>
                  </a:txBody>
                  <a:tcPr/>
                </a:tc>
                <a:tc>
                  <a:txBody>
                    <a:bodyPr/>
                    <a:lstStyle/>
                    <a:p>
                      <a:pPr marL="0" marR="0" lvl="0" indent="0" algn="l" rtl="0">
                        <a:lnSpc>
                          <a:spcPct val="100000"/>
                        </a:lnSpc>
                        <a:spcBef>
                          <a:spcPts val="0"/>
                        </a:spcBef>
                        <a:spcAft>
                          <a:spcPts val="0"/>
                        </a:spcAft>
                        <a:buNone/>
                      </a:pPr>
                      <a:r>
                        <a:rPr lang="en-US" sz="1000">
                          <a:solidFill>
                            <a:srgbClr val="0F1938"/>
                          </a:solidFill>
                        </a:rPr>
                        <a:t>Dense Neural Network</a:t>
                      </a:r>
                      <a:endParaRPr sz="1000">
                        <a:solidFill>
                          <a:srgbClr val="0F1938"/>
                        </a:solidFill>
                      </a:endParaRPr>
                    </a:p>
                  </a:txBody>
                  <a:tcPr marL="91425" marR="91425" marT="91425" marB="91425" anchor="ctr"/>
                </a:tc>
                <a:tc>
                  <a:txBody>
                    <a:bodyPr/>
                    <a:lstStyle/>
                    <a:p>
                      <a:pPr marL="0" marR="0" lvl="0" indent="0" algn="ctr" rtl="0">
                        <a:lnSpc>
                          <a:spcPct val="100000"/>
                        </a:lnSpc>
                        <a:spcBef>
                          <a:spcPts val="0"/>
                        </a:spcBef>
                        <a:spcAft>
                          <a:spcPts val="0"/>
                        </a:spcAft>
                        <a:buNone/>
                      </a:pPr>
                      <a:r>
                        <a:rPr lang="en-US" sz="1000">
                          <a:solidFill>
                            <a:srgbClr val="0F1938"/>
                          </a:solidFill>
                        </a:rPr>
                        <a:t>-</a:t>
                      </a:r>
                      <a:endParaRPr sz="1000">
                        <a:solidFill>
                          <a:srgbClr val="0F1938"/>
                        </a:solidFill>
                      </a:endParaRPr>
                    </a:p>
                  </a:txBody>
                  <a:tcPr marL="91425" marR="91425" marT="91425" marB="91425" anchor="ctr"/>
                </a:tc>
                <a:tc>
                  <a:txBody>
                    <a:bodyPr/>
                    <a:lstStyle/>
                    <a:p>
                      <a:pPr marL="0" marR="0" lvl="0" indent="0" algn="ctr" rtl="0">
                        <a:lnSpc>
                          <a:spcPct val="100000"/>
                        </a:lnSpc>
                        <a:spcBef>
                          <a:spcPts val="0"/>
                        </a:spcBef>
                        <a:spcAft>
                          <a:spcPts val="0"/>
                        </a:spcAft>
                        <a:buNone/>
                      </a:pPr>
                      <a:r>
                        <a:rPr lang="en-US" sz="1000">
                          <a:solidFill>
                            <a:srgbClr val="0F1938"/>
                          </a:solidFill>
                          <a:highlight>
                            <a:srgbClr val="FFE599"/>
                          </a:highlight>
                        </a:rPr>
                        <a:t>93.00%</a:t>
                      </a:r>
                      <a:endParaRPr sz="1000">
                        <a:solidFill>
                          <a:srgbClr val="0F1938"/>
                        </a:solidFill>
                        <a:highlight>
                          <a:srgbClr val="FFE599"/>
                        </a:highlight>
                      </a:endParaRPr>
                    </a:p>
                  </a:txBody>
                  <a:tcPr marL="91425" marR="91425" marT="91425" marB="91425" anchor="ctr"/>
                </a:tc>
                <a:extLst>
                  <a:ext uri="{0D108BD9-81ED-4DB2-BD59-A6C34878D82A}">
                    <a16:rowId xmlns:a16="http://schemas.microsoft.com/office/drawing/2014/main" val="10005"/>
                  </a:ext>
                </a:extLst>
              </a:tr>
              <a:tr h="324625">
                <a:tc rowSpan="5">
                  <a:txBody>
                    <a:bodyPr/>
                    <a:lstStyle/>
                    <a:p>
                      <a:pPr marL="0" lvl="0" indent="0" algn="ctr" rtl="0">
                        <a:spcBef>
                          <a:spcPts val="0"/>
                        </a:spcBef>
                        <a:spcAft>
                          <a:spcPts val="0"/>
                        </a:spcAft>
                        <a:buNone/>
                      </a:pPr>
                      <a:r>
                        <a:rPr lang="en-US" sz="1000">
                          <a:solidFill>
                            <a:srgbClr val="0F1938"/>
                          </a:solidFill>
                        </a:rPr>
                        <a:t>Over Sampling</a:t>
                      </a:r>
                      <a:endParaRPr sz="1000">
                        <a:solidFill>
                          <a:srgbClr val="0F1938"/>
                        </a:solidFill>
                      </a:endParaRPr>
                    </a:p>
                  </a:txBody>
                  <a:tcPr marL="91425" marR="91425" marT="91425" marB="91425" anchor="ctr"/>
                </a:tc>
                <a:tc>
                  <a:txBody>
                    <a:bodyPr/>
                    <a:lstStyle/>
                    <a:p>
                      <a:pPr marL="0" marR="0" lvl="0" indent="0" algn="l" rtl="0">
                        <a:lnSpc>
                          <a:spcPct val="100000"/>
                        </a:lnSpc>
                        <a:spcBef>
                          <a:spcPts val="0"/>
                        </a:spcBef>
                        <a:spcAft>
                          <a:spcPts val="0"/>
                        </a:spcAft>
                        <a:buClr>
                          <a:schemeClr val="dk1"/>
                        </a:buClr>
                        <a:buSzPts val="1100"/>
                        <a:buFont typeface="Arial"/>
                        <a:buNone/>
                      </a:pPr>
                      <a:r>
                        <a:rPr lang="en-US" sz="1000" u="none" strike="noStrike" cap="none">
                          <a:solidFill>
                            <a:srgbClr val="0F1938"/>
                          </a:solidFill>
                        </a:rPr>
                        <a:t>Decision Tree</a:t>
                      </a:r>
                      <a:endParaRPr sz="1000" u="none" strike="noStrike" cap="none">
                        <a:solidFill>
                          <a:srgbClr val="0F1938"/>
                        </a:solidFill>
                      </a:endParaRPr>
                    </a:p>
                  </a:txBody>
                  <a:tcPr marL="91425" marR="91425" marT="91425" marB="91425" anchor="ctr"/>
                </a:tc>
                <a:tc>
                  <a:txBody>
                    <a:bodyPr/>
                    <a:lstStyle/>
                    <a:p>
                      <a:pPr marL="0" marR="0" lvl="0" indent="0" algn="ctr" rtl="0">
                        <a:lnSpc>
                          <a:spcPct val="100000"/>
                        </a:lnSpc>
                        <a:spcBef>
                          <a:spcPts val="0"/>
                        </a:spcBef>
                        <a:spcAft>
                          <a:spcPts val="0"/>
                        </a:spcAft>
                        <a:buNone/>
                      </a:pPr>
                      <a:r>
                        <a:rPr lang="en-US" sz="1000">
                          <a:solidFill>
                            <a:srgbClr val="0F1938"/>
                          </a:solidFill>
                        </a:rPr>
                        <a:t>99%</a:t>
                      </a:r>
                      <a:endParaRPr sz="1000">
                        <a:solidFill>
                          <a:srgbClr val="0F1938"/>
                        </a:solidFill>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000">
                          <a:solidFill>
                            <a:srgbClr val="0F1938"/>
                          </a:solidFill>
                        </a:rPr>
                        <a:t>99.35%</a:t>
                      </a:r>
                      <a:endParaRPr sz="1000" u="none" strike="noStrike" cap="none">
                        <a:solidFill>
                          <a:srgbClr val="0F1938"/>
                        </a:solidFill>
                      </a:endParaRPr>
                    </a:p>
                  </a:txBody>
                  <a:tcPr marL="91425" marR="91425" marT="91425" marB="91425" anchor="ctr"/>
                </a:tc>
                <a:extLst>
                  <a:ext uri="{0D108BD9-81ED-4DB2-BD59-A6C34878D82A}">
                    <a16:rowId xmlns:a16="http://schemas.microsoft.com/office/drawing/2014/main" val="10006"/>
                  </a:ext>
                </a:extLst>
              </a:tr>
              <a:tr h="3246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000" u="none" strike="noStrike" cap="none">
                          <a:solidFill>
                            <a:srgbClr val="0F1938"/>
                          </a:solidFill>
                        </a:rPr>
                        <a:t>Random Forest</a:t>
                      </a:r>
                      <a:endParaRPr sz="1000" u="none" strike="noStrike" cap="none">
                        <a:solidFill>
                          <a:srgbClr val="0F1938"/>
                        </a:solidFill>
                      </a:endParaRPr>
                    </a:p>
                  </a:txBody>
                  <a:tcPr marL="91425" marR="91425" marT="91425" marB="91425" anchor="ctr"/>
                </a:tc>
                <a:tc>
                  <a:txBody>
                    <a:bodyPr/>
                    <a:lstStyle/>
                    <a:p>
                      <a:pPr marL="0" marR="0" lvl="0" indent="0" algn="ctr" rtl="0">
                        <a:lnSpc>
                          <a:spcPct val="100000"/>
                        </a:lnSpc>
                        <a:spcBef>
                          <a:spcPts val="0"/>
                        </a:spcBef>
                        <a:spcAft>
                          <a:spcPts val="0"/>
                        </a:spcAft>
                        <a:buNone/>
                      </a:pPr>
                      <a:r>
                        <a:rPr lang="en-US" sz="1000">
                          <a:solidFill>
                            <a:srgbClr val="0F1938"/>
                          </a:solidFill>
                        </a:rPr>
                        <a:t>99%</a:t>
                      </a:r>
                      <a:endParaRPr sz="1000">
                        <a:solidFill>
                          <a:srgbClr val="0F1938"/>
                        </a:solidFill>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000">
                          <a:solidFill>
                            <a:srgbClr val="0F1938"/>
                          </a:solidFill>
                        </a:rPr>
                        <a:t>99.46%</a:t>
                      </a:r>
                      <a:endParaRPr sz="1000" u="none" strike="noStrike" cap="none">
                        <a:solidFill>
                          <a:srgbClr val="0F1938"/>
                        </a:solidFill>
                      </a:endParaRPr>
                    </a:p>
                  </a:txBody>
                  <a:tcPr marL="91425" marR="91425" marT="91425" marB="91425" anchor="ctr"/>
                </a:tc>
                <a:extLst>
                  <a:ext uri="{0D108BD9-81ED-4DB2-BD59-A6C34878D82A}">
                    <a16:rowId xmlns:a16="http://schemas.microsoft.com/office/drawing/2014/main" val="10007"/>
                  </a:ext>
                </a:extLst>
              </a:tr>
              <a:tr h="371000">
                <a:tc vMerge="1">
                  <a:txBody>
                    <a:bodyPr/>
                    <a:lstStyle/>
                    <a:p>
                      <a:endParaRPr lang="en-US"/>
                    </a:p>
                  </a:txBody>
                  <a:tcPr/>
                </a:tc>
                <a:tc>
                  <a:txBody>
                    <a:bodyPr/>
                    <a:lstStyle/>
                    <a:p>
                      <a:pPr marL="0" marR="0" lvl="0" indent="0" algn="l" rtl="0">
                        <a:lnSpc>
                          <a:spcPct val="100000"/>
                        </a:lnSpc>
                        <a:spcBef>
                          <a:spcPts val="0"/>
                        </a:spcBef>
                        <a:spcAft>
                          <a:spcPts val="0"/>
                        </a:spcAft>
                        <a:buNone/>
                      </a:pPr>
                      <a:r>
                        <a:rPr lang="en-US" sz="1000">
                          <a:solidFill>
                            <a:srgbClr val="0F1938"/>
                          </a:solidFill>
                        </a:rPr>
                        <a:t>Naive Bayes (Extra Trees Classifier)</a:t>
                      </a:r>
                      <a:endParaRPr sz="1000" u="none" strike="noStrike" cap="none">
                        <a:solidFill>
                          <a:srgbClr val="0F1938"/>
                        </a:solidFill>
                      </a:endParaRPr>
                    </a:p>
                  </a:txBody>
                  <a:tcPr marL="91425" marR="91425" marT="91425" marB="91425" anchor="ctr"/>
                </a:tc>
                <a:tc>
                  <a:txBody>
                    <a:bodyPr/>
                    <a:lstStyle/>
                    <a:p>
                      <a:pPr marL="0" marR="0" lvl="0" indent="0" algn="ctr" rtl="0">
                        <a:lnSpc>
                          <a:spcPct val="100000"/>
                        </a:lnSpc>
                        <a:spcBef>
                          <a:spcPts val="0"/>
                        </a:spcBef>
                        <a:spcAft>
                          <a:spcPts val="0"/>
                        </a:spcAft>
                        <a:buNone/>
                      </a:pPr>
                      <a:r>
                        <a:rPr lang="en-US" sz="1000">
                          <a:solidFill>
                            <a:srgbClr val="0F1938"/>
                          </a:solidFill>
                        </a:rPr>
                        <a:t>-</a:t>
                      </a:r>
                      <a:endParaRPr sz="1000">
                        <a:solidFill>
                          <a:srgbClr val="0F1938"/>
                        </a:solidFill>
                      </a:endParaRPr>
                    </a:p>
                  </a:txBody>
                  <a:tcPr marL="91425" marR="91425" marT="91425" marB="91425" anchor="ctr"/>
                </a:tc>
                <a:tc>
                  <a:txBody>
                    <a:bodyPr/>
                    <a:lstStyle/>
                    <a:p>
                      <a:pPr marL="0" marR="0" lvl="0" indent="0" algn="ctr" rtl="0">
                        <a:lnSpc>
                          <a:spcPct val="100000"/>
                        </a:lnSpc>
                        <a:spcBef>
                          <a:spcPts val="0"/>
                        </a:spcBef>
                        <a:spcAft>
                          <a:spcPts val="0"/>
                        </a:spcAft>
                        <a:buNone/>
                      </a:pPr>
                      <a:r>
                        <a:rPr lang="en-US" sz="1000">
                          <a:solidFill>
                            <a:srgbClr val="0F1938"/>
                          </a:solidFill>
                        </a:rPr>
                        <a:t>99.46%</a:t>
                      </a:r>
                      <a:endParaRPr sz="1000" u="none" strike="noStrike" cap="none">
                        <a:solidFill>
                          <a:srgbClr val="0F1938"/>
                        </a:solidFill>
                      </a:endParaRPr>
                    </a:p>
                  </a:txBody>
                  <a:tcPr marL="91425" marR="91425" marT="91425" marB="91425" anchor="ctr"/>
                </a:tc>
                <a:extLst>
                  <a:ext uri="{0D108BD9-81ED-4DB2-BD59-A6C34878D82A}">
                    <a16:rowId xmlns:a16="http://schemas.microsoft.com/office/drawing/2014/main" val="10008"/>
                  </a:ext>
                </a:extLst>
              </a:tr>
              <a:tr h="324625">
                <a:tc vMerge="1">
                  <a:txBody>
                    <a:bodyPr/>
                    <a:lstStyle/>
                    <a:p>
                      <a:endParaRPr lang="en-US"/>
                    </a:p>
                  </a:txBody>
                  <a:tcPr/>
                </a:tc>
                <a:tc>
                  <a:txBody>
                    <a:bodyPr/>
                    <a:lstStyle/>
                    <a:p>
                      <a:pPr marL="0" marR="0" lvl="0" indent="0" algn="l" rtl="0">
                        <a:lnSpc>
                          <a:spcPct val="100000"/>
                        </a:lnSpc>
                        <a:spcBef>
                          <a:spcPts val="0"/>
                        </a:spcBef>
                        <a:spcAft>
                          <a:spcPts val="0"/>
                        </a:spcAft>
                        <a:buNone/>
                      </a:pPr>
                      <a:r>
                        <a:rPr lang="en-US" sz="1000">
                          <a:solidFill>
                            <a:srgbClr val="0F1938"/>
                          </a:solidFill>
                        </a:rPr>
                        <a:t>KNN Classifier</a:t>
                      </a:r>
                      <a:endParaRPr sz="1000">
                        <a:solidFill>
                          <a:srgbClr val="0F1938"/>
                        </a:solidFill>
                      </a:endParaRPr>
                    </a:p>
                  </a:txBody>
                  <a:tcPr marL="91425" marR="91425" marT="91425" marB="91425" anchor="ctr"/>
                </a:tc>
                <a:tc>
                  <a:txBody>
                    <a:bodyPr/>
                    <a:lstStyle/>
                    <a:p>
                      <a:pPr marL="0" marR="0" lvl="0" indent="0" algn="ctr" rtl="0">
                        <a:lnSpc>
                          <a:spcPct val="100000"/>
                        </a:lnSpc>
                        <a:spcBef>
                          <a:spcPts val="0"/>
                        </a:spcBef>
                        <a:spcAft>
                          <a:spcPts val="0"/>
                        </a:spcAft>
                        <a:buNone/>
                      </a:pPr>
                      <a:r>
                        <a:rPr lang="en-US" sz="1000">
                          <a:solidFill>
                            <a:srgbClr val="0F1938"/>
                          </a:solidFill>
                        </a:rPr>
                        <a:t>-</a:t>
                      </a:r>
                      <a:endParaRPr sz="1000">
                        <a:solidFill>
                          <a:srgbClr val="0F1938"/>
                        </a:solidFill>
                      </a:endParaRPr>
                    </a:p>
                  </a:txBody>
                  <a:tcPr marL="91425" marR="91425" marT="91425" marB="91425" anchor="ctr"/>
                </a:tc>
                <a:tc>
                  <a:txBody>
                    <a:bodyPr/>
                    <a:lstStyle/>
                    <a:p>
                      <a:pPr marL="0" marR="0" lvl="0" indent="0" algn="ctr" rtl="0">
                        <a:lnSpc>
                          <a:spcPct val="100000"/>
                        </a:lnSpc>
                        <a:spcBef>
                          <a:spcPts val="0"/>
                        </a:spcBef>
                        <a:spcAft>
                          <a:spcPts val="0"/>
                        </a:spcAft>
                        <a:buNone/>
                      </a:pPr>
                      <a:r>
                        <a:rPr lang="en-US" sz="1000">
                          <a:solidFill>
                            <a:srgbClr val="0F1938"/>
                          </a:solidFill>
                        </a:rPr>
                        <a:t>99.46%</a:t>
                      </a:r>
                      <a:endParaRPr sz="1000">
                        <a:solidFill>
                          <a:srgbClr val="0F1938"/>
                        </a:solidFill>
                      </a:endParaRPr>
                    </a:p>
                  </a:txBody>
                  <a:tcPr marL="91425" marR="91425" marT="91425" marB="91425" anchor="ctr"/>
                </a:tc>
                <a:extLst>
                  <a:ext uri="{0D108BD9-81ED-4DB2-BD59-A6C34878D82A}">
                    <a16:rowId xmlns:a16="http://schemas.microsoft.com/office/drawing/2014/main" val="10009"/>
                  </a:ext>
                </a:extLst>
              </a:tr>
              <a:tr h="324625">
                <a:tc vMerge="1">
                  <a:txBody>
                    <a:bodyPr/>
                    <a:lstStyle/>
                    <a:p>
                      <a:endParaRPr lang="en-US"/>
                    </a:p>
                  </a:txBody>
                  <a:tcPr/>
                </a:tc>
                <a:tc>
                  <a:txBody>
                    <a:bodyPr/>
                    <a:lstStyle/>
                    <a:p>
                      <a:pPr marL="0" marR="0" lvl="0" indent="0" algn="l" rtl="0">
                        <a:lnSpc>
                          <a:spcPct val="100000"/>
                        </a:lnSpc>
                        <a:spcBef>
                          <a:spcPts val="0"/>
                        </a:spcBef>
                        <a:spcAft>
                          <a:spcPts val="0"/>
                        </a:spcAft>
                        <a:buNone/>
                      </a:pPr>
                      <a:r>
                        <a:rPr lang="en-US" sz="1000">
                          <a:solidFill>
                            <a:srgbClr val="0F1938"/>
                          </a:solidFill>
                        </a:rPr>
                        <a:t>Dense Neural Network</a:t>
                      </a:r>
                      <a:endParaRPr sz="1000">
                        <a:solidFill>
                          <a:srgbClr val="0F1938"/>
                        </a:solidFill>
                      </a:endParaRPr>
                    </a:p>
                  </a:txBody>
                  <a:tcPr marL="91425" marR="91425" marT="91425" marB="91425" anchor="ctr"/>
                </a:tc>
                <a:tc>
                  <a:txBody>
                    <a:bodyPr/>
                    <a:lstStyle/>
                    <a:p>
                      <a:pPr marL="0" marR="0" lvl="0" indent="0" algn="ctr" rtl="0">
                        <a:lnSpc>
                          <a:spcPct val="100000"/>
                        </a:lnSpc>
                        <a:spcBef>
                          <a:spcPts val="0"/>
                        </a:spcBef>
                        <a:spcAft>
                          <a:spcPts val="0"/>
                        </a:spcAft>
                        <a:buNone/>
                      </a:pPr>
                      <a:r>
                        <a:rPr lang="en-US" sz="1000">
                          <a:solidFill>
                            <a:srgbClr val="0F1938"/>
                          </a:solidFill>
                        </a:rPr>
                        <a:t>-</a:t>
                      </a:r>
                      <a:endParaRPr sz="1000">
                        <a:solidFill>
                          <a:srgbClr val="0F1938"/>
                        </a:solidFill>
                      </a:endParaRPr>
                    </a:p>
                  </a:txBody>
                  <a:tcPr marL="91425" marR="91425" marT="91425" marB="91425" anchor="ctr"/>
                </a:tc>
                <a:tc>
                  <a:txBody>
                    <a:bodyPr/>
                    <a:lstStyle/>
                    <a:p>
                      <a:pPr marL="0" marR="0" lvl="0" indent="0" algn="ctr" rtl="0">
                        <a:lnSpc>
                          <a:spcPct val="100000"/>
                        </a:lnSpc>
                        <a:spcBef>
                          <a:spcPts val="0"/>
                        </a:spcBef>
                        <a:spcAft>
                          <a:spcPts val="0"/>
                        </a:spcAft>
                        <a:buNone/>
                      </a:pPr>
                      <a:r>
                        <a:rPr lang="en-US" sz="1000">
                          <a:solidFill>
                            <a:srgbClr val="0F1938"/>
                          </a:solidFill>
                        </a:rPr>
                        <a:t>93.00%</a:t>
                      </a:r>
                      <a:endParaRPr sz="1000">
                        <a:solidFill>
                          <a:srgbClr val="0F1938"/>
                        </a:solidFill>
                      </a:endParaRPr>
                    </a:p>
                  </a:txBody>
                  <a:tcPr marL="91425" marR="91425" marT="91425" marB="91425" anchor="ctr"/>
                </a:tc>
                <a:extLst>
                  <a:ext uri="{0D108BD9-81ED-4DB2-BD59-A6C34878D82A}">
                    <a16:rowId xmlns:a16="http://schemas.microsoft.com/office/drawing/2014/main" val="10010"/>
                  </a:ext>
                </a:extLst>
              </a:tr>
            </a:tbl>
          </a:graphicData>
        </a:graphic>
      </p:graphicFrame>
      <p:sp>
        <p:nvSpPr>
          <p:cNvPr id="207" name="Google Shape;207;gf90c806a4c_0_31"/>
          <p:cNvSpPr txBox="1">
            <a:spLocks noGrp="1"/>
          </p:cNvSpPr>
          <p:nvPr>
            <p:ph type="sldNum" idx="12"/>
          </p:nvPr>
        </p:nvSpPr>
        <p:spPr>
          <a:xfrm>
            <a:off x="30725" y="4859000"/>
            <a:ext cx="317400" cy="248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sz="900">
                <a:latin typeface="Arial"/>
                <a:ea typeface="Arial"/>
                <a:cs typeface="Arial"/>
                <a:sym typeface="Arial"/>
              </a:rPr>
              <a:t>17</a:t>
            </a:fld>
            <a:endParaRPr sz="9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f90c806a4c_0_49"/>
          <p:cNvSpPr txBox="1">
            <a:spLocks noGrp="1"/>
          </p:cNvSpPr>
          <p:nvPr>
            <p:ph type="title"/>
          </p:nvPr>
        </p:nvSpPr>
        <p:spPr>
          <a:xfrm>
            <a:off x="457200" y="206375"/>
            <a:ext cx="82296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4400"/>
              <a:buNone/>
            </a:pPr>
            <a:r>
              <a:rPr lang="en-US" sz="2800" b="1"/>
              <a:t>Model Comparison - Multiclass Classification</a:t>
            </a:r>
            <a:endParaRPr sz="2800" b="1"/>
          </a:p>
        </p:txBody>
      </p:sp>
      <p:graphicFrame>
        <p:nvGraphicFramePr>
          <p:cNvPr id="214" name="Google Shape;214;gf90c806a4c_0_49"/>
          <p:cNvGraphicFramePr/>
          <p:nvPr/>
        </p:nvGraphicFramePr>
        <p:xfrm>
          <a:off x="587875" y="2220220"/>
          <a:ext cx="7897775" cy="2014940"/>
        </p:xfrm>
        <a:graphic>
          <a:graphicData uri="http://schemas.openxmlformats.org/drawingml/2006/table">
            <a:tbl>
              <a:tblPr>
                <a:noFill/>
                <a:tableStyleId>{E0462A8C-C2AC-4B01-8E0F-E9B26307E964}</a:tableStyleId>
              </a:tblPr>
              <a:tblGrid>
                <a:gridCol w="3436150">
                  <a:extLst>
                    <a:ext uri="{9D8B030D-6E8A-4147-A177-3AD203B41FA5}">
                      <a16:colId xmlns:a16="http://schemas.microsoft.com/office/drawing/2014/main" val="20000"/>
                    </a:ext>
                  </a:extLst>
                </a:gridCol>
                <a:gridCol w="2475500">
                  <a:extLst>
                    <a:ext uri="{9D8B030D-6E8A-4147-A177-3AD203B41FA5}">
                      <a16:colId xmlns:a16="http://schemas.microsoft.com/office/drawing/2014/main" val="20001"/>
                    </a:ext>
                  </a:extLst>
                </a:gridCol>
                <a:gridCol w="1986125">
                  <a:extLst>
                    <a:ext uri="{9D8B030D-6E8A-4147-A177-3AD203B41FA5}">
                      <a16:colId xmlns:a16="http://schemas.microsoft.com/office/drawing/2014/main" val="20002"/>
                    </a:ext>
                  </a:extLst>
                </a:gridCol>
              </a:tblGrid>
              <a:tr h="396200">
                <a:tc>
                  <a:txBody>
                    <a:bodyPr/>
                    <a:lstStyle/>
                    <a:p>
                      <a:pPr marL="0" lvl="0" indent="0" algn="l" rtl="0">
                        <a:spcBef>
                          <a:spcPts val="0"/>
                        </a:spcBef>
                        <a:spcAft>
                          <a:spcPts val="0"/>
                        </a:spcAft>
                        <a:buNone/>
                      </a:pPr>
                      <a:r>
                        <a:rPr lang="en-US">
                          <a:solidFill>
                            <a:srgbClr val="0F1938"/>
                          </a:solidFill>
                        </a:rPr>
                        <a:t>Decision Trees</a:t>
                      </a:r>
                      <a:endParaRPr>
                        <a:solidFill>
                          <a:srgbClr val="0F1938"/>
                        </a:solidFill>
                      </a:endParaRPr>
                    </a:p>
                  </a:txBody>
                  <a:tcPr marL="91425" marR="91425" marT="91425" marB="91425"/>
                </a:tc>
                <a:tc>
                  <a:txBody>
                    <a:bodyPr/>
                    <a:lstStyle/>
                    <a:p>
                      <a:pPr marL="0" lvl="0" indent="0" algn="ctr" rtl="0">
                        <a:spcBef>
                          <a:spcPts val="0"/>
                        </a:spcBef>
                        <a:spcAft>
                          <a:spcPts val="0"/>
                        </a:spcAft>
                        <a:buNone/>
                      </a:pPr>
                      <a:r>
                        <a:rPr lang="en-US">
                          <a:solidFill>
                            <a:srgbClr val="0F1938"/>
                          </a:solidFill>
                        </a:rPr>
                        <a:t>96.65%</a:t>
                      </a:r>
                      <a:endParaRPr>
                        <a:solidFill>
                          <a:srgbClr val="0F1938"/>
                        </a:solidFill>
                      </a:endParaRPr>
                    </a:p>
                  </a:txBody>
                  <a:tcPr marL="91425" marR="91425" marT="91425" marB="91425"/>
                </a:tc>
                <a:tc rowSpan="5">
                  <a:txBody>
                    <a:bodyPr/>
                    <a:lstStyle/>
                    <a:p>
                      <a:pPr marL="0" lvl="0" indent="0" algn="ctr" rtl="0">
                        <a:spcBef>
                          <a:spcPts val="0"/>
                        </a:spcBef>
                        <a:spcAft>
                          <a:spcPts val="0"/>
                        </a:spcAft>
                        <a:buClr>
                          <a:schemeClr val="dk1"/>
                        </a:buClr>
                        <a:buSzPts val="1100"/>
                        <a:buFont typeface="Arial"/>
                        <a:buNone/>
                      </a:pPr>
                      <a:r>
                        <a:rPr lang="en-US" sz="1100" b="1">
                          <a:solidFill>
                            <a:srgbClr val="0F1938"/>
                          </a:solidFill>
                        </a:rPr>
                        <a:t>Predictor variable: </a:t>
                      </a:r>
                      <a:r>
                        <a:rPr lang="en-US" sz="1100">
                          <a:solidFill>
                            <a:srgbClr val="0F1938"/>
                          </a:solidFill>
                        </a:rPr>
                        <a:t>DESCRIPTION, CONTACT_TYPE, IMPACT, U_INC_CAT, ASSIGNMENT GROUP</a:t>
                      </a:r>
                      <a:endParaRPr sz="1300">
                        <a:solidFill>
                          <a:srgbClr val="0F1938"/>
                        </a:solidFill>
                      </a:endParaRPr>
                    </a:p>
                    <a:p>
                      <a:pPr marL="0" lvl="0" indent="0" algn="ctr" rtl="0">
                        <a:spcBef>
                          <a:spcPts val="0"/>
                        </a:spcBef>
                        <a:spcAft>
                          <a:spcPts val="0"/>
                        </a:spcAft>
                        <a:buClr>
                          <a:schemeClr val="dk1"/>
                        </a:buClr>
                        <a:buSzPts val="1100"/>
                        <a:buFont typeface="Arial"/>
                        <a:buNone/>
                      </a:pPr>
                      <a:endParaRPr sz="1100">
                        <a:solidFill>
                          <a:srgbClr val="0F1938"/>
                        </a:solidFill>
                      </a:endParaRPr>
                    </a:p>
                    <a:p>
                      <a:pPr marL="0" lvl="0" indent="0" algn="ctr" rtl="0">
                        <a:spcBef>
                          <a:spcPts val="0"/>
                        </a:spcBef>
                        <a:spcAft>
                          <a:spcPts val="0"/>
                        </a:spcAft>
                        <a:buClr>
                          <a:schemeClr val="dk1"/>
                        </a:buClr>
                        <a:buSzPts val="1100"/>
                        <a:buFont typeface="Arial"/>
                        <a:buNone/>
                      </a:pPr>
                      <a:r>
                        <a:rPr lang="en-US" sz="1100" b="1">
                          <a:solidFill>
                            <a:srgbClr val="0F1938"/>
                          </a:solidFill>
                        </a:rPr>
                        <a:t>Target variable: </a:t>
                      </a:r>
                      <a:r>
                        <a:rPr lang="en-US" sz="1100">
                          <a:solidFill>
                            <a:srgbClr val="0F1938"/>
                          </a:solidFill>
                        </a:rPr>
                        <a:t>PRIORITY</a:t>
                      </a:r>
                      <a:endParaRPr b="1">
                        <a:solidFill>
                          <a:srgbClr val="0F1938"/>
                        </a:solidFill>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US">
                          <a:solidFill>
                            <a:srgbClr val="0F1938"/>
                          </a:solidFill>
                        </a:rPr>
                        <a:t>Random Forest</a:t>
                      </a:r>
                      <a:endParaRPr>
                        <a:solidFill>
                          <a:srgbClr val="0F1938"/>
                        </a:solidFill>
                      </a:endParaRPr>
                    </a:p>
                  </a:txBody>
                  <a:tcPr marL="91425" marR="91425" marT="91425" marB="91425"/>
                </a:tc>
                <a:tc>
                  <a:txBody>
                    <a:bodyPr/>
                    <a:lstStyle/>
                    <a:p>
                      <a:pPr marL="0" lvl="0" indent="0" algn="ctr" rtl="0">
                        <a:spcBef>
                          <a:spcPts val="0"/>
                        </a:spcBef>
                        <a:spcAft>
                          <a:spcPts val="0"/>
                        </a:spcAft>
                        <a:buNone/>
                      </a:pPr>
                      <a:r>
                        <a:rPr lang="en-US">
                          <a:solidFill>
                            <a:srgbClr val="0F1938"/>
                          </a:solidFill>
                        </a:rPr>
                        <a:t>97.02%</a:t>
                      </a:r>
                      <a:endParaRPr>
                        <a:solidFill>
                          <a:srgbClr val="0F1938"/>
                        </a:solidFill>
                      </a:endParaRPr>
                    </a:p>
                  </a:txBody>
                  <a:tcPr marL="91425" marR="91425" marT="91425" marB="91425"/>
                </a:tc>
                <a:tc vMerge="1">
                  <a:txBody>
                    <a:bodyPr/>
                    <a:lstStyle/>
                    <a:p>
                      <a:endParaRPr lang="en-US"/>
                    </a:p>
                  </a:txBody>
                  <a:tcPr/>
                </a:tc>
                <a:extLst>
                  <a:ext uri="{0D108BD9-81ED-4DB2-BD59-A6C34878D82A}">
                    <a16:rowId xmlns:a16="http://schemas.microsoft.com/office/drawing/2014/main" val="10001"/>
                  </a:ext>
                </a:extLst>
              </a:tr>
              <a:tr h="430100">
                <a:tc>
                  <a:txBody>
                    <a:bodyPr/>
                    <a:lstStyle/>
                    <a:p>
                      <a:pPr marL="0" lvl="0" indent="0" algn="l" rtl="0">
                        <a:spcBef>
                          <a:spcPts val="0"/>
                        </a:spcBef>
                        <a:spcAft>
                          <a:spcPts val="0"/>
                        </a:spcAft>
                        <a:buNone/>
                      </a:pPr>
                      <a:r>
                        <a:rPr lang="en-US">
                          <a:solidFill>
                            <a:srgbClr val="0F1938"/>
                          </a:solidFill>
                        </a:rPr>
                        <a:t>Naive Bayes (Extra Tree Classifier)</a:t>
                      </a:r>
                      <a:endParaRPr>
                        <a:solidFill>
                          <a:srgbClr val="0F1938"/>
                        </a:solidFill>
                      </a:endParaRPr>
                    </a:p>
                  </a:txBody>
                  <a:tcPr marL="91425" marR="91425" marT="91425" marB="91425"/>
                </a:tc>
                <a:tc>
                  <a:txBody>
                    <a:bodyPr/>
                    <a:lstStyle/>
                    <a:p>
                      <a:pPr marL="0" lvl="0" indent="0" algn="ctr" rtl="0">
                        <a:spcBef>
                          <a:spcPts val="0"/>
                        </a:spcBef>
                        <a:spcAft>
                          <a:spcPts val="0"/>
                        </a:spcAft>
                        <a:buNone/>
                      </a:pPr>
                      <a:r>
                        <a:rPr lang="en-US">
                          <a:solidFill>
                            <a:srgbClr val="0F1938"/>
                          </a:solidFill>
                        </a:rPr>
                        <a:t>97.02%</a:t>
                      </a:r>
                      <a:endParaRPr>
                        <a:solidFill>
                          <a:srgbClr val="0F1938"/>
                        </a:solidFill>
                      </a:endParaRPr>
                    </a:p>
                  </a:txBody>
                  <a:tcPr marL="91425" marR="91425" marT="91425" marB="91425"/>
                </a:tc>
                <a:tc vMerge="1">
                  <a:txBody>
                    <a:bodyPr/>
                    <a:lstStyle/>
                    <a:p>
                      <a:endParaRPr lang="en-US"/>
                    </a:p>
                  </a:txBody>
                  <a:tcPr/>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US">
                          <a:solidFill>
                            <a:srgbClr val="0F1938"/>
                          </a:solidFill>
                        </a:rPr>
                        <a:t>KNN Classifier</a:t>
                      </a:r>
                      <a:endParaRPr>
                        <a:solidFill>
                          <a:srgbClr val="0F1938"/>
                        </a:solidFill>
                      </a:endParaRPr>
                    </a:p>
                  </a:txBody>
                  <a:tcPr marL="91425" marR="91425" marT="91425" marB="91425"/>
                </a:tc>
                <a:tc>
                  <a:txBody>
                    <a:bodyPr/>
                    <a:lstStyle/>
                    <a:p>
                      <a:pPr marL="0" lvl="0" indent="0" algn="ctr" rtl="0">
                        <a:spcBef>
                          <a:spcPts val="0"/>
                        </a:spcBef>
                        <a:spcAft>
                          <a:spcPts val="0"/>
                        </a:spcAft>
                        <a:buNone/>
                      </a:pPr>
                      <a:r>
                        <a:rPr lang="en-US">
                          <a:solidFill>
                            <a:srgbClr val="0F1938"/>
                          </a:solidFill>
                        </a:rPr>
                        <a:t>97.02%</a:t>
                      </a:r>
                      <a:endParaRPr>
                        <a:solidFill>
                          <a:srgbClr val="0F1938"/>
                        </a:solidFill>
                      </a:endParaRPr>
                    </a:p>
                  </a:txBody>
                  <a:tcPr marL="91425" marR="91425" marT="91425" marB="91425"/>
                </a:tc>
                <a:tc vMerge="1">
                  <a:txBody>
                    <a:bodyPr/>
                    <a:lstStyle/>
                    <a:p>
                      <a:endParaRPr lang="en-US"/>
                    </a:p>
                  </a:txBody>
                  <a:tcPr/>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US">
                          <a:solidFill>
                            <a:srgbClr val="0F1938"/>
                          </a:solidFill>
                        </a:rPr>
                        <a:t>Dense Neural Network</a:t>
                      </a:r>
                      <a:endParaRPr>
                        <a:solidFill>
                          <a:srgbClr val="0F1938"/>
                        </a:solidFill>
                      </a:endParaRPr>
                    </a:p>
                  </a:txBody>
                  <a:tcPr marL="91425" marR="91425" marT="91425" marB="91425"/>
                </a:tc>
                <a:tc>
                  <a:txBody>
                    <a:bodyPr/>
                    <a:lstStyle/>
                    <a:p>
                      <a:pPr marL="0" lvl="0" indent="0" algn="ctr" rtl="0">
                        <a:spcBef>
                          <a:spcPts val="0"/>
                        </a:spcBef>
                        <a:spcAft>
                          <a:spcPts val="0"/>
                        </a:spcAft>
                        <a:buNone/>
                      </a:pPr>
                      <a:r>
                        <a:rPr lang="en-US">
                          <a:solidFill>
                            <a:srgbClr val="0F1938"/>
                          </a:solidFill>
                        </a:rPr>
                        <a:t>97.00%</a:t>
                      </a:r>
                      <a:endParaRPr>
                        <a:solidFill>
                          <a:srgbClr val="0F1938"/>
                        </a:solidFill>
                      </a:endParaRPr>
                    </a:p>
                  </a:txBody>
                  <a:tcPr marL="91425" marR="91425" marT="91425" marB="91425"/>
                </a:tc>
                <a:tc vMerge="1">
                  <a:txBody>
                    <a:bodyPr/>
                    <a:lstStyle/>
                    <a:p>
                      <a:endParaRPr lang="en-US"/>
                    </a:p>
                  </a:txBody>
                  <a:tcPr/>
                </a:tc>
                <a:extLst>
                  <a:ext uri="{0D108BD9-81ED-4DB2-BD59-A6C34878D82A}">
                    <a16:rowId xmlns:a16="http://schemas.microsoft.com/office/drawing/2014/main" val="10004"/>
                  </a:ext>
                </a:extLst>
              </a:tr>
            </a:tbl>
          </a:graphicData>
        </a:graphic>
      </p:graphicFrame>
      <p:sp>
        <p:nvSpPr>
          <p:cNvPr id="215" name="Google Shape;215;gf90c806a4c_0_49"/>
          <p:cNvSpPr txBox="1">
            <a:spLocks noGrp="1"/>
          </p:cNvSpPr>
          <p:nvPr>
            <p:ph type="sldNum" idx="12"/>
          </p:nvPr>
        </p:nvSpPr>
        <p:spPr>
          <a:xfrm>
            <a:off x="30725" y="4859000"/>
            <a:ext cx="317400" cy="248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sz="900">
                <a:latin typeface="Arial"/>
                <a:ea typeface="Arial"/>
                <a:cs typeface="Arial"/>
                <a:sym typeface="Arial"/>
              </a:rPr>
              <a:t>18</a:t>
            </a:fld>
            <a:endParaRPr sz="900">
              <a:latin typeface="Arial"/>
              <a:ea typeface="Arial"/>
              <a:cs typeface="Arial"/>
              <a:sym typeface="Arial"/>
            </a:endParaRPr>
          </a:p>
        </p:txBody>
      </p:sp>
      <p:graphicFrame>
        <p:nvGraphicFramePr>
          <p:cNvPr id="216" name="Google Shape;216;gf90c806a4c_0_49"/>
          <p:cNvGraphicFramePr/>
          <p:nvPr/>
        </p:nvGraphicFramePr>
        <p:xfrm>
          <a:off x="587863" y="1020763"/>
          <a:ext cx="7897750" cy="944860"/>
        </p:xfrm>
        <a:graphic>
          <a:graphicData uri="http://schemas.openxmlformats.org/drawingml/2006/table">
            <a:tbl>
              <a:tblPr>
                <a:noFill/>
                <a:tableStyleId>{E0462A8C-C2AC-4B01-8E0F-E9B26307E964}</a:tableStyleId>
              </a:tblPr>
              <a:tblGrid>
                <a:gridCol w="3436150">
                  <a:extLst>
                    <a:ext uri="{9D8B030D-6E8A-4147-A177-3AD203B41FA5}">
                      <a16:colId xmlns:a16="http://schemas.microsoft.com/office/drawing/2014/main" val="20000"/>
                    </a:ext>
                  </a:extLst>
                </a:gridCol>
                <a:gridCol w="2475500">
                  <a:extLst>
                    <a:ext uri="{9D8B030D-6E8A-4147-A177-3AD203B41FA5}">
                      <a16:colId xmlns:a16="http://schemas.microsoft.com/office/drawing/2014/main" val="20001"/>
                    </a:ext>
                  </a:extLst>
                </a:gridCol>
                <a:gridCol w="1986100">
                  <a:extLst>
                    <a:ext uri="{9D8B030D-6E8A-4147-A177-3AD203B41FA5}">
                      <a16:colId xmlns:a16="http://schemas.microsoft.com/office/drawing/2014/main" val="20002"/>
                    </a:ext>
                  </a:extLst>
                </a:gridCol>
              </a:tblGrid>
              <a:tr h="396200">
                <a:tc>
                  <a:txBody>
                    <a:bodyPr/>
                    <a:lstStyle/>
                    <a:p>
                      <a:pPr marL="0" lvl="0" indent="0" algn="ctr" rtl="0">
                        <a:spcBef>
                          <a:spcPts val="0"/>
                        </a:spcBef>
                        <a:spcAft>
                          <a:spcPts val="0"/>
                        </a:spcAft>
                        <a:buNone/>
                      </a:pPr>
                      <a:r>
                        <a:rPr lang="en-US" b="1">
                          <a:solidFill>
                            <a:srgbClr val="0F1938"/>
                          </a:solidFill>
                        </a:rPr>
                        <a:t>Models</a:t>
                      </a:r>
                      <a:endParaRPr/>
                    </a:p>
                  </a:txBody>
                  <a:tcPr marL="91425" marR="91425" marT="91425" marB="91425"/>
                </a:tc>
                <a:tc>
                  <a:txBody>
                    <a:bodyPr/>
                    <a:lstStyle/>
                    <a:p>
                      <a:pPr marL="0" lvl="0" indent="0" algn="ctr" rtl="0">
                        <a:spcBef>
                          <a:spcPts val="0"/>
                        </a:spcBef>
                        <a:spcAft>
                          <a:spcPts val="0"/>
                        </a:spcAft>
                        <a:buNone/>
                      </a:pPr>
                      <a:r>
                        <a:rPr lang="en-US" b="1">
                          <a:solidFill>
                            <a:srgbClr val="0F1938"/>
                          </a:solidFill>
                        </a:rPr>
                        <a:t>Accuracy</a:t>
                      </a:r>
                      <a:endParaRPr/>
                    </a:p>
                  </a:txBody>
                  <a:tcPr marL="91425" marR="91425" marT="91425" marB="91425"/>
                </a:tc>
                <a:tc rowSpan="2">
                  <a:txBody>
                    <a:bodyPr/>
                    <a:lstStyle/>
                    <a:p>
                      <a:pPr marL="0" lvl="0" indent="0" algn="ctr" rtl="0">
                        <a:spcBef>
                          <a:spcPts val="0"/>
                        </a:spcBef>
                        <a:spcAft>
                          <a:spcPts val="0"/>
                        </a:spcAft>
                        <a:buNone/>
                      </a:pPr>
                      <a:r>
                        <a:rPr lang="en-US" sz="1100" b="1">
                          <a:solidFill>
                            <a:srgbClr val="0F1938"/>
                          </a:solidFill>
                        </a:rPr>
                        <a:t>Predictor variable: </a:t>
                      </a:r>
                      <a:r>
                        <a:rPr lang="en-US" sz="1100">
                          <a:solidFill>
                            <a:srgbClr val="0F1938"/>
                          </a:solidFill>
                        </a:rPr>
                        <a:t>DESCRIPTION</a:t>
                      </a:r>
                      <a:endParaRPr sz="1100">
                        <a:solidFill>
                          <a:srgbClr val="0F1938"/>
                        </a:solidFill>
                      </a:endParaRPr>
                    </a:p>
                    <a:p>
                      <a:pPr marL="0" lvl="0" indent="0" algn="ctr" rtl="0">
                        <a:spcBef>
                          <a:spcPts val="0"/>
                        </a:spcBef>
                        <a:spcAft>
                          <a:spcPts val="0"/>
                        </a:spcAft>
                        <a:buNone/>
                      </a:pPr>
                      <a:endParaRPr sz="1100">
                        <a:solidFill>
                          <a:srgbClr val="0F1938"/>
                        </a:solidFill>
                      </a:endParaRPr>
                    </a:p>
                    <a:p>
                      <a:pPr marL="0" lvl="0" indent="0" algn="ctr" rtl="0">
                        <a:spcBef>
                          <a:spcPts val="0"/>
                        </a:spcBef>
                        <a:spcAft>
                          <a:spcPts val="0"/>
                        </a:spcAft>
                        <a:buNone/>
                      </a:pPr>
                      <a:r>
                        <a:rPr lang="en-US" sz="1100" b="1">
                          <a:solidFill>
                            <a:srgbClr val="0F1938"/>
                          </a:solidFill>
                        </a:rPr>
                        <a:t>Target variable: </a:t>
                      </a:r>
                      <a:r>
                        <a:rPr lang="en-US" sz="1100">
                          <a:solidFill>
                            <a:srgbClr val="0F1938"/>
                          </a:solidFill>
                        </a:rPr>
                        <a:t>PRIORITY</a:t>
                      </a:r>
                      <a:endParaRPr sz="1100">
                        <a:solidFill>
                          <a:srgbClr val="0F1938"/>
                        </a:solidFill>
                      </a:endParaRPr>
                    </a:p>
                  </a:txBody>
                  <a:tcPr marL="91425" marR="91425" marT="91425" marB="91425"/>
                </a:tc>
                <a:extLst>
                  <a:ext uri="{0D108BD9-81ED-4DB2-BD59-A6C34878D82A}">
                    <a16:rowId xmlns:a16="http://schemas.microsoft.com/office/drawing/2014/main" val="10000"/>
                  </a:ext>
                </a:extLst>
              </a:tr>
              <a:tr h="548650">
                <a:tc>
                  <a:txBody>
                    <a:bodyPr/>
                    <a:lstStyle/>
                    <a:p>
                      <a:pPr marL="0" lvl="0" indent="0" algn="l" rtl="0">
                        <a:spcBef>
                          <a:spcPts val="0"/>
                        </a:spcBef>
                        <a:spcAft>
                          <a:spcPts val="0"/>
                        </a:spcAft>
                        <a:buNone/>
                      </a:pPr>
                      <a:r>
                        <a:rPr lang="en-US">
                          <a:solidFill>
                            <a:srgbClr val="0F1938"/>
                          </a:solidFill>
                        </a:rPr>
                        <a:t>Dense Neural Network </a:t>
                      </a:r>
                      <a:endParaRPr>
                        <a:solidFill>
                          <a:srgbClr val="0F1938"/>
                        </a:solidFill>
                      </a:endParaRPr>
                    </a:p>
                  </a:txBody>
                  <a:tcPr marL="91425" marR="91425" marT="91425" marB="91425"/>
                </a:tc>
                <a:tc>
                  <a:txBody>
                    <a:bodyPr/>
                    <a:lstStyle/>
                    <a:p>
                      <a:pPr marL="0" lvl="0" indent="0" algn="ctr" rtl="0">
                        <a:spcBef>
                          <a:spcPts val="0"/>
                        </a:spcBef>
                        <a:spcAft>
                          <a:spcPts val="0"/>
                        </a:spcAft>
                        <a:buNone/>
                      </a:pPr>
                      <a:r>
                        <a:rPr lang="en-US">
                          <a:solidFill>
                            <a:srgbClr val="0F1938"/>
                          </a:solidFill>
                          <a:highlight>
                            <a:srgbClr val="FFE599"/>
                          </a:highlight>
                        </a:rPr>
                        <a:t>91.00%</a:t>
                      </a:r>
                      <a:endParaRPr>
                        <a:solidFill>
                          <a:srgbClr val="0F1938"/>
                        </a:solidFill>
                        <a:highlight>
                          <a:srgbClr val="FFE599"/>
                        </a:highlight>
                      </a:endParaRPr>
                    </a:p>
                  </a:txBody>
                  <a:tcPr marL="91425" marR="91425" marT="91425" marB="91425"/>
                </a:tc>
                <a:tc vMerge="1">
                  <a:txBody>
                    <a:bodyPr/>
                    <a:lstStyle/>
                    <a:p>
                      <a:endParaRPr lang="en-US"/>
                    </a:p>
                  </a:txBody>
                  <a:tcPr/>
                </a:tc>
                <a:extLst>
                  <a:ext uri="{0D108BD9-81ED-4DB2-BD59-A6C34878D82A}">
                    <a16:rowId xmlns:a16="http://schemas.microsoft.com/office/drawing/2014/main" val="10001"/>
                  </a:ext>
                </a:extLst>
              </a:tr>
            </a:tbl>
          </a:graphicData>
        </a:graphic>
      </p:graphicFrame>
      <p:sp>
        <p:nvSpPr>
          <p:cNvPr id="217" name="Google Shape;217;gf90c806a4c_0_49"/>
          <p:cNvSpPr txBox="1"/>
          <p:nvPr/>
        </p:nvSpPr>
        <p:spPr>
          <a:xfrm>
            <a:off x="520350" y="4359150"/>
            <a:ext cx="8103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b="1">
                <a:solidFill>
                  <a:srgbClr val="0F1938"/>
                </a:solidFill>
              </a:rPr>
              <a:t>The models based on the correlated variables in the second table yielded improved accuracy yet we choose the Dense neural network model using description as input variable.</a:t>
            </a:r>
            <a:endParaRPr/>
          </a:p>
        </p:txBody>
      </p:sp>
      <p:pic>
        <p:nvPicPr>
          <p:cNvPr id="218" name="Google Shape;218;gf90c806a4c_0_49" descr="Junkluggers Junk Removal Business Featured in UCONN School of ..."/>
          <p:cNvPicPr preferRelativeResize="0"/>
          <p:nvPr/>
        </p:nvPicPr>
        <p:blipFill rotWithShape="1">
          <a:blip r:embed="rId3">
            <a:alphaModFix/>
          </a:blip>
          <a:srcRect/>
          <a:stretch/>
        </p:blipFill>
        <p:spPr>
          <a:xfrm>
            <a:off x="8583798" y="4803225"/>
            <a:ext cx="458078" cy="2483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gf91a7b8523_0_67"/>
          <p:cNvSpPr txBox="1">
            <a:spLocks noGrp="1"/>
          </p:cNvSpPr>
          <p:nvPr>
            <p:ph type="title"/>
          </p:nvPr>
        </p:nvSpPr>
        <p:spPr>
          <a:xfrm>
            <a:off x="457200" y="206375"/>
            <a:ext cx="8377500" cy="998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Arial"/>
              <a:buNone/>
            </a:pPr>
            <a:r>
              <a:rPr lang="en-US" sz="2800" b="1">
                <a:solidFill>
                  <a:schemeClr val="lt1"/>
                </a:solidFill>
              </a:rPr>
              <a:t>Final Models - Overview</a:t>
            </a:r>
            <a:endParaRPr sz="2800" b="1">
              <a:solidFill>
                <a:schemeClr val="lt1"/>
              </a:solidFill>
            </a:endParaRPr>
          </a:p>
          <a:p>
            <a:pPr marL="0" lvl="0" indent="0" algn="l" rtl="0">
              <a:lnSpc>
                <a:spcPct val="100000"/>
              </a:lnSpc>
              <a:spcBef>
                <a:spcPts val="0"/>
              </a:spcBef>
              <a:spcAft>
                <a:spcPts val="0"/>
              </a:spcAft>
              <a:buSzPts val="2800"/>
              <a:buNone/>
            </a:pPr>
            <a:endParaRPr sz="3200" b="1"/>
          </a:p>
        </p:txBody>
      </p:sp>
      <p:sp>
        <p:nvSpPr>
          <p:cNvPr id="224" name="Google Shape;224;gf91a7b8523_0_67"/>
          <p:cNvSpPr txBox="1"/>
          <p:nvPr/>
        </p:nvSpPr>
        <p:spPr>
          <a:xfrm>
            <a:off x="457200" y="1030300"/>
            <a:ext cx="7959600" cy="431100"/>
          </a:xfrm>
          <a:prstGeom prst="rect">
            <a:avLst/>
          </a:prstGeom>
          <a:noFill/>
          <a:ln>
            <a:noFill/>
          </a:ln>
        </p:spPr>
        <p:txBody>
          <a:bodyPr spcFirstLastPara="1" wrap="square" lIns="91425" tIns="91425" rIns="91425" bIns="91425" anchor="t" anchorCtr="0">
            <a:spAutoFit/>
          </a:bodyPr>
          <a:lstStyle/>
          <a:p>
            <a:pPr marL="0" marR="0" lvl="0" indent="0" algn="just" rtl="0">
              <a:lnSpc>
                <a:spcPct val="200000"/>
              </a:lnSpc>
              <a:spcBef>
                <a:spcPts val="0"/>
              </a:spcBef>
              <a:spcAft>
                <a:spcPts val="0"/>
              </a:spcAft>
              <a:buClr>
                <a:srgbClr val="000000"/>
              </a:buClr>
              <a:buSzPts val="1600"/>
              <a:buFont typeface="Arial"/>
              <a:buNone/>
            </a:pPr>
            <a:endParaRPr sz="1600" b="1" i="0" u="none" strike="noStrike" cap="none">
              <a:solidFill>
                <a:srgbClr val="1C4587"/>
              </a:solidFill>
              <a:latin typeface="Times New Roman"/>
              <a:ea typeface="Times New Roman"/>
              <a:cs typeface="Times New Roman"/>
              <a:sym typeface="Times New Roman"/>
            </a:endParaRPr>
          </a:p>
        </p:txBody>
      </p:sp>
      <p:pic>
        <p:nvPicPr>
          <p:cNvPr id="225" name="Google Shape;225;gf91a7b8523_0_67" descr="Junkluggers Junk Removal Business Featured in UCONN School of ..."/>
          <p:cNvPicPr preferRelativeResize="0"/>
          <p:nvPr/>
        </p:nvPicPr>
        <p:blipFill rotWithShape="1">
          <a:blip r:embed="rId3">
            <a:alphaModFix/>
          </a:blip>
          <a:srcRect/>
          <a:stretch/>
        </p:blipFill>
        <p:spPr>
          <a:xfrm>
            <a:off x="8623423" y="4843625"/>
            <a:ext cx="458078" cy="248399"/>
          </a:xfrm>
          <a:prstGeom prst="rect">
            <a:avLst/>
          </a:prstGeom>
          <a:noFill/>
          <a:ln>
            <a:noFill/>
          </a:ln>
        </p:spPr>
      </p:pic>
      <p:graphicFrame>
        <p:nvGraphicFramePr>
          <p:cNvPr id="226" name="Google Shape;226;gf91a7b8523_0_67"/>
          <p:cNvGraphicFramePr/>
          <p:nvPr/>
        </p:nvGraphicFramePr>
        <p:xfrm>
          <a:off x="562050" y="1030300"/>
          <a:ext cx="8191200" cy="2975500"/>
        </p:xfrm>
        <a:graphic>
          <a:graphicData uri="http://schemas.openxmlformats.org/drawingml/2006/table">
            <a:tbl>
              <a:tblPr>
                <a:noFill/>
                <a:tableStyleId>{66B007CC-150F-41F0-94FD-67B4A0E58129}</a:tableStyleId>
              </a:tblPr>
              <a:tblGrid>
                <a:gridCol w="2871925">
                  <a:extLst>
                    <a:ext uri="{9D8B030D-6E8A-4147-A177-3AD203B41FA5}">
                      <a16:colId xmlns:a16="http://schemas.microsoft.com/office/drawing/2014/main" val="20000"/>
                    </a:ext>
                  </a:extLst>
                </a:gridCol>
                <a:gridCol w="2709625">
                  <a:extLst>
                    <a:ext uri="{9D8B030D-6E8A-4147-A177-3AD203B41FA5}">
                      <a16:colId xmlns:a16="http://schemas.microsoft.com/office/drawing/2014/main" val="20001"/>
                    </a:ext>
                  </a:extLst>
                </a:gridCol>
                <a:gridCol w="2609650">
                  <a:extLst>
                    <a:ext uri="{9D8B030D-6E8A-4147-A177-3AD203B41FA5}">
                      <a16:colId xmlns:a16="http://schemas.microsoft.com/office/drawing/2014/main" val="20002"/>
                    </a:ext>
                  </a:extLst>
                </a:gridCol>
              </a:tblGrid>
              <a:tr h="40130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Objective 1</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Model</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Accuracy</a:t>
                      </a:r>
                      <a:endParaRPr sz="1400" b="1" u="none" strike="noStrike" cap="none"/>
                    </a:p>
                  </a:txBody>
                  <a:tcPr marL="91425" marR="91425" marT="91425" marB="91425"/>
                </a:tc>
                <a:extLst>
                  <a:ext uri="{0D108BD9-81ED-4DB2-BD59-A6C34878D82A}">
                    <a16:rowId xmlns:a16="http://schemas.microsoft.com/office/drawing/2014/main" val="10000"/>
                  </a:ext>
                </a:extLst>
              </a:tr>
              <a:tr h="722000">
                <a:tc>
                  <a:txBody>
                    <a:bodyPr/>
                    <a:lstStyle/>
                    <a:p>
                      <a:pPr marL="0" marR="0" lvl="0" indent="0" algn="l" rtl="0">
                        <a:lnSpc>
                          <a:spcPct val="100000"/>
                        </a:lnSpc>
                        <a:spcBef>
                          <a:spcPts val="0"/>
                        </a:spcBef>
                        <a:spcAft>
                          <a:spcPts val="0"/>
                        </a:spcAft>
                        <a:buClr>
                          <a:srgbClr val="000000"/>
                        </a:buClr>
                        <a:buSzPts val="1100"/>
                        <a:buFont typeface="Arial"/>
                        <a:buNone/>
                      </a:pPr>
                      <a:r>
                        <a:rPr lang="en-US"/>
                        <a:t>Models using correlated variables</a:t>
                      </a:r>
                      <a:endParaRPr u="none" strike="noStrike" cap="none"/>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a:solidFill>
                            <a:srgbClr val="0F1938"/>
                          </a:solidFill>
                        </a:rPr>
                        <a:t>Dense Neural network </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a:highlight>
                            <a:srgbClr val="FFE599"/>
                          </a:highlight>
                        </a:rPr>
                        <a:t>91.00%</a:t>
                      </a:r>
                      <a:endParaRPr sz="1400" u="none" strike="noStrike" cap="none">
                        <a:highlight>
                          <a:srgbClr val="FFE599"/>
                        </a:highlight>
                      </a:endParaRPr>
                    </a:p>
                  </a:txBody>
                  <a:tcPr marL="91425" marR="91425" marT="91425" marB="91425"/>
                </a:tc>
                <a:extLst>
                  <a:ext uri="{0D108BD9-81ED-4DB2-BD59-A6C34878D82A}">
                    <a16:rowId xmlns:a16="http://schemas.microsoft.com/office/drawing/2014/main" val="10001"/>
                  </a:ext>
                </a:extLst>
              </a:tr>
              <a:tr h="401300">
                <a:tc gridSpan="3">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Objective 2</a:t>
                      </a:r>
                      <a:endParaRPr sz="1400" b="1" u="none" strike="noStrike" cap="none"/>
                    </a:p>
                  </a:txBody>
                  <a:tcPr marL="91425" marR="91425" marT="91425" marB="914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833500">
                <a:tc>
                  <a:txBody>
                    <a:bodyPr/>
                    <a:lstStyle/>
                    <a:p>
                      <a:pPr marL="0" marR="0" lvl="0" indent="0" algn="l" rtl="0">
                        <a:lnSpc>
                          <a:spcPct val="100000"/>
                        </a:lnSpc>
                        <a:spcBef>
                          <a:spcPts val="0"/>
                        </a:spcBef>
                        <a:spcAft>
                          <a:spcPts val="0"/>
                        </a:spcAft>
                        <a:buClr>
                          <a:srgbClr val="000000"/>
                        </a:buClr>
                        <a:buSzPts val="1400"/>
                        <a:buFont typeface="Arial"/>
                        <a:buNone/>
                      </a:pPr>
                      <a:r>
                        <a:rPr lang="en-US" u="none" strike="noStrike" cap="none"/>
                        <a:t>Binary class Classification</a:t>
                      </a:r>
                      <a:endParaRPr u="none" strike="noStrike" cap="none"/>
                    </a:p>
                    <a:p>
                      <a:pPr marL="0" marR="0" lvl="0" indent="0" algn="l" rtl="0">
                        <a:lnSpc>
                          <a:spcPct val="100000"/>
                        </a:lnSpc>
                        <a:spcBef>
                          <a:spcPts val="0"/>
                        </a:spcBef>
                        <a:spcAft>
                          <a:spcPts val="0"/>
                        </a:spcAft>
                        <a:buClr>
                          <a:srgbClr val="000000"/>
                        </a:buClr>
                        <a:buSzPts val="1400"/>
                        <a:buFont typeface="Arial"/>
                        <a:buNone/>
                      </a:pPr>
                      <a:r>
                        <a:rPr lang="en-US" u="none" strike="noStrike" cap="none"/>
                        <a:t>(Under / Oversampling)</a:t>
                      </a:r>
                      <a:endParaRPr u="none" strike="noStrike" cap="none"/>
                    </a:p>
                    <a:p>
                      <a:pPr marL="0" marR="0" lvl="0" indent="0" algn="l" rtl="0">
                        <a:lnSpc>
                          <a:spcPct val="100000"/>
                        </a:lnSpc>
                        <a:spcBef>
                          <a:spcPts val="0"/>
                        </a:spcBef>
                        <a:spcAft>
                          <a:spcPts val="0"/>
                        </a:spcAft>
                        <a:buClr>
                          <a:srgbClr val="000000"/>
                        </a:buClr>
                        <a:buSzPts val="1100"/>
                        <a:buFont typeface="Arial"/>
                        <a:buNone/>
                      </a:pPr>
                      <a:r>
                        <a:rPr lang="en-US" u="none" strike="noStrike" cap="none"/>
                        <a:t>(slide 1</a:t>
                      </a:r>
                      <a:r>
                        <a:rPr lang="en-US"/>
                        <a:t>7</a:t>
                      </a:r>
                      <a:r>
                        <a:rPr lang="en-US" u="none" strike="noStrike" cap="none"/>
                        <a:t>)</a:t>
                      </a:r>
                      <a:endParaRPr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a:t>Dense Neural Network</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a:t>93.00%</a:t>
                      </a:r>
                      <a:endParaRPr sz="1400" u="none" strike="noStrike" cap="none"/>
                    </a:p>
                  </a:txBody>
                  <a:tcPr marL="91425" marR="91425" marT="91425" marB="91425"/>
                </a:tc>
                <a:extLst>
                  <a:ext uri="{0D108BD9-81ED-4DB2-BD59-A6C34878D82A}">
                    <a16:rowId xmlns:a16="http://schemas.microsoft.com/office/drawing/2014/main" val="10003"/>
                  </a:ext>
                </a:extLst>
              </a:tr>
              <a:tr h="617400">
                <a:tc>
                  <a:txBody>
                    <a:bodyPr/>
                    <a:lstStyle/>
                    <a:p>
                      <a:pPr marL="0" marR="0" lvl="0" indent="0" algn="l" rtl="0">
                        <a:lnSpc>
                          <a:spcPct val="100000"/>
                        </a:lnSpc>
                        <a:spcBef>
                          <a:spcPts val="0"/>
                        </a:spcBef>
                        <a:spcAft>
                          <a:spcPts val="0"/>
                        </a:spcAft>
                        <a:buClr>
                          <a:srgbClr val="000000"/>
                        </a:buClr>
                        <a:buSzPts val="1400"/>
                        <a:buFont typeface="Arial"/>
                        <a:buNone/>
                      </a:pPr>
                      <a:r>
                        <a:rPr lang="en-US" u="none" strike="noStrike" cap="none"/>
                        <a:t>Multi-class Classification</a:t>
                      </a:r>
                      <a:endParaRPr u="none" strike="noStrike" cap="none"/>
                    </a:p>
                    <a:p>
                      <a:pPr marL="0" marR="0" lvl="0" indent="0" algn="l" rtl="0">
                        <a:lnSpc>
                          <a:spcPct val="100000"/>
                        </a:lnSpc>
                        <a:spcBef>
                          <a:spcPts val="0"/>
                        </a:spcBef>
                        <a:spcAft>
                          <a:spcPts val="0"/>
                        </a:spcAft>
                        <a:buClr>
                          <a:srgbClr val="000000"/>
                        </a:buClr>
                        <a:buSzPts val="1100"/>
                        <a:buFont typeface="Arial"/>
                        <a:buNone/>
                      </a:pPr>
                      <a:r>
                        <a:rPr lang="en-US" u="none" strike="noStrike" cap="none"/>
                        <a:t>(slide 1</a:t>
                      </a:r>
                      <a:r>
                        <a:rPr lang="en-US"/>
                        <a:t>8</a:t>
                      </a:r>
                      <a:r>
                        <a:rPr lang="en-US" u="none" strike="noStrike" cap="none"/>
                        <a:t>)</a:t>
                      </a:r>
                      <a:endParaRPr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a:t>Dense Neural Network</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a:highlight>
                            <a:srgbClr val="FFE599"/>
                          </a:highlight>
                        </a:rPr>
                        <a:t>91.00%</a:t>
                      </a:r>
                      <a:endParaRPr sz="1400" u="none" strike="noStrike" cap="none">
                        <a:highlight>
                          <a:srgbClr val="FFE599"/>
                        </a:highlight>
                      </a:endParaRPr>
                    </a:p>
                  </a:txBody>
                  <a:tcPr marL="91425" marR="91425" marT="91425" marB="91425"/>
                </a:tc>
                <a:extLst>
                  <a:ext uri="{0D108BD9-81ED-4DB2-BD59-A6C34878D82A}">
                    <a16:rowId xmlns:a16="http://schemas.microsoft.com/office/drawing/2014/main" val="10004"/>
                  </a:ext>
                </a:extLst>
              </a:tr>
            </a:tbl>
          </a:graphicData>
        </a:graphic>
      </p:graphicFrame>
      <p:sp>
        <p:nvSpPr>
          <p:cNvPr id="227" name="Google Shape;227;gf91a7b8523_0_67"/>
          <p:cNvSpPr txBox="1"/>
          <p:nvPr/>
        </p:nvSpPr>
        <p:spPr>
          <a:xfrm>
            <a:off x="457200" y="4180425"/>
            <a:ext cx="8624400" cy="585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300" b="1" i="0" strike="noStrike" cap="none">
                <a:solidFill>
                  <a:srgbClr val="0F1938"/>
                </a:solidFill>
                <a:latin typeface="Arial"/>
                <a:ea typeface="Arial"/>
                <a:cs typeface="Arial"/>
                <a:sym typeface="Arial"/>
              </a:rPr>
              <a:t>For Objective 1, we recommend Supervised learning</a:t>
            </a:r>
            <a:r>
              <a:rPr lang="en-US" sz="1300" b="1">
                <a:solidFill>
                  <a:srgbClr val="0F1938"/>
                </a:solidFill>
              </a:rPr>
              <a:t> dense neural network </a:t>
            </a:r>
            <a:r>
              <a:rPr lang="en-US" sz="1300" b="1" i="0" strike="noStrike" cap="none">
                <a:solidFill>
                  <a:srgbClr val="0F1938"/>
                </a:solidFill>
                <a:latin typeface="Arial"/>
                <a:ea typeface="Arial"/>
                <a:cs typeface="Arial"/>
                <a:sym typeface="Arial"/>
              </a:rPr>
              <a:t>model with </a:t>
            </a:r>
            <a:r>
              <a:rPr lang="en-US" sz="1300" b="1">
                <a:solidFill>
                  <a:srgbClr val="0F1938"/>
                </a:solidFill>
              </a:rPr>
              <a:t>91</a:t>
            </a:r>
            <a:r>
              <a:rPr lang="en-US" sz="1300" b="1" i="0" strike="noStrike" cap="none">
                <a:solidFill>
                  <a:srgbClr val="0F1938"/>
                </a:solidFill>
                <a:latin typeface="Arial"/>
                <a:ea typeface="Arial"/>
                <a:cs typeface="Arial"/>
                <a:sym typeface="Arial"/>
              </a:rPr>
              <a:t>% accuracy</a:t>
            </a:r>
            <a:endParaRPr sz="1300" b="1">
              <a:solidFill>
                <a:srgbClr val="0F1938"/>
              </a:solidFill>
            </a:endParaRPr>
          </a:p>
          <a:p>
            <a:pPr marL="0" marR="0" lvl="0" indent="0" algn="l" rtl="0">
              <a:lnSpc>
                <a:spcPct val="100000"/>
              </a:lnSpc>
              <a:spcBef>
                <a:spcPts val="0"/>
              </a:spcBef>
              <a:spcAft>
                <a:spcPts val="0"/>
              </a:spcAft>
              <a:buClr>
                <a:srgbClr val="000000"/>
              </a:buClr>
              <a:buSzPts val="1300"/>
              <a:buFont typeface="Arial"/>
              <a:buNone/>
            </a:pPr>
            <a:r>
              <a:rPr lang="en-US" sz="1300" b="1" i="0" strike="noStrike" cap="none">
                <a:solidFill>
                  <a:srgbClr val="0F1938"/>
                </a:solidFill>
                <a:latin typeface="Arial"/>
                <a:ea typeface="Arial"/>
                <a:cs typeface="Arial"/>
                <a:sym typeface="Arial"/>
              </a:rPr>
              <a:t>For Objective 2, we recommend Multi-class classification dense </a:t>
            </a:r>
            <a:r>
              <a:rPr lang="en-US" sz="1300" b="1">
                <a:solidFill>
                  <a:srgbClr val="0F1938"/>
                </a:solidFill>
              </a:rPr>
              <a:t>neural network </a:t>
            </a:r>
            <a:r>
              <a:rPr lang="en-US" sz="1300" b="1" i="0" strike="noStrike" cap="none">
                <a:solidFill>
                  <a:srgbClr val="0F1938"/>
                </a:solidFill>
                <a:latin typeface="Arial"/>
                <a:ea typeface="Arial"/>
                <a:cs typeface="Arial"/>
                <a:sym typeface="Arial"/>
              </a:rPr>
              <a:t> model with 91% accuracy</a:t>
            </a:r>
            <a:endParaRPr sz="1300" b="1" i="0" strike="noStrike" cap="none">
              <a:solidFill>
                <a:srgbClr val="0F1938"/>
              </a:solidFill>
              <a:latin typeface="Arial"/>
              <a:ea typeface="Arial"/>
              <a:cs typeface="Arial"/>
              <a:sym typeface="Arial"/>
            </a:endParaRPr>
          </a:p>
        </p:txBody>
      </p:sp>
      <p:sp>
        <p:nvSpPr>
          <p:cNvPr id="228" name="Google Shape;228;gf91a7b8523_0_67"/>
          <p:cNvSpPr txBox="1">
            <a:spLocks noGrp="1"/>
          </p:cNvSpPr>
          <p:nvPr>
            <p:ph type="sldNum" idx="12"/>
          </p:nvPr>
        </p:nvSpPr>
        <p:spPr>
          <a:xfrm>
            <a:off x="30725" y="4859000"/>
            <a:ext cx="317400" cy="248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sz="900">
                <a:latin typeface="Arial"/>
                <a:ea typeface="Arial"/>
                <a:cs typeface="Arial"/>
                <a:sym typeface="Arial"/>
              </a:rPr>
              <a:t>19</a:t>
            </a:fld>
            <a:endParaRPr sz="9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gbbe86eb020_2_5"/>
          <p:cNvSpPr txBox="1">
            <a:spLocks noGrp="1"/>
          </p:cNvSpPr>
          <p:nvPr>
            <p:ph type="title"/>
          </p:nvPr>
        </p:nvSpPr>
        <p:spPr>
          <a:xfrm>
            <a:off x="457200" y="206375"/>
            <a:ext cx="8377500" cy="998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Arial"/>
              <a:buNone/>
            </a:pPr>
            <a:r>
              <a:rPr lang="en-US" sz="2800" b="1">
                <a:solidFill>
                  <a:schemeClr val="lt1"/>
                </a:solidFill>
              </a:rPr>
              <a:t>Agenda</a:t>
            </a:r>
            <a:endParaRPr sz="2800" b="1">
              <a:solidFill>
                <a:schemeClr val="lt1"/>
              </a:solidFill>
            </a:endParaRPr>
          </a:p>
          <a:p>
            <a:pPr marL="0" lvl="0" indent="0" algn="l" rtl="0">
              <a:lnSpc>
                <a:spcPct val="100000"/>
              </a:lnSpc>
              <a:spcBef>
                <a:spcPts val="0"/>
              </a:spcBef>
              <a:spcAft>
                <a:spcPts val="0"/>
              </a:spcAft>
              <a:buSzPts val="2800"/>
              <a:buNone/>
            </a:pPr>
            <a:endParaRPr sz="3200" b="1"/>
          </a:p>
        </p:txBody>
      </p:sp>
      <p:sp>
        <p:nvSpPr>
          <p:cNvPr id="50" name="Google Shape;50;gbbe86eb020_2_5"/>
          <p:cNvSpPr txBox="1">
            <a:spLocks noGrp="1"/>
          </p:cNvSpPr>
          <p:nvPr>
            <p:ph type="sldNum" idx="12"/>
          </p:nvPr>
        </p:nvSpPr>
        <p:spPr>
          <a:xfrm>
            <a:off x="107475" y="4851325"/>
            <a:ext cx="276600" cy="248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z="900">
                <a:latin typeface="Arial"/>
                <a:ea typeface="Arial"/>
                <a:cs typeface="Arial"/>
                <a:sym typeface="Arial"/>
              </a:rPr>
              <a:t>2</a:t>
            </a:fld>
            <a:endParaRPr sz="900">
              <a:latin typeface="Arial"/>
              <a:ea typeface="Arial"/>
              <a:cs typeface="Arial"/>
              <a:sym typeface="Arial"/>
            </a:endParaRPr>
          </a:p>
        </p:txBody>
      </p:sp>
      <p:sp>
        <p:nvSpPr>
          <p:cNvPr id="51" name="Google Shape;51;gbbe86eb020_2_5"/>
          <p:cNvSpPr txBox="1"/>
          <p:nvPr/>
        </p:nvSpPr>
        <p:spPr>
          <a:xfrm>
            <a:off x="457200" y="1030300"/>
            <a:ext cx="7959600" cy="3694200"/>
          </a:xfrm>
          <a:prstGeom prst="rect">
            <a:avLst/>
          </a:prstGeom>
          <a:noFill/>
          <a:ln>
            <a:noFill/>
          </a:ln>
        </p:spPr>
        <p:txBody>
          <a:bodyPr spcFirstLastPara="1" wrap="square" lIns="91425" tIns="91425" rIns="91425" bIns="91425" anchor="t" anchorCtr="0">
            <a:spAutoFit/>
          </a:bodyPr>
          <a:lstStyle/>
          <a:p>
            <a:pPr marL="457200" marR="0" lvl="0" indent="-304800" algn="just" rtl="0">
              <a:lnSpc>
                <a:spcPct val="150000"/>
              </a:lnSpc>
              <a:spcBef>
                <a:spcPts val="0"/>
              </a:spcBef>
              <a:spcAft>
                <a:spcPts val="0"/>
              </a:spcAft>
              <a:buClr>
                <a:srgbClr val="0F1938"/>
              </a:buClr>
              <a:buSzPts val="1200"/>
              <a:buFont typeface="Arial"/>
              <a:buAutoNum type="arabicPeriod"/>
            </a:pPr>
            <a:r>
              <a:rPr lang="en-US" sz="1200" b="1" i="0" u="none" strike="noStrike" cap="none">
                <a:solidFill>
                  <a:srgbClr val="0F1938"/>
                </a:solidFill>
                <a:latin typeface="Arial"/>
                <a:ea typeface="Arial"/>
                <a:cs typeface="Arial"/>
                <a:sym typeface="Arial"/>
              </a:rPr>
              <a:t>Problem Statement </a:t>
            </a:r>
            <a:endParaRPr sz="1200" b="1" i="0" u="none" strike="noStrike" cap="none">
              <a:solidFill>
                <a:srgbClr val="0F1938"/>
              </a:solidFill>
              <a:latin typeface="Arial"/>
              <a:ea typeface="Arial"/>
              <a:cs typeface="Arial"/>
              <a:sym typeface="Arial"/>
            </a:endParaRPr>
          </a:p>
          <a:p>
            <a:pPr marL="457200" marR="0" lvl="0" indent="-304800" algn="just" rtl="0">
              <a:lnSpc>
                <a:spcPct val="150000"/>
              </a:lnSpc>
              <a:spcBef>
                <a:spcPts val="0"/>
              </a:spcBef>
              <a:spcAft>
                <a:spcPts val="0"/>
              </a:spcAft>
              <a:buClr>
                <a:srgbClr val="0F1938"/>
              </a:buClr>
              <a:buSzPts val="1200"/>
              <a:buFont typeface="Arial"/>
              <a:buAutoNum type="arabicPeriod"/>
            </a:pPr>
            <a:r>
              <a:rPr lang="en-US" sz="1200" b="1" i="0" u="none" strike="noStrike" cap="none">
                <a:solidFill>
                  <a:srgbClr val="0F1938"/>
                </a:solidFill>
                <a:latin typeface="Arial"/>
                <a:ea typeface="Arial"/>
                <a:cs typeface="Arial"/>
                <a:sym typeface="Arial"/>
              </a:rPr>
              <a:t>The Data Set</a:t>
            </a:r>
            <a:endParaRPr sz="1200" b="1" i="0" u="none" strike="noStrike" cap="none">
              <a:solidFill>
                <a:srgbClr val="0F1938"/>
              </a:solidFill>
              <a:latin typeface="Arial"/>
              <a:ea typeface="Arial"/>
              <a:cs typeface="Arial"/>
              <a:sym typeface="Arial"/>
            </a:endParaRPr>
          </a:p>
          <a:p>
            <a:pPr marL="457200" marR="0" lvl="0" indent="-304800" algn="just" rtl="0">
              <a:lnSpc>
                <a:spcPct val="150000"/>
              </a:lnSpc>
              <a:spcBef>
                <a:spcPts val="0"/>
              </a:spcBef>
              <a:spcAft>
                <a:spcPts val="0"/>
              </a:spcAft>
              <a:buClr>
                <a:srgbClr val="0F1938"/>
              </a:buClr>
              <a:buSzPts val="1200"/>
              <a:buFont typeface="Arial"/>
              <a:buAutoNum type="arabicPeriod"/>
            </a:pPr>
            <a:r>
              <a:rPr lang="en-US" sz="1200" b="1" i="0" u="none" strike="noStrike" cap="none">
                <a:solidFill>
                  <a:srgbClr val="0F1938"/>
                </a:solidFill>
                <a:latin typeface="Arial"/>
                <a:ea typeface="Arial"/>
                <a:cs typeface="Arial"/>
                <a:sym typeface="Arial"/>
              </a:rPr>
              <a:t>Exploratory Data Analysis</a:t>
            </a:r>
            <a:endParaRPr sz="1200" b="1" i="0" u="none" strike="noStrike" cap="none">
              <a:solidFill>
                <a:srgbClr val="0F1938"/>
              </a:solidFill>
              <a:latin typeface="Arial"/>
              <a:ea typeface="Arial"/>
              <a:cs typeface="Arial"/>
              <a:sym typeface="Arial"/>
            </a:endParaRPr>
          </a:p>
          <a:p>
            <a:pPr marL="457200" marR="0" lvl="0" indent="-304800" algn="just" rtl="0">
              <a:lnSpc>
                <a:spcPct val="150000"/>
              </a:lnSpc>
              <a:spcBef>
                <a:spcPts val="0"/>
              </a:spcBef>
              <a:spcAft>
                <a:spcPts val="0"/>
              </a:spcAft>
              <a:buClr>
                <a:srgbClr val="0F1938"/>
              </a:buClr>
              <a:buSzPts val="1200"/>
              <a:buFont typeface="Arial"/>
              <a:buAutoNum type="arabicPeriod"/>
            </a:pPr>
            <a:r>
              <a:rPr lang="en-US" sz="1200" b="1" i="0" u="none" strike="noStrike" cap="none">
                <a:solidFill>
                  <a:srgbClr val="0F1938"/>
                </a:solidFill>
                <a:latin typeface="Arial"/>
                <a:ea typeface="Arial"/>
                <a:cs typeface="Arial"/>
                <a:sym typeface="Arial"/>
              </a:rPr>
              <a:t>Visualization</a:t>
            </a:r>
            <a:endParaRPr sz="1200" b="1" i="0" u="none" strike="noStrike" cap="none">
              <a:solidFill>
                <a:srgbClr val="0F1938"/>
              </a:solidFill>
              <a:latin typeface="Arial"/>
              <a:ea typeface="Arial"/>
              <a:cs typeface="Arial"/>
              <a:sym typeface="Arial"/>
            </a:endParaRPr>
          </a:p>
          <a:p>
            <a:pPr marL="457200" marR="0" lvl="0" indent="-304800" algn="just" rtl="0">
              <a:lnSpc>
                <a:spcPct val="150000"/>
              </a:lnSpc>
              <a:spcBef>
                <a:spcPts val="0"/>
              </a:spcBef>
              <a:spcAft>
                <a:spcPts val="0"/>
              </a:spcAft>
              <a:buClr>
                <a:srgbClr val="0F1938"/>
              </a:buClr>
              <a:buSzPts val="1200"/>
              <a:buFont typeface="Arial"/>
              <a:buAutoNum type="arabicPeriod"/>
            </a:pPr>
            <a:r>
              <a:rPr lang="en-US" sz="1200" b="1" i="0" u="none" strike="noStrike" cap="none">
                <a:solidFill>
                  <a:srgbClr val="0F1938"/>
                </a:solidFill>
                <a:latin typeface="Arial"/>
                <a:ea typeface="Arial"/>
                <a:cs typeface="Arial"/>
                <a:sym typeface="Arial"/>
              </a:rPr>
              <a:t>Methodology - Objective 1</a:t>
            </a:r>
            <a:endParaRPr sz="1200" b="1" i="0" u="none" strike="noStrike" cap="none">
              <a:solidFill>
                <a:srgbClr val="0F1938"/>
              </a:solidFill>
              <a:latin typeface="Arial"/>
              <a:ea typeface="Arial"/>
              <a:cs typeface="Arial"/>
              <a:sym typeface="Arial"/>
            </a:endParaRPr>
          </a:p>
          <a:p>
            <a:pPr marL="914400" marR="0" lvl="1" indent="-304800" algn="just" rtl="0">
              <a:lnSpc>
                <a:spcPct val="150000"/>
              </a:lnSpc>
              <a:spcBef>
                <a:spcPts val="0"/>
              </a:spcBef>
              <a:spcAft>
                <a:spcPts val="0"/>
              </a:spcAft>
              <a:buClr>
                <a:srgbClr val="0F1938"/>
              </a:buClr>
              <a:buSzPts val="1200"/>
              <a:buFont typeface="Arial"/>
              <a:buChar char="○"/>
            </a:pPr>
            <a:r>
              <a:rPr lang="en-US" sz="1200" b="0" i="0" u="none" strike="noStrike" cap="none">
                <a:solidFill>
                  <a:srgbClr val="0F1938"/>
                </a:solidFill>
                <a:latin typeface="Arial"/>
                <a:ea typeface="Arial"/>
                <a:cs typeface="Arial"/>
                <a:sym typeface="Arial"/>
              </a:rPr>
              <a:t>Preprocessing</a:t>
            </a:r>
            <a:endParaRPr sz="1200" b="0" i="0" u="none" strike="noStrike" cap="none">
              <a:solidFill>
                <a:srgbClr val="0F1938"/>
              </a:solidFill>
              <a:latin typeface="Arial"/>
              <a:ea typeface="Arial"/>
              <a:cs typeface="Arial"/>
              <a:sym typeface="Arial"/>
            </a:endParaRPr>
          </a:p>
          <a:p>
            <a:pPr marL="914400" marR="0" lvl="1" indent="-304800" algn="just" rtl="0">
              <a:lnSpc>
                <a:spcPct val="150000"/>
              </a:lnSpc>
              <a:spcBef>
                <a:spcPts val="0"/>
              </a:spcBef>
              <a:spcAft>
                <a:spcPts val="0"/>
              </a:spcAft>
              <a:buClr>
                <a:srgbClr val="0F1938"/>
              </a:buClr>
              <a:buSzPts val="1200"/>
              <a:buFont typeface="Arial"/>
              <a:buChar char="○"/>
            </a:pPr>
            <a:r>
              <a:rPr lang="en-US" sz="1200" b="0" i="0" u="none" strike="noStrike" cap="none">
                <a:solidFill>
                  <a:srgbClr val="0F1938"/>
                </a:solidFill>
                <a:latin typeface="Arial"/>
                <a:ea typeface="Arial"/>
                <a:cs typeface="Arial"/>
                <a:sym typeface="Arial"/>
              </a:rPr>
              <a:t>Modeling</a:t>
            </a:r>
            <a:endParaRPr sz="1200" b="0" i="0" u="none" strike="noStrike" cap="none">
              <a:solidFill>
                <a:srgbClr val="0F1938"/>
              </a:solidFill>
              <a:latin typeface="Arial"/>
              <a:ea typeface="Arial"/>
              <a:cs typeface="Arial"/>
              <a:sym typeface="Arial"/>
            </a:endParaRPr>
          </a:p>
          <a:p>
            <a:pPr marL="914400" marR="0" lvl="1" indent="-304800" algn="just" rtl="0">
              <a:lnSpc>
                <a:spcPct val="150000"/>
              </a:lnSpc>
              <a:spcBef>
                <a:spcPts val="0"/>
              </a:spcBef>
              <a:spcAft>
                <a:spcPts val="0"/>
              </a:spcAft>
              <a:buClr>
                <a:srgbClr val="0F1938"/>
              </a:buClr>
              <a:buSzPts val="1200"/>
              <a:buFont typeface="Arial"/>
              <a:buChar char="○"/>
            </a:pPr>
            <a:r>
              <a:rPr lang="en-US" sz="1200" b="0" i="0" u="none" strike="noStrike" cap="none">
                <a:solidFill>
                  <a:srgbClr val="0F1938"/>
                </a:solidFill>
                <a:latin typeface="Arial"/>
                <a:ea typeface="Arial"/>
                <a:cs typeface="Arial"/>
                <a:sym typeface="Arial"/>
              </a:rPr>
              <a:t>Results</a:t>
            </a:r>
            <a:endParaRPr sz="1200" b="0" i="0" u="none" strike="noStrike" cap="none">
              <a:solidFill>
                <a:srgbClr val="0F1938"/>
              </a:solidFill>
              <a:latin typeface="Arial"/>
              <a:ea typeface="Arial"/>
              <a:cs typeface="Arial"/>
              <a:sym typeface="Arial"/>
            </a:endParaRPr>
          </a:p>
          <a:p>
            <a:pPr marL="457200" marR="0" lvl="0" indent="-304800" algn="just" rtl="0">
              <a:lnSpc>
                <a:spcPct val="150000"/>
              </a:lnSpc>
              <a:spcBef>
                <a:spcPts val="0"/>
              </a:spcBef>
              <a:spcAft>
                <a:spcPts val="0"/>
              </a:spcAft>
              <a:buClr>
                <a:srgbClr val="0F1938"/>
              </a:buClr>
              <a:buSzPts val="1200"/>
              <a:buFont typeface="Arial"/>
              <a:buAutoNum type="arabicPeriod"/>
            </a:pPr>
            <a:r>
              <a:rPr lang="en-US" sz="1200" b="1" i="0" u="none" strike="noStrike" cap="none">
                <a:solidFill>
                  <a:srgbClr val="0F1938"/>
                </a:solidFill>
                <a:latin typeface="Arial"/>
                <a:ea typeface="Arial"/>
                <a:cs typeface="Arial"/>
                <a:sym typeface="Arial"/>
              </a:rPr>
              <a:t>Methodology - Objective 2</a:t>
            </a:r>
            <a:endParaRPr sz="1200" b="1" i="0" u="none" strike="noStrike" cap="none">
              <a:solidFill>
                <a:srgbClr val="0F1938"/>
              </a:solidFill>
              <a:latin typeface="Arial"/>
              <a:ea typeface="Arial"/>
              <a:cs typeface="Arial"/>
              <a:sym typeface="Arial"/>
            </a:endParaRPr>
          </a:p>
          <a:p>
            <a:pPr marL="914400" marR="0" lvl="1" indent="-304800" algn="just" rtl="0">
              <a:lnSpc>
                <a:spcPct val="150000"/>
              </a:lnSpc>
              <a:spcBef>
                <a:spcPts val="0"/>
              </a:spcBef>
              <a:spcAft>
                <a:spcPts val="0"/>
              </a:spcAft>
              <a:buClr>
                <a:srgbClr val="0F1938"/>
              </a:buClr>
              <a:buSzPts val="1200"/>
              <a:buFont typeface="Arial"/>
              <a:buChar char="○"/>
            </a:pPr>
            <a:r>
              <a:rPr lang="en-US" sz="1200" b="0" i="0" u="none" strike="noStrike" cap="none">
                <a:solidFill>
                  <a:srgbClr val="0F1938"/>
                </a:solidFill>
                <a:latin typeface="Arial"/>
                <a:ea typeface="Arial"/>
                <a:cs typeface="Arial"/>
                <a:sym typeface="Arial"/>
              </a:rPr>
              <a:t>Preprocessing</a:t>
            </a:r>
            <a:endParaRPr sz="1200" b="0" i="0" u="none" strike="noStrike" cap="none">
              <a:solidFill>
                <a:srgbClr val="0F1938"/>
              </a:solidFill>
              <a:latin typeface="Arial"/>
              <a:ea typeface="Arial"/>
              <a:cs typeface="Arial"/>
              <a:sym typeface="Arial"/>
            </a:endParaRPr>
          </a:p>
          <a:p>
            <a:pPr marL="914400" marR="0" lvl="1" indent="-304800" algn="just" rtl="0">
              <a:lnSpc>
                <a:spcPct val="150000"/>
              </a:lnSpc>
              <a:spcBef>
                <a:spcPts val="0"/>
              </a:spcBef>
              <a:spcAft>
                <a:spcPts val="0"/>
              </a:spcAft>
              <a:buClr>
                <a:srgbClr val="0F1938"/>
              </a:buClr>
              <a:buSzPts val="1200"/>
              <a:buFont typeface="Arial"/>
              <a:buChar char="○"/>
            </a:pPr>
            <a:r>
              <a:rPr lang="en-US" sz="1200" b="0" i="0" u="none" strike="noStrike" cap="none">
                <a:solidFill>
                  <a:srgbClr val="0F1938"/>
                </a:solidFill>
                <a:latin typeface="Arial"/>
                <a:ea typeface="Arial"/>
                <a:cs typeface="Arial"/>
                <a:sym typeface="Arial"/>
              </a:rPr>
              <a:t>Modeling</a:t>
            </a:r>
            <a:endParaRPr sz="1200" b="0" i="0" u="none" strike="noStrike" cap="none">
              <a:solidFill>
                <a:srgbClr val="0F1938"/>
              </a:solidFill>
              <a:latin typeface="Arial"/>
              <a:ea typeface="Arial"/>
              <a:cs typeface="Arial"/>
              <a:sym typeface="Arial"/>
            </a:endParaRPr>
          </a:p>
          <a:p>
            <a:pPr marL="914400" marR="0" lvl="1" indent="-304800" algn="just" rtl="0">
              <a:lnSpc>
                <a:spcPct val="150000"/>
              </a:lnSpc>
              <a:spcBef>
                <a:spcPts val="0"/>
              </a:spcBef>
              <a:spcAft>
                <a:spcPts val="0"/>
              </a:spcAft>
              <a:buClr>
                <a:srgbClr val="0F1938"/>
              </a:buClr>
              <a:buSzPts val="1200"/>
              <a:buFont typeface="Arial"/>
              <a:buChar char="○"/>
            </a:pPr>
            <a:r>
              <a:rPr lang="en-US" sz="1200" b="0" i="0" u="none" strike="noStrike" cap="none">
                <a:solidFill>
                  <a:srgbClr val="0F1938"/>
                </a:solidFill>
                <a:latin typeface="Arial"/>
                <a:ea typeface="Arial"/>
                <a:cs typeface="Arial"/>
                <a:sym typeface="Arial"/>
              </a:rPr>
              <a:t>Results</a:t>
            </a:r>
            <a:endParaRPr sz="1200" b="1" i="0" u="none" strike="noStrike" cap="none">
              <a:solidFill>
                <a:srgbClr val="0F1938"/>
              </a:solidFill>
              <a:latin typeface="Arial"/>
              <a:ea typeface="Arial"/>
              <a:cs typeface="Arial"/>
              <a:sym typeface="Arial"/>
            </a:endParaRPr>
          </a:p>
          <a:p>
            <a:pPr marL="457200" marR="0" lvl="0" indent="-304800" algn="just" rtl="0">
              <a:lnSpc>
                <a:spcPct val="150000"/>
              </a:lnSpc>
              <a:spcBef>
                <a:spcPts val="0"/>
              </a:spcBef>
              <a:spcAft>
                <a:spcPts val="0"/>
              </a:spcAft>
              <a:buClr>
                <a:srgbClr val="0F1938"/>
              </a:buClr>
              <a:buSzPts val="1200"/>
              <a:buFont typeface="Arial"/>
              <a:buAutoNum type="arabicPeriod"/>
            </a:pPr>
            <a:r>
              <a:rPr lang="en-US" sz="1200" b="1" i="0" u="none" strike="noStrike" cap="none">
                <a:solidFill>
                  <a:srgbClr val="0F1938"/>
                </a:solidFill>
                <a:latin typeface="Arial"/>
                <a:ea typeface="Arial"/>
                <a:cs typeface="Arial"/>
                <a:sym typeface="Arial"/>
              </a:rPr>
              <a:t>Recommendations</a:t>
            </a:r>
            <a:endParaRPr sz="1200" b="1" i="0" u="none" strike="noStrike" cap="none">
              <a:solidFill>
                <a:srgbClr val="0F1938"/>
              </a:solidFill>
              <a:latin typeface="Arial"/>
              <a:ea typeface="Arial"/>
              <a:cs typeface="Arial"/>
              <a:sym typeface="Arial"/>
            </a:endParaRPr>
          </a:p>
        </p:txBody>
      </p:sp>
      <p:pic>
        <p:nvPicPr>
          <p:cNvPr id="52" name="Google Shape;52;gbbe86eb020_2_5" descr="Junkluggers Junk Removal Business Featured in UCONN School of ..."/>
          <p:cNvPicPr preferRelativeResize="0"/>
          <p:nvPr/>
        </p:nvPicPr>
        <p:blipFill rotWithShape="1">
          <a:blip r:embed="rId3">
            <a:alphaModFix/>
          </a:blip>
          <a:srcRect/>
          <a:stretch/>
        </p:blipFill>
        <p:spPr>
          <a:xfrm>
            <a:off x="8583798" y="4803225"/>
            <a:ext cx="458078" cy="248399"/>
          </a:xfrm>
          <a:prstGeom prst="rect">
            <a:avLst/>
          </a:prstGeom>
          <a:noFill/>
          <a:ln>
            <a:noFill/>
          </a:ln>
        </p:spPr>
      </p:pic>
      <p:pic>
        <p:nvPicPr>
          <p:cNvPr id="53" name="Google Shape;53;gbbe86eb020_2_5"/>
          <p:cNvPicPr preferRelativeResize="0"/>
          <p:nvPr/>
        </p:nvPicPr>
        <p:blipFill rotWithShape="1">
          <a:blip r:embed="rId4">
            <a:alphaModFix/>
          </a:blip>
          <a:srcRect/>
          <a:stretch/>
        </p:blipFill>
        <p:spPr>
          <a:xfrm>
            <a:off x="5758875" y="1306775"/>
            <a:ext cx="2301951" cy="31412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f91a7b8523_0_74"/>
          <p:cNvSpPr txBox="1">
            <a:spLocks noGrp="1"/>
          </p:cNvSpPr>
          <p:nvPr>
            <p:ph type="title"/>
          </p:nvPr>
        </p:nvSpPr>
        <p:spPr>
          <a:xfrm>
            <a:off x="457200" y="468300"/>
            <a:ext cx="8377500" cy="345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Arial"/>
              <a:buNone/>
            </a:pPr>
            <a:r>
              <a:rPr lang="en-US" sz="2800" b="1">
                <a:solidFill>
                  <a:schemeClr val="lt1"/>
                </a:solidFill>
              </a:rPr>
              <a:t>Recommendations</a:t>
            </a:r>
            <a:endParaRPr sz="2800" b="1">
              <a:solidFill>
                <a:schemeClr val="lt1"/>
              </a:solidFill>
            </a:endParaRPr>
          </a:p>
          <a:p>
            <a:pPr marL="0" lvl="0" indent="0" algn="l" rtl="0">
              <a:lnSpc>
                <a:spcPct val="100000"/>
              </a:lnSpc>
              <a:spcBef>
                <a:spcPts val="0"/>
              </a:spcBef>
              <a:spcAft>
                <a:spcPts val="0"/>
              </a:spcAft>
              <a:buSzPts val="2800"/>
              <a:buNone/>
            </a:pPr>
            <a:endParaRPr sz="3200" b="1"/>
          </a:p>
        </p:txBody>
      </p:sp>
      <p:sp>
        <p:nvSpPr>
          <p:cNvPr id="234" name="Google Shape;234;gf91a7b8523_0_74"/>
          <p:cNvSpPr txBox="1"/>
          <p:nvPr/>
        </p:nvSpPr>
        <p:spPr>
          <a:xfrm>
            <a:off x="7416025" y="1104625"/>
            <a:ext cx="7959600" cy="431100"/>
          </a:xfrm>
          <a:prstGeom prst="rect">
            <a:avLst/>
          </a:prstGeom>
          <a:noFill/>
          <a:ln>
            <a:noFill/>
          </a:ln>
        </p:spPr>
        <p:txBody>
          <a:bodyPr spcFirstLastPara="1" wrap="square" lIns="91425" tIns="91425" rIns="91425" bIns="91425" anchor="t" anchorCtr="0">
            <a:spAutoFit/>
          </a:bodyPr>
          <a:lstStyle/>
          <a:p>
            <a:pPr marL="0" marR="0" lvl="0" indent="0" algn="just" rtl="0">
              <a:lnSpc>
                <a:spcPct val="200000"/>
              </a:lnSpc>
              <a:spcBef>
                <a:spcPts val="0"/>
              </a:spcBef>
              <a:spcAft>
                <a:spcPts val="0"/>
              </a:spcAft>
              <a:buClr>
                <a:srgbClr val="000000"/>
              </a:buClr>
              <a:buSzPts val="1600"/>
              <a:buFont typeface="Arial"/>
              <a:buNone/>
            </a:pPr>
            <a:endParaRPr sz="1600" b="1" i="0" u="none" strike="noStrike" cap="none">
              <a:solidFill>
                <a:srgbClr val="1C4587"/>
              </a:solidFill>
              <a:latin typeface="Times New Roman"/>
              <a:ea typeface="Times New Roman"/>
              <a:cs typeface="Times New Roman"/>
              <a:sym typeface="Times New Roman"/>
            </a:endParaRPr>
          </a:p>
        </p:txBody>
      </p:sp>
      <p:pic>
        <p:nvPicPr>
          <p:cNvPr id="235" name="Google Shape;235;gf91a7b8523_0_74" descr="Junkluggers Junk Removal Business Featured in UCONN School of ..."/>
          <p:cNvPicPr preferRelativeResize="0"/>
          <p:nvPr/>
        </p:nvPicPr>
        <p:blipFill rotWithShape="1">
          <a:blip r:embed="rId3">
            <a:alphaModFix/>
          </a:blip>
          <a:srcRect/>
          <a:stretch/>
        </p:blipFill>
        <p:spPr>
          <a:xfrm>
            <a:off x="8563648" y="4874950"/>
            <a:ext cx="458078" cy="248399"/>
          </a:xfrm>
          <a:prstGeom prst="rect">
            <a:avLst/>
          </a:prstGeom>
          <a:noFill/>
          <a:ln>
            <a:noFill/>
          </a:ln>
        </p:spPr>
      </p:pic>
      <p:cxnSp>
        <p:nvCxnSpPr>
          <p:cNvPr id="236" name="Google Shape;236;gf91a7b8523_0_74"/>
          <p:cNvCxnSpPr/>
          <p:nvPr/>
        </p:nvCxnSpPr>
        <p:spPr>
          <a:xfrm flipH="1">
            <a:off x="2393125" y="1088375"/>
            <a:ext cx="600" cy="3931200"/>
          </a:xfrm>
          <a:prstGeom prst="straightConnector1">
            <a:avLst/>
          </a:prstGeom>
          <a:noFill/>
          <a:ln w="9525" cap="flat" cmpd="sng">
            <a:solidFill>
              <a:schemeClr val="dk2"/>
            </a:solidFill>
            <a:prstDash val="solid"/>
            <a:round/>
            <a:headEnd type="none" w="sm" len="sm"/>
            <a:tailEnd type="none" w="sm" len="sm"/>
          </a:ln>
        </p:spPr>
      </p:cxnSp>
      <p:cxnSp>
        <p:nvCxnSpPr>
          <p:cNvPr id="237" name="Google Shape;237;gf91a7b8523_0_74"/>
          <p:cNvCxnSpPr/>
          <p:nvPr/>
        </p:nvCxnSpPr>
        <p:spPr>
          <a:xfrm>
            <a:off x="4849925" y="1073075"/>
            <a:ext cx="0" cy="3961800"/>
          </a:xfrm>
          <a:prstGeom prst="straightConnector1">
            <a:avLst/>
          </a:prstGeom>
          <a:noFill/>
          <a:ln w="9525" cap="flat" cmpd="sng">
            <a:solidFill>
              <a:schemeClr val="dk2"/>
            </a:solidFill>
            <a:prstDash val="solid"/>
            <a:round/>
            <a:headEnd type="none" w="sm" len="sm"/>
            <a:tailEnd type="none" w="sm" len="sm"/>
          </a:ln>
        </p:spPr>
      </p:cxnSp>
      <p:pic>
        <p:nvPicPr>
          <p:cNvPr id="238" name="Google Shape;238;gf91a7b8523_0_74"/>
          <p:cNvPicPr preferRelativeResize="0"/>
          <p:nvPr/>
        </p:nvPicPr>
        <p:blipFill rotWithShape="1">
          <a:blip r:embed="rId4">
            <a:alphaModFix/>
          </a:blip>
          <a:srcRect/>
          <a:stretch/>
        </p:blipFill>
        <p:spPr>
          <a:xfrm>
            <a:off x="7416025" y="989574"/>
            <a:ext cx="1421425" cy="1610551"/>
          </a:xfrm>
          <a:prstGeom prst="rect">
            <a:avLst/>
          </a:prstGeom>
          <a:noFill/>
          <a:ln>
            <a:noFill/>
          </a:ln>
        </p:spPr>
      </p:pic>
      <p:sp>
        <p:nvSpPr>
          <p:cNvPr id="239" name="Google Shape;239;gf91a7b8523_0_74"/>
          <p:cNvSpPr txBox="1"/>
          <p:nvPr/>
        </p:nvSpPr>
        <p:spPr>
          <a:xfrm>
            <a:off x="7157275" y="2725725"/>
            <a:ext cx="2057400" cy="1477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F1938"/>
                </a:solidFill>
                <a:latin typeface="Arial"/>
                <a:ea typeface="Arial"/>
                <a:cs typeface="Arial"/>
                <a:sym typeface="Arial"/>
              </a:rPr>
              <a:t>Using chatbots for incidents with low priority. High priority and urgent incidents should be redirected to teams.</a:t>
            </a:r>
            <a:endParaRPr sz="1400" b="0" i="0" u="none" strike="noStrike" cap="none">
              <a:solidFill>
                <a:srgbClr val="0F1938"/>
              </a:solidFill>
              <a:latin typeface="Arial"/>
              <a:ea typeface="Arial"/>
              <a:cs typeface="Arial"/>
              <a:sym typeface="Arial"/>
            </a:endParaRPr>
          </a:p>
        </p:txBody>
      </p:sp>
      <p:sp>
        <p:nvSpPr>
          <p:cNvPr id="240" name="Google Shape;240;gf91a7b8523_0_74"/>
          <p:cNvSpPr txBox="1"/>
          <p:nvPr/>
        </p:nvSpPr>
        <p:spPr>
          <a:xfrm>
            <a:off x="173550" y="2740675"/>
            <a:ext cx="2268900" cy="1908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F1938"/>
                </a:solidFill>
                <a:latin typeface="Arial"/>
                <a:ea typeface="Arial"/>
                <a:cs typeface="Arial"/>
                <a:sym typeface="Arial"/>
              </a:rPr>
              <a:t>Limit the number of incidents and high priority incidents for a particular team at a particular time by re-routing to the next best team reducing the wait time of urgent incidents being managed.</a:t>
            </a:r>
            <a:endParaRPr sz="1400" b="0" i="0" u="none" strike="noStrike" cap="none">
              <a:solidFill>
                <a:srgbClr val="0F1938"/>
              </a:solidFill>
              <a:latin typeface="Arial"/>
              <a:ea typeface="Arial"/>
              <a:cs typeface="Arial"/>
              <a:sym typeface="Arial"/>
            </a:endParaRPr>
          </a:p>
        </p:txBody>
      </p:sp>
      <p:sp>
        <p:nvSpPr>
          <p:cNvPr id="241" name="Google Shape;241;gf91a7b8523_0_74"/>
          <p:cNvSpPr txBox="1"/>
          <p:nvPr/>
        </p:nvSpPr>
        <p:spPr>
          <a:xfrm>
            <a:off x="2659763" y="2921350"/>
            <a:ext cx="1968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42" name="Google Shape;242;gf91a7b8523_0_74"/>
          <p:cNvPicPr preferRelativeResize="0"/>
          <p:nvPr/>
        </p:nvPicPr>
        <p:blipFill rotWithShape="1">
          <a:blip r:embed="rId5">
            <a:alphaModFix/>
          </a:blip>
          <a:srcRect l="52141"/>
          <a:stretch/>
        </p:blipFill>
        <p:spPr>
          <a:xfrm>
            <a:off x="5155100" y="1080725"/>
            <a:ext cx="1577984" cy="1610550"/>
          </a:xfrm>
          <a:prstGeom prst="rect">
            <a:avLst/>
          </a:prstGeom>
          <a:noFill/>
          <a:ln>
            <a:noFill/>
          </a:ln>
        </p:spPr>
      </p:pic>
      <p:pic>
        <p:nvPicPr>
          <p:cNvPr id="243" name="Google Shape;243;gf91a7b8523_0_74"/>
          <p:cNvPicPr preferRelativeResize="0"/>
          <p:nvPr/>
        </p:nvPicPr>
        <p:blipFill rotWithShape="1">
          <a:blip r:embed="rId6">
            <a:alphaModFix/>
          </a:blip>
          <a:srcRect b="8850"/>
          <a:stretch/>
        </p:blipFill>
        <p:spPr>
          <a:xfrm>
            <a:off x="474575" y="1147250"/>
            <a:ext cx="1491964" cy="1477499"/>
          </a:xfrm>
          <a:prstGeom prst="rect">
            <a:avLst/>
          </a:prstGeom>
          <a:noFill/>
          <a:ln>
            <a:noFill/>
          </a:ln>
        </p:spPr>
      </p:pic>
      <p:sp>
        <p:nvSpPr>
          <p:cNvPr id="244" name="Google Shape;244;gf91a7b8523_0_74"/>
          <p:cNvSpPr txBox="1"/>
          <p:nvPr/>
        </p:nvSpPr>
        <p:spPr>
          <a:xfrm>
            <a:off x="4978275" y="2740675"/>
            <a:ext cx="2057400" cy="212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F1938"/>
                </a:solidFill>
                <a:latin typeface="Arial"/>
                <a:ea typeface="Arial"/>
                <a:cs typeface="Arial"/>
                <a:sym typeface="Arial"/>
              </a:rPr>
              <a:t>Classify severity of incidents using on artificial intelligence and machine learning algorithms, focusing on urgent incidents, redirecting to top teams</a:t>
            </a:r>
            <a:endParaRPr sz="1400" b="0" i="0" u="none" strike="noStrike" cap="none">
              <a:solidFill>
                <a:srgbClr val="0F1938"/>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F1938"/>
                </a:solidFill>
                <a:latin typeface="Arial"/>
                <a:ea typeface="Arial"/>
                <a:cs typeface="Arial"/>
                <a:sym typeface="Arial"/>
              </a:rPr>
              <a:t>e.g. Normal, Moderate, Urgent</a:t>
            </a:r>
            <a:endParaRPr sz="1400" b="0" i="0" u="none" strike="noStrike" cap="none">
              <a:solidFill>
                <a:srgbClr val="0F1938"/>
              </a:solidFill>
              <a:latin typeface="Arial"/>
              <a:ea typeface="Arial"/>
              <a:cs typeface="Arial"/>
              <a:sym typeface="Arial"/>
            </a:endParaRPr>
          </a:p>
        </p:txBody>
      </p:sp>
      <p:sp>
        <p:nvSpPr>
          <p:cNvPr id="245" name="Google Shape;245;gf91a7b8523_0_74"/>
          <p:cNvSpPr txBox="1"/>
          <p:nvPr/>
        </p:nvSpPr>
        <p:spPr>
          <a:xfrm>
            <a:off x="2518650" y="2740675"/>
            <a:ext cx="2459700" cy="212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F1938"/>
                </a:solidFill>
                <a:latin typeface="Arial"/>
                <a:ea typeface="Arial"/>
                <a:cs typeface="Arial"/>
                <a:sym typeface="Arial"/>
              </a:rPr>
              <a:t>Using certain machine learning and artificial intelligence algorithms, system should match the current issue with the past issues whose details are saved in the database. e.g. Tag a reference for quicker resolving of the issue.</a:t>
            </a:r>
            <a:endParaRPr sz="1400" b="0" i="0" u="none" strike="noStrike" cap="none">
              <a:solidFill>
                <a:srgbClr val="0F1938"/>
              </a:solidFill>
              <a:latin typeface="Arial"/>
              <a:ea typeface="Arial"/>
              <a:cs typeface="Arial"/>
              <a:sym typeface="Arial"/>
            </a:endParaRPr>
          </a:p>
        </p:txBody>
      </p:sp>
      <p:pic>
        <p:nvPicPr>
          <p:cNvPr id="246" name="Google Shape;246;gf91a7b8523_0_74"/>
          <p:cNvPicPr preferRelativeResize="0"/>
          <p:nvPr/>
        </p:nvPicPr>
        <p:blipFill rotWithShape="1">
          <a:blip r:embed="rId7">
            <a:alphaModFix/>
          </a:blip>
          <a:srcRect/>
          <a:stretch/>
        </p:blipFill>
        <p:spPr>
          <a:xfrm>
            <a:off x="2487375" y="1073075"/>
            <a:ext cx="2268900" cy="1213671"/>
          </a:xfrm>
          <a:prstGeom prst="rect">
            <a:avLst/>
          </a:prstGeom>
          <a:noFill/>
          <a:ln>
            <a:noFill/>
          </a:ln>
        </p:spPr>
      </p:pic>
      <p:cxnSp>
        <p:nvCxnSpPr>
          <p:cNvPr id="247" name="Google Shape;247;gf91a7b8523_0_74"/>
          <p:cNvCxnSpPr/>
          <p:nvPr/>
        </p:nvCxnSpPr>
        <p:spPr>
          <a:xfrm flipH="1">
            <a:off x="7041325" y="1088375"/>
            <a:ext cx="600" cy="3931200"/>
          </a:xfrm>
          <a:prstGeom prst="straightConnector1">
            <a:avLst/>
          </a:prstGeom>
          <a:noFill/>
          <a:ln w="9525" cap="flat" cmpd="sng">
            <a:solidFill>
              <a:schemeClr val="dk2"/>
            </a:solidFill>
            <a:prstDash val="solid"/>
            <a:round/>
            <a:headEnd type="none" w="sm" len="sm"/>
            <a:tailEnd type="none" w="sm" len="sm"/>
          </a:ln>
        </p:spPr>
      </p:cxnSp>
      <p:sp>
        <p:nvSpPr>
          <p:cNvPr id="248" name="Google Shape;248;gf91a7b8523_0_74"/>
          <p:cNvSpPr txBox="1">
            <a:spLocks noGrp="1"/>
          </p:cNvSpPr>
          <p:nvPr>
            <p:ph type="sldNum" idx="12"/>
          </p:nvPr>
        </p:nvSpPr>
        <p:spPr>
          <a:xfrm>
            <a:off x="30725" y="4859000"/>
            <a:ext cx="317400" cy="248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sz="900">
                <a:latin typeface="Arial"/>
                <a:ea typeface="Arial"/>
                <a:cs typeface="Arial"/>
                <a:sym typeface="Arial"/>
              </a:rPr>
              <a:t>20</a:t>
            </a:fld>
            <a:endParaRPr sz="90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gf8f4422e44_1_12"/>
          <p:cNvSpPr txBox="1">
            <a:spLocks noGrp="1"/>
          </p:cNvSpPr>
          <p:nvPr>
            <p:ph type="title"/>
          </p:nvPr>
        </p:nvSpPr>
        <p:spPr>
          <a:xfrm>
            <a:off x="457200" y="206375"/>
            <a:ext cx="8377500" cy="676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2800"/>
              <a:buNone/>
            </a:pPr>
            <a:r>
              <a:rPr lang="en-US" sz="2800" b="1">
                <a:solidFill>
                  <a:schemeClr val="lt1"/>
                </a:solidFill>
              </a:rPr>
              <a:t>Conclusion</a:t>
            </a:r>
            <a:endParaRPr sz="3200" b="1"/>
          </a:p>
        </p:txBody>
      </p:sp>
      <p:sp>
        <p:nvSpPr>
          <p:cNvPr id="254" name="Google Shape;254;gf8f4422e44_1_12"/>
          <p:cNvSpPr txBox="1"/>
          <p:nvPr/>
        </p:nvSpPr>
        <p:spPr>
          <a:xfrm>
            <a:off x="457200" y="1030300"/>
            <a:ext cx="7959600" cy="431100"/>
          </a:xfrm>
          <a:prstGeom prst="rect">
            <a:avLst/>
          </a:prstGeom>
          <a:noFill/>
          <a:ln>
            <a:noFill/>
          </a:ln>
        </p:spPr>
        <p:txBody>
          <a:bodyPr spcFirstLastPara="1" wrap="square" lIns="91425" tIns="91425" rIns="91425" bIns="91425" anchor="t" anchorCtr="0">
            <a:spAutoFit/>
          </a:bodyPr>
          <a:lstStyle/>
          <a:p>
            <a:pPr marL="0" marR="0" lvl="0" indent="0" algn="just" rtl="0">
              <a:lnSpc>
                <a:spcPct val="200000"/>
              </a:lnSpc>
              <a:spcBef>
                <a:spcPts val="0"/>
              </a:spcBef>
              <a:spcAft>
                <a:spcPts val="0"/>
              </a:spcAft>
              <a:buClr>
                <a:srgbClr val="000000"/>
              </a:buClr>
              <a:buSzPts val="1600"/>
              <a:buFont typeface="Arial"/>
              <a:buNone/>
            </a:pPr>
            <a:endParaRPr sz="1600" b="1" i="0" u="none" strike="noStrike" cap="none">
              <a:solidFill>
                <a:srgbClr val="1C4587"/>
              </a:solidFill>
              <a:latin typeface="Times New Roman"/>
              <a:ea typeface="Times New Roman"/>
              <a:cs typeface="Times New Roman"/>
              <a:sym typeface="Times New Roman"/>
            </a:endParaRPr>
          </a:p>
        </p:txBody>
      </p:sp>
      <p:pic>
        <p:nvPicPr>
          <p:cNvPr id="255" name="Google Shape;255;gf8f4422e44_1_12" descr="Junkluggers Junk Removal Business Featured in UCONN School of ..."/>
          <p:cNvPicPr preferRelativeResize="0"/>
          <p:nvPr/>
        </p:nvPicPr>
        <p:blipFill rotWithShape="1">
          <a:blip r:embed="rId3">
            <a:alphaModFix/>
          </a:blip>
          <a:srcRect/>
          <a:stretch/>
        </p:blipFill>
        <p:spPr>
          <a:xfrm>
            <a:off x="8583798" y="4803225"/>
            <a:ext cx="458078" cy="248399"/>
          </a:xfrm>
          <a:prstGeom prst="rect">
            <a:avLst/>
          </a:prstGeom>
          <a:noFill/>
          <a:ln>
            <a:noFill/>
          </a:ln>
        </p:spPr>
      </p:pic>
      <p:sp>
        <p:nvSpPr>
          <p:cNvPr id="256" name="Google Shape;256;gf8f4422e44_1_12"/>
          <p:cNvSpPr txBox="1"/>
          <p:nvPr/>
        </p:nvSpPr>
        <p:spPr>
          <a:xfrm>
            <a:off x="623000" y="1162425"/>
            <a:ext cx="7551900" cy="35463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chemeClr val="dk1"/>
              </a:buClr>
              <a:buSzPts val="1100"/>
              <a:buFont typeface="Arial"/>
              <a:buNone/>
            </a:pPr>
            <a:r>
              <a:rPr lang="en-US" sz="1600" b="0" i="0" u="none" strike="noStrike" cap="none">
                <a:solidFill>
                  <a:srgbClr val="0F1938"/>
                </a:solidFill>
                <a:latin typeface="Times New Roman"/>
                <a:ea typeface="Times New Roman"/>
                <a:cs typeface="Times New Roman"/>
                <a:sym typeface="Times New Roman"/>
              </a:rPr>
              <a:t>The overall process of SEMMA* was applied to the historical data of Cigna Ticket system to predict the probability of an incident becoming a  managed incident using NLP. This was conducted in order to: </a:t>
            </a:r>
            <a:endParaRPr sz="1600" b="0" i="0" u="none" strike="noStrike" cap="none">
              <a:solidFill>
                <a:srgbClr val="0F1938"/>
              </a:solidFill>
              <a:latin typeface="Times New Roman"/>
              <a:ea typeface="Times New Roman"/>
              <a:cs typeface="Times New Roman"/>
              <a:sym typeface="Times New Roman"/>
            </a:endParaRPr>
          </a:p>
          <a:p>
            <a:pPr marL="457200" marR="0" lvl="0" indent="-330200" algn="l" rtl="0">
              <a:lnSpc>
                <a:spcPct val="115000"/>
              </a:lnSpc>
              <a:spcBef>
                <a:spcPts val="0"/>
              </a:spcBef>
              <a:spcAft>
                <a:spcPts val="0"/>
              </a:spcAft>
              <a:buClr>
                <a:srgbClr val="0F1938"/>
              </a:buClr>
              <a:buSzPts val="1600"/>
              <a:buFont typeface="Times New Roman"/>
              <a:buChar char="●"/>
            </a:pPr>
            <a:r>
              <a:rPr lang="en-US" sz="1600" b="0" i="0" u="none" strike="noStrike" cap="none">
                <a:solidFill>
                  <a:srgbClr val="0F1938"/>
                </a:solidFill>
                <a:latin typeface="Times New Roman"/>
                <a:ea typeface="Times New Roman"/>
                <a:cs typeface="Times New Roman"/>
                <a:sym typeface="Times New Roman"/>
              </a:rPr>
              <a:t>Find the top 3 teams managing incidents based on the number of incidents received</a:t>
            </a:r>
            <a:endParaRPr sz="1600" b="0" i="0" u="none" strike="noStrike" cap="none">
              <a:solidFill>
                <a:srgbClr val="0F1938"/>
              </a:solidFill>
              <a:latin typeface="Times New Roman"/>
              <a:ea typeface="Times New Roman"/>
              <a:cs typeface="Times New Roman"/>
              <a:sym typeface="Times New Roman"/>
            </a:endParaRPr>
          </a:p>
          <a:p>
            <a:pPr marL="457200" marR="0" lvl="0" indent="-330200" algn="l" rtl="0">
              <a:lnSpc>
                <a:spcPct val="115000"/>
              </a:lnSpc>
              <a:spcBef>
                <a:spcPts val="0"/>
              </a:spcBef>
              <a:spcAft>
                <a:spcPts val="0"/>
              </a:spcAft>
              <a:buClr>
                <a:srgbClr val="0F1938"/>
              </a:buClr>
              <a:buSzPts val="1600"/>
              <a:buFont typeface="Times New Roman"/>
              <a:buChar char="●"/>
            </a:pPr>
            <a:r>
              <a:rPr lang="en-US" sz="1600" b="0" i="0" u="none" strike="noStrike" cap="none">
                <a:solidFill>
                  <a:srgbClr val="0F1938"/>
                </a:solidFill>
                <a:latin typeface="Times New Roman"/>
                <a:ea typeface="Times New Roman"/>
                <a:cs typeface="Times New Roman"/>
                <a:sym typeface="Times New Roman"/>
              </a:rPr>
              <a:t>Build and compare models to predict the probability of and incident getting managed based on the description, severity and impact of the incident for business recommendations</a:t>
            </a:r>
            <a:endParaRPr sz="1600" b="0" i="0" u="none" strike="noStrike" cap="none">
              <a:solidFill>
                <a:srgbClr val="0F1938"/>
              </a:solidFill>
              <a:latin typeface="Times New Roman"/>
              <a:ea typeface="Times New Roman"/>
              <a:cs typeface="Times New Roman"/>
              <a:sym typeface="Times New Roman"/>
            </a:endParaRPr>
          </a:p>
          <a:p>
            <a:pPr marL="457200" marR="0" lvl="0" indent="-330200" algn="l" rtl="0">
              <a:lnSpc>
                <a:spcPct val="115000"/>
              </a:lnSpc>
              <a:spcBef>
                <a:spcPts val="0"/>
              </a:spcBef>
              <a:spcAft>
                <a:spcPts val="0"/>
              </a:spcAft>
              <a:buClr>
                <a:srgbClr val="0F1938"/>
              </a:buClr>
              <a:buSzPts val="1600"/>
              <a:buFont typeface="Times New Roman"/>
              <a:buChar char="●"/>
            </a:pPr>
            <a:r>
              <a:rPr lang="en-US" sz="1600" b="0" i="0" u="none" strike="noStrike" cap="none">
                <a:solidFill>
                  <a:srgbClr val="0F1938"/>
                </a:solidFill>
                <a:latin typeface="Times New Roman"/>
                <a:ea typeface="Times New Roman"/>
                <a:cs typeface="Times New Roman"/>
                <a:sym typeface="Times New Roman"/>
              </a:rPr>
              <a:t>Allow the company to improve their ticket triage system for prioritization of urgent tickets, allocation to correct team for saving time and thus, improving business.</a:t>
            </a:r>
            <a:endParaRPr sz="1600" b="0" i="0" u="none" strike="noStrike" cap="none">
              <a:solidFill>
                <a:srgbClr val="0F1938"/>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1600"/>
              <a:buFont typeface="Arial"/>
              <a:buNone/>
            </a:pPr>
            <a:endParaRPr sz="1600">
              <a:solidFill>
                <a:srgbClr val="0F1938"/>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1600"/>
              <a:buFont typeface="Arial"/>
              <a:buNone/>
            </a:pPr>
            <a:r>
              <a:rPr lang="en-US" sz="1600" b="0" i="0" u="none" strike="noStrike" cap="none">
                <a:solidFill>
                  <a:srgbClr val="0F1938"/>
                </a:solidFill>
                <a:latin typeface="Times New Roman"/>
                <a:ea typeface="Times New Roman"/>
                <a:cs typeface="Times New Roman"/>
                <a:sym typeface="Times New Roman"/>
              </a:rPr>
              <a:t>In conclusion, CIGNA can base its decision using the historical data and predicted models for future business decisions, optimization and customer satisfaction.</a:t>
            </a:r>
            <a:endParaRPr sz="1400" b="0" i="0" u="none" strike="noStrike" cap="none">
              <a:solidFill>
                <a:srgbClr val="0F1938"/>
              </a:solidFill>
              <a:latin typeface="Arial"/>
              <a:ea typeface="Arial"/>
              <a:cs typeface="Arial"/>
              <a:sym typeface="Arial"/>
            </a:endParaRPr>
          </a:p>
        </p:txBody>
      </p:sp>
      <p:sp>
        <p:nvSpPr>
          <p:cNvPr id="257" name="Google Shape;257;gf8f4422e44_1_12"/>
          <p:cNvSpPr txBox="1">
            <a:spLocks noGrp="1"/>
          </p:cNvSpPr>
          <p:nvPr>
            <p:ph type="sldNum" idx="12"/>
          </p:nvPr>
        </p:nvSpPr>
        <p:spPr>
          <a:xfrm>
            <a:off x="30725" y="4859000"/>
            <a:ext cx="317400" cy="248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sz="900">
                <a:latin typeface="Arial"/>
                <a:ea typeface="Arial"/>
                <a:cs typeface="Arial"/>
                <a:sym typeface="Arial"/>
              </a:rPr>
              <a:t>21</a:t>
            </a:fld>
            <a:endParaRPr sz="900">
              <a:latin typeface="Arial"/>
              <a:ea typeface="Arial"/>
              <a:cs typeface="Arial"/>
              <a:sym typeface="Arial"/>
            </a:endParaRPr>
          </a:p>
        </p:txBody>
      </p:sp>
      <p:sp>
        <p:nvSpPr>
          <p:cNvPr id="258" name="Google Shape;258;gf8f4422e44_1_12"/>
          <p:cNvSpPr txBox="1"/>
          <p:nvPr/>
        </p:nvSpPr>
        <p:spPr>
          <a:xfrm>
            <a:off x="591500" y="4705075"/>
            <a:ext cx="76149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900">
                <a:solidFill>
                  <a:srgbClr val="0F1938"/>
                </a:solidFill>
              </a:rPr>
              <a:t>*SEMMA - Sample, Explore, Modify, Model, Assess</a:t>
            </a:r>
            <a:endParaRPr sz="900">
              <a:solidFill>
                <a:srgbClr val="0F1938"/>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gfb06839050_0_0"/>
          <p:cNvSpPr txBox="1">
            <a:spLocks noGrp="1"/>
          </p:cNvSpPr>
          <p:nvPr>
            <p:ph type="title"/>
          </p:nvPr>
        </p:nvSpPr>
        <p:spPr>
          <a:xfrm>
            <a:off x="457200" y="206375"/>
            <a:ext cx="8377500" cy="998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Arial"/>
              <a:buNone/>
            </a:pPr>
            <a:endParaRPr sz="2800" b="1">
              <a:solidFill>
                <a:schemeClr val="lt1"/>
              </a:solidFill>
            </a:endParaRPr>
          </a:p>
          <a:p>
            <a:pPr marL="0" lvl="0" indent="0" algn="l" rtl="0">
              <a:lnSpc>
                <a:spcPct val="100000"/>
              </a:lnSpc>
              <a:spcBef>
                <a:spcPts val="0"/>
              </a:spcBef>
              <a:spcAft>
                <a:spcPts val="0"/>
              </a:spcAft>
              <a:buSzPts val="2800"/>
              <a:buNone/>
            </a:pPr>
            <a:endParaRPr sz="3200" b="1"/>
          </a:p>
        </p:txBody>
      </p:sp>
      <p:sp>
        <p:nvSpPr>
          <p:cNvPr id="264" name="Google Shape;264;gfb06839050_0_0"/>
          <p:cNvSpPr txBox="1"/>
          <p:nvPr/>
        </p:nvSpPr>
        <p:spPr>
          <a:xfrm>
            <a:off x="457200" y="1030300"/>
            <a:ext cx="7959600" cy="431100"/>
          </a:xfrm>
          <a:prstGeom prst="rect">
            <a:avLst/>
          </a:prstGeom>
          <a:noFill/>
          <a:ln>
            <a:noFill/>
          </a:ln>
        </p:spPr>
        <p:txBody>
          <a:bodyPr spcFirstLastPara="1" wrap="square" lIns="91425" tIns="91425" rIns="91425" bIns="91425" anchor="t" anchorCtr="0">
            <a:spAutoFit/>
          </a:bodyPr>
          <a:lstStyle/>
          <a:p>
            <a:pPr marL="0" marR="0" lvl="0" indent="0" algn="just" rtl="0">
              <a:lnSpc>
                <a:spcPct val="200000"/>
              </a:lnSpc>
              <a:spcBef>
                <a:spcPts val="0"/>
              </a:spcBef>
              <a:spcAft>
                <a:spcPts val="0"/>
              </a:spcAft>
              <a:buClr>
                <a:srgbClr val="000000"/>
              </a:buClr>
              <a:buSzPts val="1600"/>
              <a:buFont typeface="Arial"/>
              <a:buNone/>
            </a:pPr>
            <a:endParaRPr sz="1600" b="1" i="0" u="none" strike="noStrike" cap="none">
              <a:solidFill>
                <a:srgbClr val="1C4587"/>
              </a:solidFill>
              <a:latin typeface="Times New Roman"/>
              <a:ea typeface="Times New Roman"/>
              <a:cs typeface="Times New Roman"/>
              <a:sym typeface="Times New Roman"/>
            </a:endParaRPr>
          </a:p>
        </p:txBody>
      </p:sp>
      <p:pic>
        <p:nvPicPr>
          <p:cNvPr id="265" name="Google Shape;265;gfb06839050_0_0" descr="Junkluggers Junk Removal Business Featured in UCONN School of ..."/>
          <p:cNvPicPr preferRelativeResize="0"/>
          <p:nvPr/>
        </p:nvPicPr>
        <p:blipFill rotWithShape="1">
          <a:blip r:embed="rId3">
            <a:alphaModFix/>
          </a:blip>
          <a:srcRect/>
          <a:stretch/>
        </p:blipFill>
        <p:spPr>
          <a:xfrm>
            <a:off x="8583798" y="4803225"/>
            <a:ext cx="458078" cy="248399"/>
          </a:xfrm>
          <a:prstGeom prst="rect">
            <a:avLst/>
          </a:prstGeom>
          <a:noFill/>
          <a:ln>
            <a:noFill/>
          </a:ln>
        </p:spPr>
      </p:pic>
      <p:sp>
        <p:nvSpPr>
          <p:cNvPr id="266" name="Google Shape;266;gfb06839050_0_0"/>
          <p:cNvSpPr txBox="1"/>
          <p:nvPr/>
        </p:nvSpPr>
        <p:spPr>
          <a:xfrm>
            <a:off x="1770725" y="1976100"/>
            <a:ext cx="5035200" cy="1323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7400"/>
              <a:buFont typeface="Arial"/>
              <a:buNone/>
            </a:pPr>
            <a:r>
              <a:rPr lang="en-US" sz="7400" b="0" i="0" u="none" strike="noStrike" cap="none">
                <a:solidFill>
                  <a:srgbClr val="073763"/>
                </a:solidFill>
                <a:latin typeface="Arial"/>
                <a:ea typeface="Arial"/>
                <a:cs typeface="Arial"/>
                <a:sym typeface="Arial"/>
              </a:rPr>
              <a:t>Thank You</a:t>
            </a:r>
            <a:endParaRPr sz="7400" b="0" i="0" u="none" strike="noStrike" cap="none">
              <a:solidFill>
                <a:srgbClr val="073763"/>
              </a:solidFill>
              <a:latin typeface="Arial"/>
              <a:ea typeface="Arial"/>
              <a:cs typeface="Arial"/>
              <a:sym typeface="Arial"/>
            </a:endParaRPr>
          </a:p>
        </p:txBody>
      </p:sp>
      <p:sp>
        <p:nvSpPr>
          <p:cNvPr id="267" name="Google Shape;267;gfb06839050_0_0"/>
          <p:cNvSpPr txBox="1">
            <a:spLocks noGrp="1"/>
          </p:cNvSpPr>
          <p:nvPr>
            <p:ph type="sldNum" idx="12"/>
          </p:nvPr>
        </p:nvSpPr>
        <p:spPr>
          <a:xfrm>
            <a:off x="30725" y="4859000"/>
            <a:ext cx="317400" cy="248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sz="900">
                <a:latin typeface="Arial"/>
                <a:ea typeface="Arial"/>
                <a:cs typeface="Arial"/>
                <a:sym typeface="Arial"/>
              </a:rPr>
              <a:t>22</a:t>
            </a:fld>
            <a:endParaRPr sz="9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1048b437c43_0_59"/>
          <p:cNvSpPr txBox="1">
            <a:spLocks noGrp="1"/>
          </p:cNvSpPr>
          <p:nvPr>
            <p:ph type="title"/>
          </p:nvPr>
        </p:nvSpPr>
        <p:spPr>
          <a:xfrm>
            <a:off x="457200" y="206375"/>
            <a:ext cx="8377500" cy="998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Arial"/>
              <a:buNone/>
            </a:pPr>
            <a:endParaRPr sz="2800" b="1">
              <a:solidFill>
                <a:schemeClr val="lt1"/>
              </a:solidFill>
            </a:endParaRPr>
          </a:p>
          <a:p>
            <a:pPr marL="0" lvl="0" indent="0" algn="l" rtl="0">
              <a:lnSpc>
                <a:spcPct val="100000"/>
              </a:lnSpc>
              <a:spcBef>
                <a:spcPts val="0"/>
              </a:spcBef>
              <a:spcAft>
                <a:spcPts val="0"/>
              </a:spcAft>
              <a:buSzPts val="2800"/>
              <a:buNone/>
            </a:pPr>
            <a:endParaRPr sz="3200" b="1"/>
          </a:p>
        </p:txBody>
      </p:sp>
      <p:sp>
        <p:nvSpPr>
          <p:cNvPr id="273" name="Google Shape;273;g1048b437c43_0_59"/>
          <p:cNvSpPr txBox="1"/>
          <p:nvPr/>
        </p:nvSpPr>
        <p:spPr>
          <a:xfrm>
            <a:off x="457200" y="1030300"/>
            <a:ext cx="7959600" cy="431100"/>
          </a:xfrm>
          <a:prstGeom prst="rect">
            <a:avLst/>
          </a:prstGeom>
          <a:noFill/>
          <a:ln>
            <a:noFill/>
          </a:ln>
        </p:spPr>
        <p:txBody>
          <a:bodyPr spcFirstLastPara="1" wrap="square" lIns="91425" tIns="91425" rIns="91425" bIns="91425" anchor="t" anchorCtr="0">
            <a:spAutoFit/>
          </a:bodyPr>
          <a:lstStyle/>
          <a:p>
            <a:pPr marL="0" marR="0" lvl="0" indent="0" algn="just" rtl="0">
              <a:lnSpc>
                <a:spcPct val="200000"/>
              </a:lnSpc>
              <a:spcBef>
                <a:spcPts val="0"/>
              </a:spcBef>
              <a:spcAft>
                <a:spcPts val="0"/>
              </a:spcAft>
              <a:buClr>
                <a:srgbClr val="000000"/>
              </a:buClr>
              <a:buSzPts val="1600"/>
              <a:buFont typeface="Arial"/>
              <a:buNone/>
            </a:pPr>
            <a:endParaRPr sz="1600" b="1" i="0" u="none" strike="noStrike" cap="none">
              <a:solidFill>
                <a:srgbClr val="1C4587"/>
              </a:solidFill>
              <a:latin typeface="Times New Roman"/>
              <a:ea typeface="Times New Roman"/>
              <a:cs typeface="Times New Roman"/>
              <a:sym typeface="Times New Roman"/>
            </a:endParaRPr>
          </a:p>
        </p:txBody>
      </p:sp>
      <p:pic>
        <p:nvPicPr>
          <p:cNvPr id="274" name="Google Shape;274;g1048b437c43_0_59" descr="Junkluggers Junk Removal Business Featured in UCONN School of ..."/>
          <p:cNvPicPr preferRelativeResize="0"/>
          <p:nvPr/>
        </p:nvPicPr>
        <p:blipFill rotWithShape="1">
          <a:blip r:embed="rId3">
            <a:alphaModFix/>
          </a:blip>
          <a:srcRect/>
          <a:stretch/>
        </p:blipFill>
        <p:spPr>
          <a:xfrm>
            <a:off x="8583798" y="4803225"/>
            <a:ext cx="458078" cy="248399"/>
          </a:xfrm>
          <a:prstGeom prst="rect">
            <a:avLst/>
          </a:prstGeom>
          <a:noFill/>
          <a:ln>
            <a:noFill/>
          </a:ln>
        </p:spPr>
      </p:pic>
      <p:sp>
        <p:nvSpPr>
          <p:cNvPr id="275" name="Google Shape;275;g1048b437c43_0_59"/>
          <p:cNvSpPr txBox="1"/>
          <p:nvPr/>
        </p:nvSpPr>
        <p:spPr>
          <a:xfrm>
            <a:off x="2054400" y="2067675"/>
            <a:ext cx="5035200" cy="1323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7400"/>
              <a:buFont typeface="Arial"/>
              <a:buNone/>
            </a:pPr>
            <a:r>
              <a:rPr lang="en-US" sz="7400">
                <a:solidFill>
                  <a:srgbClr val="073763"/>
                </a:solidFill>
              </a:rPr>
              <a:t>Appendix</a:t>
            </a:r>
            <a:endParaRPr sz="7400" b="0" i="0" u="none" strike="noStrike" cap="none">
              <a:solidFill>
                <a:srgbClr val="073763"/>
              </a:solidFill>
              <a:latin typeface="Arial"/>
              <a:ea typeface="Arial"/>
              <a:cs typeface="Arial"/>
              <a:sym typeface="Arial"/>
            </a:endParaRPr>
          </a:p>
        </p:txBody>
      </p:sp>
      <p:sp>
        <p:nvSpPr>
          <p:cNvPr id="276" name="Google Shape;276;g1048b437c43_0_59"/>
          <p:cNvSpPr txBox="1">
            <a:spLocks noGrp="1"/>
          </p:cNvSpPr>
          <p:nvPr>
            <p:ph type="sldNum" idx="12"/>
          </p:nvPr>
        </p:nvSpPr>
        <p:spPr>
          <a:xfrm>
            <a:off x="30725" y="4859000"/>
            <a:ext cx="317400" cy="248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sz="900">
                <a:latin typeface="Arial"/>
                <a:ea typeface="Arial"/>
                <a:cs typeface="Arial"/>
                <a:sym typeface="Arial"/>
              </a:rPr>
              <a:t>23</a:t>
            </a:fld>
            <a:endParaRPr sz="900">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gf95416a493_1_2"/>
          <p:cNvSpPr txBox="1">
            <a:spLocks noGrp="1"/>
          </p:cNvSpPr>
          <p:nvPr>
            <p:ph type="title"/>
          </p:nvPr>
        </p:nvSpPr>
        <p:spPr>
          <a:xfrm>
            <a:off x="457200" y="206375"/>
            <a:ext cx="8377500" cy="998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Arial"/>
              <a:buNone/>
            </a:pPr>
            <a:r>
              <a:rPr lang="en-US" sz="2800" b="1">
                <a:solidFill>
                  <a:schemeClr val="lt1"/>
                </a:solidFill>
              </a:rPr>
              <a:t>Appendix - Objective 1</a:t>
            </a:r>
            <a:endParaRPr sz="2800" b="1">
              <a:solidFill>
                <a:schemeClr val="lt1"/>
              </a:solidFill>
            </a:endParaRPr>
          </a:p>
          <a:p>
            <a:pPr marL="0" lvl="0" indent="0" algn="l" rtl="0">
              <a:lnSpc>
                <a:spcPct val="100000"/>
              </a:lnSpc>
              <a:spcBef>
                <a:spcPts val="0"/>
              </a:spcBef>
              <a:spcAft>
                <a:spcPts val="0"/>
              </a:spcAft>
              <a:buSzPts val="2800"/>
              <a:buNone/>
            </a:pPr>
            <a:endParaRPr sz="3200" b="1"/>
          </a:p>
        </p:txBody>
      </p:sp>
      <p:sp>
        <p:nvSpPr>
          <p:cNvPr id="282" name="Google Shape;282;gf95416a493_1_2"/>
          <p:cNvSpPr txBox="1"/>
          <p:nvPr/>
        </p:nvSpPr>
        <p:spPr>
          <a:xfrm>
            <a:off x="457200" y="1030300"/>
            <a:ext cx="7959600" cy="431100"/>
          </a:xfrm>
          <a:prstGeom prst="rect">
            <a:avLst/>
          </a:prstGeom>
          <a:noFill/>
          <a:ln>
            <a:noFill/>
          </a:ln>
        </p:spPr>
        <p:txBody>
          <a:bodyPr spcFirstLastPara="1" wrap="square" lIns="91425" tIns="91425" rIns="91425" bIns="91425" anchor="t" anchorCtr="0">
            <a:spAutoFit/>
          </a:bodyPr>
          <a:lstStyle/>
          <a:p>
            <a:pPr marL="0" marR="0" lvl="0" indent="0" algn="just" rtl="0">
              <a:lnSpc>
                <a:spcPct val="200000"/>
              </a:lnSpc>
              <a:spcBef>
                <a:spcPts val="0"/>
              </a:spcBef>
              <a:spcAft>
                <a:spcPts val="0"/>
              </a:spcAft>
              <a:buClr>
                <a:srgbClr val="000000"/>
              </a:buClr>
              <a:buSzPts val="1600"/>
              <a:buFont typeface="Arial"/>
              <a:buNone/>
            </a:pPr>
            <a:endParaRPr sz="1600" b="1" i="0" u="none" strike="noStrike" cap="none">
              <a:solidFill>
                <a:srgbClr val="1C4587"/>
              </a:solidFill>
              <a:latin typeface="Times New Roman"/>
              <a:ea typeface="Times New Roman"/>
              <a:cs typeface="Times New Roman"/>
              <a:sym typeface="Times New Roman"/>
            </a:endParaRPr>
          </a:p>
        </p:txBody>
      </p:sp>
      <p:pic>
        <p:nvPicPr>
          <p:cNvPr id="283" name="Google Shape;283;gf95416a493_1_2" descr="Junkluggers Junk Removal Business Featured in UCONN School of ..."/>
          <p:cNvPicPr preferRelativeResize="0"/>
          <p:nvPr/>
        </p:nvPicPr>
        <p:blipFill rotWithShape="1">
          <a:blip r:embed="rId3">
            <a:alphaModFix/>
          </a:blip>
          <a:srcRect/>
          <a:stretch/>
        </p:blipFill>
        <p:spPr>
          <a:xfrm>
            <a:off x="8583798" y="4803225"/>
            <a:ext cx="458078" cy="248399"/>
          </a:xfrm>
          <a:prstGeom prst="rect">
            <a:avLst/>
          </a:prstGeom>
          <a:noFill/>
          <a:ln>
            <a:noFill/>
          </a:ln>
        </p:spPr>
      </p:pic>
      <p:sp>
        <p:nvSpPr>
          <p:cNvPr id="284" name="Google Shape;284;gf95416a493_1_2"/>
          <p:cNvSpPr txBox="1"/>
          <p:nvPr/>
        </p:nvSpPr>
        <p:spPr>
          <a:xfrm>
            <a:off x="457200" y="1030300"/>
            <a:ext cx="80640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000000"/>
                </a:solidFill>
                <a:latin typeface="Arial"/>
                <a:ea typeface="Arial"/>
                <a:cs typeface="Arial"/>
                <a:sym typeface="Arial"/>
              </a:rPr>
              <a:t>Model fit code of </a:t>
            </a:r>
            <a:r>
              <a:rPr lang="en-US" sz="1500" b="0" i="0" u="none" strike="noStrike" cap="none">
                <a:solidFill>
                  <a:schemeClr val="dk1"/>
                </a:solidFill>
                <a:latin typeface="Arial"/>
                <a:ea typeface="Arial"/>
                <a:cs typeface="Arial"/>
                <a:sym typeface="Arial"/>
              </a:rPr>
              <a:t>Approach 1 (</a:t>
            </a:r>
            <a:r>
              <a:rPr lang="en-US" sz="1500" b="0" i="0" u="none" strike="noStrike" cap="none">
                <a:solidFill>
                  <a:srgbClr val="000000"/>
                </a:solidFill>
                <a:latin typeface="Arial"/>
                <a:ea typeface="Arial"/>
                <a:cs typeface="Arial"/>
                <a:sym typeface="Arial"/>
              </a:rPr>
              <a:t>Supervised learning Algorithm)</a:t>
            </a:r>
            <a:endParaRPr sz="1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pic>
        <p:nvPicPr>
          <p:cNvPr id="285" name="Google Shape;285;gf95416a493_1_2"/>
          <p:cNvPicPr preferRelativeResize="0"/>
          <p:nvPr/>
        </p:nvPicPr>
        <p:blipFill rotWithShape="1">
          <a:blip r:embed="rId4">
            <a:alphaModFix/>
          </a:blip>
          <a:srcRect/>
          <a:stretch/>
        </p:blipFill>
        <p:spPr>
          <a:xfrm>
            <a:off x="1308600" y="1461400"/>
            <a:ext cx="4403000" cy="3267550"/>
          </a:xfrm>
          <a:prstGeom prst="rect">
            <a:avLst/>
          </a:prstGeom>
          <a:noFill/>
          <a:ln>
            <a:noFill/>
          </a:ln>
        </p:spPr>
      </p:pic>
      <p:sp>
        <p:nvSpPr>
          <p:cNvPr id="286" name="Google Shape;286;gf95416a493_1_2"/>
          <p:cNvSpPr txBox="1">
            <a:spLocks noGrp="1"/>
          </p:cNvSpPr>
          <p:nvPr>
            <p:ph type="sldNum" idx="12"/>
          </p:nvPr>
        </p:nvSpPr>
        <p:spPr>
          <a:xfrm>
            <a:off x="30725" y="4859000"/>
            <a:ext cx="317400" cy="248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sz="900">
                <a:latin typeface="Arial"/>
                <a:ea typeface="Arial"/>
                <a:cs typeface="Arial"/>
                <a:sym typeface="Arial"/>
              </a:rPr>
              <a:t>24</a:t>
            </a:fld>
            <a:endParaRPr sz="900">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gf95416a493_1_12"/>
          <p:cNvSpPr txBox="1">
            <a:spLocks noGrp="1"/>
          </p:cNvSpPr>
          <p:nvPr>
            <p:ph type="title"/>
          </p:nvPr>
        </p:nvSpPr>
        <p:spPr>
          <a:xfrm>
            <a:off x="457200" y="206375"/>
            <a:ext cx="8377500" cy="998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Arial"/>
              <a:buNone/>
            </a:pPr>
            <a:r>
              <a:rPr lang="en-US" sz="2800" b="1">
                <a:solidFill>
                  <a:schemeClr val="lt1"/>
                </a:solidFill>
              </a:rPr>
              <a:t>Appendix - Objective 2</a:t>
            </a:r>
            <a:endParaRPr sz="2800" b="1">
              <a:solidFill>
                <a:schemeClr val="lt1"/>
              </a:solidFill>
            </a:endParaRPr>
          </a:p>
          <a:p>
            <a:pPr marL="0" lvl="0" indent="0" algn="l" rtl="0">
              <a:lnSpc>
                <a:spcPct val="100000"/>
              </a:lnSpc>
              <a:spcBef>
                <a:spcPts val="0"/>
              </a:spcBef>
              <a:spcAft>
                <a:spcPts val="0"/>
              </a:spcAft>
              <a:buSzPts val="2800"/>
              <a:buNone/>
            </a:pPr>
            <a:endParaRPr sz="3200" b="1"/>
          </a:p>
        </p:txBody>
      </p:sp>
      <p:sp>
        <p:nvSpPr>
          <p:cNvPr id="292" name="Google Shape;292;gf95416a493_1_12"/>
          <p:cNvSpPr txBox="1"/>
          <p:nvPr/>
        </p:nvSpPr>
        <p:spPr>
          <a:xfrm>
            <a:off x="457200" y="1030300"/>
            <a:ext cx="7959600" cy="431100"/>
          </a:xfrm>
          <a:prstGeom prst="rect">
            <a:avLst/>
          </a:prstGeom>
          <a:noFill/>
          <a:ln>
            <a:noFill/>
          </a:ln>
        </p:spPr>
        <p:txBody>
          <a:bodyPr spcFirstLastPara="1" wrap="square" lIns="91425" tIns="91425" rIns="91425" bIns="91425" anchor="t" anchorCtr="0">
            <a:spAutoFit/>
          </a:bodyPr>
          <a:lstStyle/>
          <a:p>
            <a:pPr marL="0" marR="0" lvl="0" indent="0" algn="just" rtl="0">
              <a:lnSpc>
                <a:spcPct val="200000"/>
              </a:lnSpc>
              <a:spcBef>
                <a:spcPts val="0"/>
              </a:spcBef>
              <a:spcAft>
                <a:spcPts val="0"/>
              </a:spcAft>
              <a:buClr>
                <a:srgbClr val="000000"/>
              </a:buClr>
              <a:buSzPts val="1600"/>
              <a:buFont typeface="Arial"/>
              <a:buNone/>
            </a:pPr>
            <a:endParaRPr sz="1600" b="1" i="0" u="none" strike="noStrike" cap="none">
              <a:solidFill>
                <a:srgbClr val="1C4587"/>
              </a:solidFill>
              <a:latin typeface="Times New Roman"/>
              <a:ea typeface="Times New Roman"/>
              <a:cs typeface="Times New Roman"/>
              <a:sym typeface="Times New Roman"/>
            </a:endParaRPr>
          </a:p>
        </p:txBody>
      </p:sp>
      <p:pic>
        <p:nvPicPr>
          <p:cNvPr id="293" name="Google Shape;293;gf95416a493_1_12" descr="Junkluggers Junk Removal Business Featured in UCONN School of ..."/>
          <p:cNvPicPr preferRelativeResize="0"/>
          <p:nvPr/>
        </p:nvPicPr>
        <p:blipFill rotWithShape="1">
          <a:blip r:embed="rId3">
            <a:alphaModFix/>
          </a:blip>
          <a:srcRect/>
          <a:stretch/>
        </p:blipFill>
        <p:spPr>
          <a:xfrm>
            <a:off x="8583798" y="4803225"/>
            <a:ext cx="458078" cy="248399"/>
          </a:xfrm>
          <a:prstGeom prst="rect">
            <a:avLst/>
          </a:prstGeom>
          <a:noFill/>
          <a:ln>
            <a:noFill/>
          </a:ln>
        </p:spPr>
      </p:pic>
      <p:sp>
        <p:nvSpPr>
          <p:cNvPr id="294" name="Google Shape;294;gf95416a493_1_12"/>
          <p:cNvSpPr txBox="1"/>
          <p:nvPr/>
        </p:nvSpPr>
        <p:spPr>
          <a:xfrm>
            <a:off x="457200" y="1030300"/>
            <a:ext cx="80640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1500" b="0" i="0" u="none" strike="noStrike" cap="none">
                <a:solidFill>
                  <a:schemeClr val="dk1"/>
                </a:solidFill>
                <a:latin typeface="Arial"/>
                <a:ea typeface="Arial"/>
                <a:cs typeface="Arial"/>
                <a:sym typeface="Arial"/>
              </a:rPr>
              <a:t>Model fit code of Binary Classification - Undersampling</a:t>
            </a:r>
            <a:endParaRPr sz="1500" b="0" i="0" u="none" strike="noStrike" cap="none">
              <a:solidFill>
                <a:srgbClr val="000000"/>
              </a:solidFill>
              <a:latin typeface="Arial"/>
              <a:ea typeface="Arial"/>
              <a:cs typeface="Arial"/>
              <a:sym typeface="Arial"/>
            </a:endParaRPr>
          </a:p>
        </p:txBody>
      </p:sp>
      <p:pic>
        <p:nvPicPr>
          <p:cNvPr id="295" name="Google Shape;295;gf95416a493_1_12"/>
          <p:cNvPicPr preferRelativeResize="0"/>
          <p:nvPr/>
        </p:nvPicPr>
        <p:blipFill rotWithShape="1">
          <a:blip r:embed="rId4">
            <a:alphaModFix/>
          </a:blip>
          <a:srcRect/>
          <a:stretch/>
        </p:blipFill>
        <p:spPr>
          <a:xfrm>
            <a:off x="1385350" y="1461400"/>
            <a:ext cx="4784033" cy="3377300"/>
          </a:xfrm>
          <a:prstGeom prst="rect">
            <a:avLst/>
          </a:prstGeom>
          <a:noFill/>
          <a:ln>
            <a:noFill/>
          </a:ln>
        </p:spPr>
      </p:pic>
      <p:sp>
        <p:nvSpPr>
          <p:cNvPr id="296" name="Google Shape;296;gf95416a493_1_12"/>
          <p:cNvSpPr txBox="1">
            <a:spLocks noGrp="1"/>
          </p:cNvSpPr>
          <p:nvPr>
            <p:ph type="sldNum" idx="12"/>
          </p:nvPr>
        </p:nvSpPr>
        <p:spPr>
          <a:xfrm>
            <a:off x="30725" y="4859000"/>
            <a:ext cx="317400" cy="248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sz="900">
                <a:latin typeface="Arial"/>
                <a:ea typeface="Arial"/>
                <a:cs typeface="Arial"/>
                <a:sym typeface="Arial"/>
              </a:rPr>
              <a:t>25</a:t>
            </a:fld>
            <a:endParaRPr sz="900">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gf95416a493_1_21"/>
          <p:cNvSpPr txBox="1">
            <a:spLocks noGrp="1"/>
          </p:cNvSpPr>
          <p:nvPr>
            <p:ph type="title"/>
          </p:nvPr>
        </p:nvSpPr>
        <p:spPr>
          <a:xfrm>
            <a:off x="457200" y="206375"/>
            <a:ext cx="8377500" cy="998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Arial"/>
              <a:buNone/>
            </a:pPr>
            <a:r>
              <a:rPr lang="en-US" sz="2800" b="1">
                <a:solidFill>
                  <a:schemeClr val="lt1"/>
                </a:solidFill>
              </a:rPr>
              <a:t>Appendix - Objective 2</a:t>
            </a:r>
            <a:endParaRPr sz="2800" b="1">
              <a:solidFill>
                <a:schemeClr val="lt1"/>
              </a:solidFill>
            </a:endParaRPr>
          </a:p>
          <a:p>
            <a:pPr marL="0" lvl="0" indent="0" algn="l" rtl="0">
              <a:lnSpc>
                <a:spcPct val="100000"/>
              </a:lnSpc>
              <a:spcBef>
                <a:spcPts val="0"/>
              </a:spcBef>
              <a:spcAft>
                <a:spcPts val="0"/>
              </a:spcAft>
              <a:buSzPts val="2800"/>
              <a:buNone/>
            </a:pPr>
            <a:endParaRPr sz="3200" b="1"/>
          </a:p>
        </p:txBody>
      </p:sp>
      <p:sp>
        <p:nvSpPr>
          <p:cNvPr id="302" name="Google Shape;302;gf95416a493_1_21"/>
          <p:cNvSpPr txBox="1"/>
          <p:nvPr/>
        </p:nvSpPr>
        <p:spPr>
          <a:xfrm>
            <a:off x="457200" y="1030300"/>
            <a:ext cx="7959600" cy="431100"/>
          </a:xfrm>
          <a:prstGeom prst="rect">
            <a:avLst/>
          </a:prstGeom>
          <a:noFill/>
          <a:ln>
            <a:noFill/>
          </a:ln>
        </p:spPr>
        <p:txBody>
          <a:bodyPr spcFirstLastPara="1" wrap="square" lIns="91425" tIns="91425" rIns="91425" bIns="91425" anchor="t" anchorCtr="0">
            <a:spAutoFit/>
          </a:bodyPr>
          <a:lstStyle/>
          <a:p>
            <a:pPr marL="0" marR="0" lvl="0" indent="0" algn="just" rtl="0">
              <a:lnSpc>
                <a:spcPct val="200000"/>
              </a:lnSpc>
              <a:spcBef>
                <a:spcPts val="0"/>
              </a:spcBef>
              <a:spcAft>
                <a:spcPts val="0"/>
              </a:spcAft>
              <a:buClr>
                <a:srgbClr val="000000"/>
              </a:buClr>
              <a:buSzPts val="1600"/>
              <a:buFont typeface="Arial"/>
              <a:buNone/>
            </a:pPr>
            <a:endParaRPr sz="1600" b="1" i="0" u="none" strike="noStrike" cap="none">
              <a:solidFill>
                <a:srgbClr val="1C4587"/>
              </a:solidFill>
              <a:latin typeface="Times New Roman"/>
              <a:ea typeface="Times New Roman"/>
              <a:cs typeface="Times New Roman"/>
              <a:sym typeface="Times New Roman"/>
            </a:endParaRPr>
          </a:p>
        </p:txBody>
      </p:sp>
      <p:pic>
        <p:nvPicPr>
          <p:cNvPr id="303" name="Google Shape;303;gf95416a493_1_21" descr="Junkluggers Junk Removal Business Featured in UCONN School of ..."/>
          <p:cNvPicPr preferRelativeResize="0"/>
          <p:nvPr/>
        </p:nvPicPr>
        <p:blipFill rotWithShape="1">
          <a:blip r:embed="rId3">
            <a:alphaModFix/>
          </a:blip>
          <a:srcRect/>
          <a:stretch/>
        </p:blipFill>
        <p:spPr>
          <a:xfrm>
            <a:off x="8583798" y="4803225"/>
            <a:ext cx="458078" cy="248399"/>
          </a:xfrm>
          <a:prstGeom prst="rect">
            <a:avLst/>
          </a:prstGeom>
          <a:noFill/>
          <a:ln>
            <a:noFill/>
          </a:ln>
        </p:spPr>
      </p:pic>
      <p:sp>
        <p:nvSpPr>
          <p:cNvPr id="304" name="Google Shape;304;gf95416a493_1_21"/>
          <p:cNvSpPr txBox="1"/>
          <p:nvPr/>
        </p:nvSpPr>
        <p:spPr>
          <a:xfrm>
            <a:off x="457200" y="1030300"/>
            <a:ext cx="80640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1500" b="0" i="0" u="none" strike="noStrike" cap="none">
                <a:solidFill>
                  <a:schemeClr val="dk1"/>
                </a:solidFill>
                <a:latin typeface="Arial"/>
                <a:ea typeface="Arial"/>
                <a:cs typeface="Arial"/>
                <a:sym typeface="Arial"/>
              </a:rPr>
              <a:t>Model fit code of Binary Classification - Oversampling</a:t>
            </a:r>
            <a:endParaRPr sz="1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pic>
        <p:nvPicPr>
          <p:cNvPr id="305" name="Google Shape;305;gf95416a493_1_21"/>
          <p:cNvPicPr preferRelativeResize="0"/>
          <p:nvPr/>
        </p:nvPicPr>
        <p:blipFill rotWithShape="1">
          <a:blip r:embed="rId4">
            <a:alphaModFix/>
          </a:blip>
          <a:srcRect/>
          <a:stretch/>
        </p:blipFill>
        <p:spPr>
          <a:xfrm>
            <a:off x="1385375" y="1461400"/>
            <a:ext cx="5692700" cy="3341826"/>
          </a:xfrm>
          <a:prstGeom prst="rect">
            <a:avLst/>
          </a:prstGeom>
          <a:noFill/>
          <a:ln>
            <a:noFill/>
          </a:ln>
        </p:spPr>
      </p:pic>
      <p:sp>
        <p:nvSpPr>
          <p:cNvPr id="306" name="Google Shape;306;gf95416a493_1_21"/>
          <p:cNvSpPr txBox="1">
            <a:spLocks noGrp="1"/>
          </p:cNvSpPr>
          <p:nvPr>
            <p:ph type="sldNum" idx="12"/>
          </p:nvPr>
        </p:nvSpPr>
        <p:spPr>
          <a:xfrm>
            <a:off x="30725" y="4859000"/>
            <a:ext cx="317400" cy="248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sz="900">
                <a:latin typeface="Arial"/>
                <a:ea typeface="Arial"/>
                <a:cs typeface="Arial"/>
                <a:sym typeface="Arial"/>
              </a:rPr>
              <a:t>26</a:t>
            </a:fld>
            <a:endParaRPr sz="900">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gf95416a493_1_30"/>
          <p:cNvSpPr txBox="1">
            <a:spLocks noGrp="1"/>
          </p:cNvSpPr>
          <p:nvPr>
            <p:ph type="title"/>
          </p:nvPr>
        </p:nvSpPr>
        <p:spPr>
          <a:xfrm>
            <a:off x="457200" y="206375"/>
            <a:ext cx="8377500" cy="998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Arial"/>
              <a:buNone/>
            </a:pPr>
            <a:r>
              <a:rPr lang="en-US" sz="2800" b="1">
                <a:solidFill>
                  <a:schemeClr val="lt1"/>
                </a:solidFill>
              </a:rPr>
              <a:t>Appendix - Objective 2</a:t>
            </a:r>
            <a:endParaRPr sz="2800" b="1">
              <a:solidFill>
                <a:schemeClr val="lt1"/>
              </a:solidFill>
            </a:endParaRPr>
          </a:p>
          <a:p>
            <a:pPr marL="0" lvl="0" indent="0" algn="l" rtl="0">
              <a:lnSpc>
                <a:spcPct val="100000"/>
              </a:lnSpc>
              <a:spcBef>
                <a:spcPts val="0"/>
              </a:spcBef>
              <a:spcAft>
                <a:spcPts val="0"/>
              </a:spcAft>
              <a:buSzPts val="2800"/>
              <a:buNone/>
            </a:pPr>
            <a:endParaRPr sz="3200" b="1"/>
          </a:p>
        </p:txBody>
      </p:sp>
      <p:sp>
        <p:nvSpPr>
          <p:cNvPr id="312" name="Google Shape;312;gf95416a493_1_30"/>
          <p:cNvSpPr txBox="1"/>
          <p:nvPr/>
        </p:nvSpPr>
        <p:spPr>
          <a:xfrm>
            <a:off x="457200" y="1030300"/>
            <a:ext cx="7959600" cy="431100"/>
          </a:xfrm>
          <a:prstGeom prst="rect">
            <a:avLst/>
          </a:prstGeom>
          <a:noFill/>
          <a:ln>
            <a:noFill/>
          </a:ln>
        </p:spPr>
        <p:txBody>
          <a:bodyPr spcFirstLastPara="1" wrap="square" lIns="91425" tIns="91425" rIns="91425" bIns="91425" anchor="t" anchorCtr="0">
            <a:spAutoFit/>
          </a:bodyPr>
          <a:lstStyle/>
          <a:p>
            <a:pPr marL="0" marR="0" lvl="0" indent="0" algn="just" rtl="0">
              <a:lnSpc>
                <a:spcPct val="200000"/>
              </a:lnSpc>
              <a:spcBef>
                <a:spcPts val="0"/>
              </a:spcBef>
              <a:spcAft>
                <a:spcPts val="0"/>
              </a:spcAft>
              <a:buClr>
                <a:srgbClr val="000000"/>
              </a:buClr>
              <a:buSzPts val="1600"/>
              <a:buFont typeface="Arial"/>
              <a:buNone/>
            </a:pPr>
            <a:endParaRPr sz="1600" b="1" i="0" u="none" strike="noStrike" cap="none">
              <a:solidFill>
                <a:srgbClr val="1C4587"/>
              </a:solidFill>
              <a:latin typeface="Times New Roman"/>
              <a:ea typeface="Times New Roman"/>
              <a:cs typeface="Times New Roman"/>
              <a:sym typeface="Times New Roman"/>
            </a:endParaRPr>
          </a:p>
        </p:txBody>
      </p:sp>
      <p:pic>
        <p:nvPicPr>
          <p:cNvPr id="313" name="Google Shape;313;gf95416a493_1_30" descr="Junkluggers Junk Removal Business Featured in UCONN School of ..."/>
          <p:cNvPicPr preferRelativeResize="0"/>
          <p:nvPr/>
        </p:nvPicPr>
        <p:blipFill rotWithShape="1">
          <a:blip r:embed="rId3">
            <a:alphaModFix/>
          </a:blip>
          <a:srcRect/>
          <a:stretch/>
        </p:blipFill>
        <p:spPr>
          <a:xfrm>
            <a:off x="8583798" y="4803225"/>
            <a:ext cx="458078" cy="248399"/>
          </a:xfrm>
          <a:prstGeom prst="rect">
            <a:avLst/>
          </a:prstGeom>
          <a:noFill/>
          <a:ln>
            <a:noFill/>
          </a:ln>
        </p:spPr>
      </p:pic>
      <p:sp>
        <p:nvSpPr>
          <p:cNvPr id="314" name="Google Shape;314;gf95416a493_1_30"/>
          <p:cNvSpPr txBox="1"/>
          <p:nvPr/>
        </p:nvSpPr>
        <p:spPr>
          <a:xfrm>
            <a:off x="457200" y="1030300"/>
            <a:ext cx="80640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dk1"/>
                </a:solidFill>
                <a:latin typeface="Arial"/>
                <a:ea typeface="Arial"/>
                <a:cs typeface="Arial"/>
                <a:sym typeface="Arial"/>
              </a:rPr>
              <a:t>Model fit code of </a:t>
            </a:r>
            <a:r>
              <a:rPr lang="en-US" sz="1500" b="0" i="0" u="none" strike="noStrike" cap="none">
                <a:solidFill>
                  <a:srgbClr val="000000"/>
                </a:solidFill>
                <a:latin typeface="Arial"/>
                <a:ea typeface="Arial"/>
                <a:cs typeface="Arial"/>
                <a:sym typeface="Arial"/>
              </a:rPr>
              <a:t>Multiclass Classification</a:t>
            </a:r>
            <a:endParaRPr sz="1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pic>
        <p:nvPicPr>
          <p:cNvPr id="315" name="Google Shape;315;gf95416a493_1_30"/>
          <p:cNvPicPr preferRelativeResize="0"/>
          <p:nvPr/>
        </p:nvPicPr>
        <p:blipFill rotWithShape="1">
          <a:blip r:embed="rId4">
            <a:alphaModFix/>
          </a:blip>
          <a:srcRect/>
          <a:stretch/>
        </p:blipFill>
        <p:spPr>
          <a:xfrm>
            <a:off x="571600" y="1526425"/>
            <a:ext cx="2734600" cy="3267550"/>
          </a:xfrm>
          <a:prstGeom prst="rect">
            <a:avLst/>
          </a:prstGeom>
          <a:noFill/>
          <a:ln>
            <a:noFill/>
          </a:ln>
        </p:spPr>
      </p:pic>
      <p:pic>
        <p:nvPicPr>
          <p:cNvPr id="316" name="Google Shape;316;gf95416a493_1_30"/>
          <p:cNvPicPr preferRelativeResize="0"/>
          <p:nvPr/>
        </p:nvPicPr>
        <p:blipFill rotWithShape="1">
          <a:blip r:embed="rId5">
            <a:alphaModFix/>
          </a:blip>
          <a:srcRect/>
          <a:stretch/>
        </p:blipFill>
        <p:spPr>
          <a:xfrm>
            <a:off x="3642850" y="1526425"/>
            <a:ext cx="4770424" cy="3267557"/>
          </a:xfrm>
          <a:prstGeom prst="rect">
            <a:avLst/>
          </a:prstGeom>
          <a:noFill/>
          <a:ln>
            <a:noFill/>
          </a:ln>
        </p:spPr>
      </p:pic>
      <p:sp>
        <p:nvSpPr>
          <p:cNvPr id="317" name="Google Shape;317;gf95416a493_1_30"/>
          <p:cNvSpPr txBox="1">
            <a:spLocks noGrp="1"/>
          </p:cNvSpPr>
          <p:nvPr>
            <p:ph type="sldNum" idx="12"/>
          </p:nvPr>
        </p:nvSpPr>
        <p:spPr>
          <a:xfrm>
            <a:off x="30725" y="4859000"/>
            <a:ext cx="317400" cy="248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sz="900">
                <a:latin typeface="Arial"/>
                <a:ea typeface="Arial"/>
                <a:cs typeface="Arial"/>
                <a:sym typeface="Arial"/>
              </a:rPr>
              <a:t>27</a:t>
            </a:fld>
            <a:endParaRPr sz="900">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g1048b437c43_0_67"/>
          <p:cNvSpPr txBox="1">
            <a:spLocks noGrp="1"/>
          </p:cNvSpPr>
          <p:nvPr>
            <p:ph type="title"/>
          </p:nvPr>
        </p:nvSpPr>
        <p:spPr>
          <a:xfrm>
            <a:off x="457200" y="206375"/>
            <a:ext cx="8377500" cy="998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Arial"/>
              <a:buNone/>
            </a:pPr>
            <a:r>
              <a:rPr lang="en-US" sz="2800" b="1">
                <a:solidFill>
                  <a:schemeClr val="lt1"/>
                </a:solidFill>
              </a:rPr>
              <a:t>Exploratory Data Analysis</a:t>
            </a:r>
            <a:endParaRPr sz="2800" b="1">
              <a:solidFill>
                <a:schemeClr val="lt1"/>
              </a:solidFill>
            </a:endParaRPr>
          </a:p>
          <a:p>
            <a:pPr marL="0" lvl="0" indent="0" algn="l" rtl="0">
              <a:lnSpc>
                <a:spcPct val="100000"/>
              </a:lnSpc>
              <a:spcBef>
                <a:spcPts val="0"/>
              </a:spcBef>
              <a:spcAft>
                <a:spcPts val="0"/>
              </a:spcAft>
              <a:buSzPts val="2800"/>
              <a:buNone/>
            </a:pPr>
            <a:endParaRPr sz="3200" b="1"/>
          </a:p>
        </p:txBody>
      </p:sp>
      <p:grpSp>
        <p:nvGrpSpPr>
          <p:cNvPr id="324" name="Google Shape;324;g1048b437c43_0_67"/>
          <p:cNvGrpSpPr/>
          <p:nvPr/>
        </p:nvGrpSpPr>
        <p:grpSpPr>
          <a:xfrm>
            <a:off x="74666" y="976938"/>
            <a:ext cx="5053864" cy="2138725"/>
            <a:chOff x="271475" y="1167125"/>
            <a:chExt cx="4805424" cy="2405224"/>
          </a:xfrm>
        </p:grpSpPr>
        <p:pic>
          <p:nvPicPr>
            <p:cNvPr id="325" name="Google Shape;325;g1048b437c43_0_67"/>
            <p:cNvPicPr preferRelativeResize="0"/>
            <p:nvPr/>
          </p:nvPicPr>
          <p:blipFill rotWithShape="1">
            <a:blip r:embed="rId3">
              <a:alphaModFix/>
            </a:blip>
            <a:srcRect l="436" t="2631" r="436" b="-1172"/>
            <a:stretch/>
          </p:blipFill>
          <p:spPr>
            <a:xfrm>
              <a:off x="271475" y="1167125"/>
              <a:ext cx="4805424" cy="2405224"/>
            </a:xfrm>
            <a:prstGeom prst="rect">
              <a:avLst/>
            </a:prstGeom>
            <a:noFill/>
            <a:ln>
              <a:noFill/>
            </a:ln>
          </p:spPr>
        </p:pic>
        <p:sp>
          <p:nvSpPr>
            <p:cNvPr id="326" name="Google Shape;326;g1048b437c43_0_67"/>
            <p:cNvSpPr txBox="1"/>
            <p:nvPr/>
          </p:nvSpPr>
          <p:spPr>
            <a:xfrm>
              <a:off x="1161925" y="1213725"/>
              <a:ext cx="3818700" cy="380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b="1"/>
                <a:t>Number of Incidents in each BUSINESS_SERVICE category</a:t>
              </a:r>
              <a:endParaRPr sz="600" b="1"/>
            </a:p>
          </p:txBody>
        </p:sp>
      </p:grpSp>
      <p:pic>
        <p:nvPicPr>
          <p:cNvPr id="327" name="Google Shape;327;g1048b437c43_0_67"/>
          <p:cNvPicPr preferRelativeResize="0"/>
          <p:nvPr/>
        </p:nvPicPr>
        <p:blipFill>
          <a:blip r:embed="rId4">
            <a:alphaModFix/>
          </a:blip>
          <a:stretch>
            <a:fillRect/>
          </a:stretch>
        </p:blipFill>
        <p:spPr>
          <a:xfrm>
            <a:off x="5002875" y="2693375"/>
            <a:ext cx="4057524" cy="2353174"/>
          </a:xfrm>
          <a:prstGeom prst="rect">
            <a:avLst/>
          </a:prstGeom>
          <a:noFill/>
          <a:ln>
            <a:noFill/>
          </a:ln>
        </p:spPr>
      </p:pic>
      <p:sp>
        <p:nvSpPr>
          <p:cNvPr id="328" name="Google Shape;328;g1048b437c43_0_67"/>
          <p:cNvSpPr txBox="1"/>
          <p:nvPr/>
        </p:nvSpPr>
        <p:spPr>
          <a:xfrm>
            <a:off x="5648700" y="2735700"/>
            <a:ext cx="35883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b="1"/>
              <a:t>Number of Incidents in each CONTACT_TYPE category</a:t>
            </a:r>
            <a:endParaRPr sz="600" b="1"/>
          </a:p>
        </p:txBody>
      </p:sp>
      <p:pic>
        <p:nvPicPr>
          <p:cNvPr id="329" name="Google Shape;329;g1048b437c43_0_67"/>
          <p:cNvPicPr preferRelativeResize="0"/>
          <p:nvPr/>
        </p:nvPicPr>
        <p:blipFill rotWithShape="1">
          <a:blip r:embed="rId5">
            <a:alphaModFix/>
          </a:blip>
          <a:srcRect/>
          <a:stretch/>
        </p:blipFill>
        <p:spPr>
          <a:xfrm>
            <a:off x="457200" y="2983500"/>
            <a:ext cx="3675700" cy="1602100"/>
          </a:xfrm>
          <a:prstGeom prst="rect">
            <a:avLst/>
          </a:prstGeom>
          <a:noFill/>
          <a:ln>
            <a:noFill/>
          </a:ln>
        </p:spPr>
      </p:pic>
      <p:sp>
        <p:nvSpPr>
          <p:cNvPr id="330" name="Google Shape;330;g1048b437c43_0_67"/>
          <p:cNvSpPr txBox="1"/>
          <p:nvPr/>
        </p:nvSpPr>
        <p:spPr>
          <a:xfrm>
            <a:off x="527925" y="4585600"/>
            <a:ext cx="35223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360"/>
              </a:spcBef>
              <a:spcAft>
                <a:spcPts val="0"/>
              </a:spcAft>
              <a:buNone/>
            </a:pPr>
            <a:r>
              <a:rPr lang="en-US" sz="1200" b="0" i="0" u="none" strike="noStrike" cap="none">
                <a:solidFill>
                  <a:srgbClr val="0F1938"/>
                </a:solidFill>
                <a:latin typeface="Arial"/>
                <a:ea typeface="Arial"/>
                <a:cs typeface="Arial"/>
                <a:sym typeface="Arial"/>
              </a:rPr>
              <a:t>Word Cloud was created using NLP for improved model accuracy</a:t>
            </a:r>
            <a:endParaRPr sz="1200" b="0" i="0" u="none" strike="noStrike" cap="none">
              <a:solidFill>
                <a:srgbClr val="0F1938"/>
              </a:solidFill>
              <a:latin typeface="Arial"/>
              <a:ea typeface="Arial"/>
              <a:cs typeface="Arial"/>
              <a:sym typeface="Arial"/>
            </a:endParaRPr>
          </a:p>
        </p:txBody>
      </p:sp>
      <p:sp>
        <p:nvSpPr>
          <p:cNvPr id="331" name="Google Shape;331;g1048b437c43_0_67"/>
          <p:cNvSpPr txBox="1">
            <a:spLocks noGrp="1"/>
          </p:cNvSpPr>
          <p:nvPr>
            <p:ph type="sldNum" idx="12"/>
          </p:nvPr>
        </p:nvSpPr>
        <p:spPr>
          <a:xfrm>
            <a:off x="30725" y="4859000"/>
            <a:ext cx="317400" cy="248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sz="900">
                <a:latin typeface="Arial"/>
                <a:ea typeface="Arial"/>
                <a:cs typeface="Arial"/>
                <a:sym typeface="Arial"/>
              </a:rPr>
              <a:t>28</a:t>
            </a:fld>
            <a:endParaRPr sz="9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gf3443c0687_0_0"/>
          <p:cNvSpPr txBox="1">
            <a:spLocks noGrp="1"/>
          </p:cNvSpPr>
          <p:nvPr>
            <p:ph type="title"/>
          </p:nvPr>
        </p:nvSpPr>
        <p:spPr>
          <a:xfrm>
            <a:off x="383250" y="255900"/>
            <a:ext cx="8377500" cy="161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Arial"/>
              <a:buNone/>
            </a:pPr>
            <a:endParaRPr sz="3000" b="1">
              <a:solidFill>
                <a:schemeClr val="lt1"/>
              </a:solidFill>
            </a:endParaRPr>
          </a:p>
          <a:p>
            <a:pPr marL="0" lvl="0" indent="0" algn="l" rtl="0">
              <a:lnSpc>
                <a:spcPct val="100000"/>
              </a:lnSpc>
              <a:spcBef>
                <a:spcPts val="0"/>
              </a:spcBef>
              <a:spcAft>
                <a:spcPts val="0"/>
              </a:spcAft>
              <a:buSzPts val="2800"/>
              <a:buNone/>
            </a:pPr>
            <a:r>
              <a:rPr lang="en-US" sz="2800" b="1"/>
              <a:t>Problem Statement</a:t>
            </a:r>
            <a:endParaRPr sz="2800" b="1"/>
          </a:p>
        </p:txBody>
      </p:sp>
      <p:sp>
        <p:nvSpPr>
          <p:cNvPr id="59" name="Google Shape;59;gf3443c0687_0_0"/>
          <p:cNvSpPr txBox="1">
            <a:spLocks noGrp="1"/>
          </p:cNvSpPr>
          <p:nvPr>
            <p:ph type="sldNum" idx="12"/>
          </p:nvPr>
        </p:nvSpPr>
        <p:spPr>
          <a:xfrm>
            <a:off x="84450" y="4859000"/>
            <a:ext cx="298800" cy="248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z="900">
                <a:latin typeface="Arial"/>
                <a:ea typeface="Arial"/>
                <a:cs typeface="Arial"/>
                <a:sym typeface="Arial"/>
              </a:rPr>
              <a:t>3</a:t>
            </a:fld>
            <a:endParaRPr sz="900">
              <a:latin typeface="Arial"/>
              <a:ea typeface="Arial"/>
              <a:cs typeface="Arial"/>
              <a:sym typeface="Arial"/>
            </a:endParaRPr>
          </a:p>
        </p:txBody>
      </p:sp>
      <p:sp>
        <p:nvSpPr>
          <p:cNvPr id="60" name="Google Shape;60;gf3443c0687_0_0"/>
          <p:cNvSpPr txBox="1"/>
          <p:nvPr/>
        </p:nvSpPr>
        <p:spPr>
          <a:xfrm>
            <a:off x="457200" y="1030300"/>
            <a:ext cx="7959600" cy="431100"/>
          </a:xfrm>
          <a:prstGeom prst="rect">
            <a:avLst/>
          </a:prstGeom>
          <a:noFill/>
          <a:ln>
            <a:noFill/>
          </a:ln>
        </p:spPr>
        <p:txBody>
          <a:bodyPr spcFirstLastPara="1" wrap="square" lIns="91425" tIns="91425" rIns="91425" bIns="91425" anchor="t" anchorCtr="0">
            <a:spAutoFit/>
          </a:bodyPr>
          <a:lstStyle/>
          <a:p>
            <a:pPr marL="0" marR="0" lvl="0" indent="0" algn="just" rtl="0">
              <a:lnSpc>
                <a:spcPct val="200000"/>
              </a:lnSpc>
              <a:spcBef>
                <a:spcPts val="0"/>
              </a:spcBef>
              <a:spcAft>
                <a:spcPts val="0"/>
              </a:spcAft>
              <a:buClr>
                <a:srgbClr val="000000"/>
              </a:buClr>
              <a:buSzPts val="1600"/>
              <a:buFont typeface="Arial"/>
              <a:buNone/>
            </a:pPr>
            <a:endParaRPr sz="1600" b="1" i="0" u="none" strike="noStrike" cap="none">
              <a:solidFill>
                <a:srgbClr val="1C4587"/>
              </a:solidFill>
              <a:latin typeface="Times New Roman"/>
              <a:ea typeface="Times New Roman"/>
              <a:cs typeface="Times New Roman"/>
              <a:sym typeface="Times New Roman"/>
            </a:endParaRPr>
          </a:p>
        </p:txBody>
      </p:sp>
      <p:sp>
        <p:nvSpPr>
          <p:cNvPr id="61" name="Google Shape;61;gf3443c0687_0_0"/>
          <p:cNvSpPr txBox="1"/>
          <p:nvPr/>
        </p:nvSpPr>
        <p:spPr>
          <a:xfrm>
            <a:off x="446175" y="1334425"/>
            <a:ext cx="6551100" cy="26628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1400"/>
              <a:buFont typeface="Arial"/>
              <a:buNone/>
            </a:pPr>
            <a:r>
              <a:rPr lang="en-US" sz="1400" b="0" i="0" u="none" strike="noStrike" cap="none">
                <a:solidFill>
                  <a:srgbClr val="0F1938"/>
                </a:solidFill>
                <a:latin typeface="Arial"/>
                <a:ea typeface="Arial"/>
                <a:cs typeface="Arial"/>
                <a:sym typeface="Arial"/>
              </a:rPr>
              <a:t>With almost 450 incidents every hour and 1781 technical teams supporting the incident resolution, Cigna aims to improve routing accuracy as well as improve real time prioritization, thereby saving time. Two main objectives are:</a:t>
            </a:r>
            <a:endParaRPr sz="1400" b="0" i="0" u="none" strike="noStrike" cap="none">
              <a:solidFill>
                <a:srgbClr val="0F1938"/>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rgbClr val="0F1938"/>
              </a:solidFill>
              <a:latin typeface="Arial"/>
              <a:ea typeface="Arial"/>
              <a:cs typeface="Arial"/>
              <a:sym typeface="Arial"/>
            </a:endParaRPr>
          </a:p>
          <a:p>
            <a:pPr marL="457200" marR="0" lvl="0" indent="-317500" algn="l" rtl="0">
              <a:lnSpc>
                <a:spcPct val="150000"/>
              </a:lnSpc>
              <a:spcBef>
                <a:spcPts val="0"/>
              </a:spcBef>
              <a:spcAft>
                <a:spcPts val="0"/>
              </a:spcAft>
              <a:buClr>
                <a:srgbClr val="0F1938"/>
              </a:buClr>
              <a:buSzPts val="1400"/>
              <a:buFont typeface="Arial"/>
              <a:buChar char="●"/>
            </a:pPr>
            <a:r>
              <a:rPr lang="en-US" sz="1400" b="1" i="0" u="none" strike="noStrike" cap="none">
                <a:solidFill>
                  <a:srgbClr val="0F1938"/>
                </a:solidFill>
                <a:latin typeface="Arial"/>
                <a:ea typeface="Arial"/>
                <a:cs typeface="Arial"/>
                <a:sym typeface="Arial"/>
              </a:rPr>
              <a:t>Objective 1:</a:t>
            </a:r>
            <a:r>
              <a:rPr lang="en-US" sz="1400" b="0" i="0" u="none" strike="noStrike" cap="none">
                <a:solidFill>
                  <a:srgbClr val="0F1938"/>
                </a:solidFill>
                <a:latin typeface="Arial"/>
                <a:ea typeface="Arial"/>
                <a:cs typeface="Arial"/>
                <a:sym typeface="Arial"/>
              </a:rPr>
              <a:t> Predict the top 3 technology teams to be engaged in order to improve routing accuracy and time to engage.</a:t>
            </a:r>
            <a:endParaRPr sz="1400" b="0" i="0" u="none" strike="noStrike" cap="none">
              <a:solidFill>
                <a:srgbClr val="0F1938"/>
              </a:solidFill>
              <a:latin typeface="Arial"/>
              <a:ea typeface="Arial"/>
              <a:cs typeface="Arial"/>
              <a:sym typeface="Arial"/>
            </a:endParaRPr>
          </a:p>
          <a:p>
            <a:pPr marL="457200" marR="0" lvl="0" indent="-317500" algn="l" rtl="0">
              <a:lnSpc>
                <a:spcPct val="150000"/>
              </a:lnSpc>
              <a:spcBef>
                <a:spcPts val="0"/>
              </a:spcBef>
              <a:spcAft>
                <a:spcPts val="0"/>
              </a:spcAft>
              <a:buClr>
                <a:srgbClr val="0F1938"/>
              </a:buClr>
              <a:buSzPts val="1400"/>
              <a:buFont typeface="Arial"/>
              <a:buChar char="●"/>
            </a:pPr>
            <a:r>
              <a:rPr lang="en-US" sz="1400" b="1" i="0" u="none" strike="noStrike" cap="none">
                <a:solidFill>
                  <a:srgbClr val="0F1938"/>
                </a:solidFill>
                <a:latin typeface="Arial"/>
                <a:ea typeface="Arial"/>
                <a:cs typeface="Arial"/>
                <a:sym typeface="Arial"/>
              </a:rPr>
              <a:t>Objective 2: </a:t>
            </a:r>
            <a:r>
              <a:rPr lang="en-US" sz="1400" b="0" i="0" u="none" strike="noStrike" cap="none">
                <a:solidFill>
                  <a:srgbClr val="0F1938"/>
                </a:solidFill>
                <a:latin typeface="Arial"/>
                <a:ea typeface="Arial"/>
                <a:cs typeface="Arial"/>
                <a:sym typeface="Arial"/>
              </a:rPr>
              <a:t>Predict the probability of an incident becoming a managed incident in order to improve real time prioritization. </a:t>
            </a:r>
            <a:endParaRPr sz="1400" b="0" i="0" u="none" strike="noStrike" cap="none">
              <a:solidFill>
                <a:srgbClr val="0F1938"/>
              </a:solidFill>
              <a:latin typeface="Arial"/>
              <a:ea typeface="Arial"/>
              <a:cs typeface="Arial"/>
              <a:sym typeface="Arial"/>
            </a:endParaRPr>
          </a:p>
        </p:txBody>
      </p:sp>
      <p:pic>
        <p:nvPicPr>
          <p:cNvPr id="62" name="Google Shape;62;gf3443c0687_0_0" descr="Junkluggers Junk Removal Business Featured in UCONN School of ..."/>
          <p:cNvPicPr preferRelativeResize="0"/>
          <p:nvPr/>
        </p:nvPicPr>
        <p:blipFill rotWithShape="1">
          <a:blip r:embed="rId3">
            <a:alphaModFix/>
          </a:blip>
          <a:srcRect/>
          <a:stretch/>
        </p:blipFill>
        <p:spPr>
          <a:xfrm>
            <a:off x="8583798" y="4803225"/>
            <a:ext cx="458078" cy="248399"/>
          </a:xfrm>
          <a:prstGeom prst="rect">
            <a:avLst/>
          </a:prstGeom>
          <a:noFill/>
          <a:ln>
            <a:noFill/>
          </a:ln>
        </p:spPr>
      </p:pic>
      <p:pic>
        <p:nvPicPr>
          <p:cNvPr id="63" name="Google Shape;63;gf3443c0687_0_0"/>
          <p:cNvPicPr preferRelativeResize="0"/>
          <p:nvPr/>
        </p:nvPicPr>
        <p:blipFill rotWithShape="1">
          <a:blip r:embed="rId4">
            <a:alphaModFix/>
          </a:blip>
          <a:srcRect/>
          <a:stretch/>
        </p:blipFill>
        <p:spPr>
          <a:xfrm>
            <a:off x="7191025" y="1969688"/>
            <a:ext cx="1714500" cy="1714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gf3443c0687_0_7"/>
          <p:cNvSpPr txBox="1">
            <a:spLocks noGrp="1"/>
          </p:cNvSpPr>
          <p:nvPr>
            <p:ph type="title"/>
          </p:nvPr>
        </p:nvSpPr>
        <p:spPr>
          <a:xfrm>
            <a:off x="457200" y="206375"/>
            <a:ext cx="8377500" cy="656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Arial"/>
              <a:buNone/>
            </a:pPr>
            <a:r>
              <a:rPr lang="en-US" sz="3000" b="1">
                <a:solidFill>
                  <a:schemeClr val="lt1"/>
                </a:solidFill>
              </a:rPr>
              <a:t>Data set</a:t>
            </a:r>
            <a:endParaRPr sz="3000" b="1">
              <a:solidFill>
                <a:schemeClr val="lt1"/>
              </a:solidFill>
            </a:endParaRPr>
          </a:p>
        </p:txBody>
      </p:sp>
      <p:sp>
        <p:nvSpPr>
          <p:cNvPr id="69" name="Google Shape;69;gf3443c0687_0_7"/>
          <p:cNvSpPr txBox="1">
            <a:spLocks noGrp="1"/>
          </p:cNvSpPr>
          <p:nvPr>
            <p:ph type="sldNum" idx="12"/>
          </p:nvPr>
        </p:nvSpPr>
        <p:spPr>
          <a:xfrm>
            <a:off x="151200" y="4803225"/>
            <a:ext cx="306000" cy="248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r>
              <a:rPr lang="en-US" sz="900">
                <a:latin typeface="Arial"/>
                <a:ea typeface="Arial"/>
                <a:cs typeface="Arial"/>
                <a:sym typeface="Arial"/>
              </a:rPr>
              <a:t> </a:t>
            </a:r>
            <a:fld id="{00000000-1234-1234-1234-123412341234}" type="slidenum">
              <a:rPr lang="en-US" sz="900">
                <a:latin typeface="Arial"/>
                <a:ea typeface="Arial"/>
                <a:cs typeface="Arial"/>
                <a:sym typeface="Arial"/>
              </a:rPr>
              <a:t>4</a:t>
            </a:fld>
            <a:endParaRPr sz="900">
              <a:latin typeface="Arial"/>
              <a:ea typeface="Arial"/>
              <a:cs typeface="Arial"/>
              <a:sym typeface="Arial"/>
            </a:endParaRPr>
          </a:p>
        </p:txBody>
      </p:sp>
      <p:sp>
        <p:nvSpPr>
          <p:cNvPr id="70" name="Google Shape;70;gf3443c0687_0_7"/>
          <p:cNvSpPr txBox="1"/>
          <p:nvPr/>
        </p:nvSpPr>
        <p:spPr>
          <a:xfrm>
            <a:off x="457200" y="1030300"/>
            <a:ext cx="7959600" cy="431100"/>
          </a:xfrm>
          <a:prstGeom prst="rect">
            <a:avLst/>
          </a:prstGeom>
          <a:noFill/>
          <a:ln>
            <a:noFill/>
          </a:ln>
        </p:spPr>
        <p:txBody>
          <a:bodyPr spcFirstLastPara="1" wrap="square" lIns="91425" tIns="91425" rIns="91425" bIns="91425" anchor="t" anchorCtr="0">
            <a:spAutoFit/>
          </a:bodyPr>
          <a:lstStyle/>
          <a:p>
            <a:pPr marL="0" marR="0" lvl="0" indent="0" algn="just" rtl="0">
              <a:lnSpc>
                <a:spcPct val="200000"/>
              </a:lnSpc>
              <a:spcBef>
                <a:spcPts val="0"/>
              </a:spcBef>
              <a:spcAft>
                <a:spcPts val="0"/>
              </a:spcAft>
              <a:buClr>
                <a:srgbClr val="000000"/>
              </a:buClr>
              <a:buSzPts val="1600"/>
              <a:buFont typeface="Arial"/>
              <a:buNone/>
            </a:pPr>
            <a:endParaRPr sz="1600" b="1" i="0" u="none" strike="noStrike" cap="none">
              <a:solidFill>
                <a:srgbClr val="1C4587"/>
              </a:solidFill>
              <a:latin typeface="Times New Roman"/>
              <a:ea typeface="Times New Roman"/>
              <a:cs typeface="Times New Roman"/>
              <a:sym typeface="Times New Roman"/>
            </a:endParaRPr>
          </a:p>
        </p:txBody>
      </p:sp>
      <p:sp>
        <p:nvSpPr>
          <p:cNvPr id="71" name="Google Shape;71;gf3443c0687_0_7"/>
          <p:cNvSpPr txBox="1"/>
          <p:nvPr/>
        </p:nvSpPr>
        <p:spPr>
          <a:xfrm>
            <a:off x="457200" y="1127150"/>
            <a:ext cx="8204700" cy="36327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50000"/>
              </a:lnSpc>
              <a:spcBef>
                <a:spcPts val="1200"/>
              </a:spcBef>
              <a:spcAft>
                <a:spcPts val="0"/>
              </a:spcAft>
              <a:buClr>
                <a:srgbClr val="0F1938"/>
              </a:buClr>
              <a:buSzPts val="1400"/>
              <a:buFont typeface="Times New Roman"/>
              <a:buChar char="●"/>
            </a:pPr>
            <a:r>
              <a:rPr lang="en-US" sz="1400" b="1" i="0" u="none" strike="noStrike" cap="none">
                <a:solidFill>
                  <a:srgbClr val="0F1938"/>
                </a:solidFill>
                <a:latin typeface="Arial"/>
                <a:ea typeface="Arial"/>
                <a:cs typeface="Arial"/>
                <a:sym typeface="Arial"/>
              </a:rPr>
              <a:t>Data Overview :</a:t>
            </a:r>
            <a:r>
              <a:rPr lang="en-US" sz="1400" b="0" i="0" u="none" strike="noStrike" cap="none">
                <a:solidFill>
                  <a:srgbClr val="0F1938"/>
                </a:solidFill>
                <a:latin typeface="Arial"/>
                <a:ea typeface="Arial"/>
                <a:cs typeface="Arial"/>
                <a:sym typeface="Arial"/>
              </a:rPr>
              <a:t> </a:t>
            </a:r>
            <a:endParaRPr sz="1400" b="0" i="0" u="none" strike="noStrike" cap="none">
              <a:solidFill>
                <a:srgbClr val="0F1938"/>
              </a:solidFill>
              <a:latin typeface="Arial"/>
              <a:ea typeface="Arial"/>
              <a:cs typeface="Arial"/>
              <a:sym typeface="Arial"/>
            </a:endParaRPr>
          </a:p>
          <a:p>
            <a:pPr marL="914400" marR="0" lvl="1" indent="-317500" algn="l" rtl="0">
              <a:lnSpc>
                <a:spcPct val="150000"/>
              </a:lnSpc>
              <a:spcBef>
                <a:spcPts val="0"/>
              </a:spcBef>
              <a:spcAft>
                <a:spcPts val="0"/>
              </a:spcAft>
              <a:buClr>
                <a:srgbClr val="0F1938"/>
              </a:buClr>
              <a:buSzPts val="1400"/>
              <a:buFont typeface="Times New Roman"/>
              <a:buChar char="○"/>
            </a:pPr>
            <a:r>
              <a:rPr lang="en-US" sz="1400" b="0" i="0" u="none" strike="noStrike" cap="none">
                <a:solidFill>
                  <a:srgbClr val="0F1938"/>
                </a:solidFill>
                <a:latin typeface="Arial"/>
                <a:ea typeface="Arial"/>
                <a:cs typeface="Arial"/>
                <a:sym typeface="Arial"/>
              </a:rPr>
              <a:t>41 variables describing incident details</a:t>
            </a:r>
            <a:endParaRPr sz="1400" b="0" i="0" u="none" strike="noStrike" cap="none">
              <a:solidFill>
                <a:srgbClr val="0F1938"/>
              </a:solidFill>
              <a:latin typeface="Arial"/>
              <a:ea typeface="Arial"/>
              <a:cs typeface="Arial"/>
              <a:sym typeface="Arial"/>
            </a:endParaRPr>
          </a:p>
          <a:p>
            <a:pPr marL="914400" marR="0" lvl="1" indent="-317500" algn="l" rtl="0">
              <a:lnSpc>
                <a:spcPct val="150000"/>
              </a:lnSpc>
              <a:spcBef>
                <a:spcPts val="0"/>
              </a:spcBef>
              <a:spcAft>
                <a:spcPts val="0"/>
              </a:spcAft>
              <a:buClr>
                <a:srgbClr val="0F1938"/>
              </a:buClr>
              <a:buSzPts val="1400"/>
              <a:buFont typeface="Times New Roman"/>
              <a:buChar char="○"/>
            </a:pPr>
            <a:r>
              <a:rPr lang="en-US" sz="1400" b="0" i="0" u="none" strike="noStrike" cap="none">
                <a:solidFill>
                  <a:srgbClr val="0F1938"/>
                </a:solidFill>
                <a:latin typeface="Arial"/>
                <a:ea typeface="Arial"/>
                <a:cs typeface="Arial"/>
                <a:sym typeface="Arial"/>
              </a:rPr>
              <a:t>328,240 incidents </a:t>
            </a:r>
            <a:endParaRPr sz="1400" b="0" i="0" u="none" strike="noStrike" cap="none">
              <a:solidFill>
                <a:srgbClr val="0F1938"/>
              </a:solidFill>
              <a:latin typeface="Arial"/>
              <a:ea typeface="Arial"/>
              <a:cs typeface="Arial"/>
              <a:sym typeface="Arial"/>
            </a:endParaRPr>
          </a:p>
          <a:p>
            <a:pPr marL="914400" marR="0" lvl="1" indent="-317500" algn="l" rtl="0">
              <a:lnSpc>
                <a:spcPct val="150000"/>
              </a:lnSpc>
              <a:spcBef>
                <a:spcPts val="0"/>
              </a:spcBef>
              <a:spcAft>
                <a:spcPts val="0"/>
              </a:spcAft>
              <a:buClr>
                <a:srgbClr val="0F1938"/>
              </a:buClr>
              <a:buSzPts val="1400"/>
              <a:buFont typeface="Arial"/>
              <a:buChar char="○"/>
            </a:pPr>
            <a:r>
              <a:rPr lang="en-US" sz="1400" b="0" i="0" u="none" strike="noStrike" cap="none">
                <a:solidFill>
                  <a:srgbClr val="0F1938"/>
                </a:solidFill>
                <a:latin typeface="Arial"/>
                <a:ea typeface="Arial"/>
                <a:cs typeface="Arial"/>
                <a:sym typeface="Arial"/>
              </a:rPr>
              <a:t>INC – Incident , MINC – Managed Incident</a:t>
            </a:r>
            <a:endParaRPr sz="1400" b="0" i="0" u="none" strike="noStrike" cap="none">
              <a:solidFill>
                <a:srgbClr val="0F1938"/>
              </a:solidFill>
              <a:latin typeface="Arial"/>
              <a:ea typeface="Arial"/>
              <a:cs typeface="Arial"/>
              <a:sym typeface="Arial"/>
            </a:endParaRPr>
          </a:p>
          <a:p>
            <a:pPr marL="457200" marR="0" lvl="0" indent="-317500" algn="l" rtl="0">
              <a:lnSpc>
                <a:spcPct val="150000"/>
              </a:lnSpc>
              <a:spcBef>
                <a:spcPts val="0"/>
              </a:spcBef>
              <a:spcAft>
                <a:spcPts val="0"/>
              </a:spcAft>
              <a:buClr>
                <a:srgbClr val="0F1938"/>
              </a:buClr>
              <a:buSzPts val="1400"/>
              <a:buFont typeface="Arial"/>
              <a:buChar char="●"/>
            </a:pPr>
            <a:r>
              <a:rPr lang="en-US" sz="1400" b="1" i="0" u="none" strike="noStrike" cap="none">
                <a:solidFill>
                  <a:srgbClr val="0F1938"/>
                </a:solidFill>
                <a:latin typeface="Arial"/>
                <a:ea typeface="Arial"/>
                <a:cs typeface="Arial"/>
                <a:sym typeface="Arial"/>
              </a:rPr>
              <a:t>Variable Overview :</a:t>
            </a:r>
            <a:endParaRPr sz="1400" b="1" i="0" u="none" strike="noStrike" cap="none">
              <a:solidFill>
                <a:srgbClr val="0F1938"/>
              </a:solidFill>
              <a:latin typeface="Arial"/>
              <a:ea typeface="Arial"/>
              <a:cs typeface="Arial"/>
              <a:sym typeface="Arial"/>
            </a:endParaRPr>
          </a:p>
          <a:p>
            <a:pPr marL="914400" marR="0" lvl="1" indent="-317500" algn="l" rtl="0">
              <a:lnSpc>
                <a:spcPct val="150000"/>
              </a:lnSpc>
              <a:spcBef>
                <a:spcPts val="0"/>
              </a:spcBef>
              <a:spcAft>
                <a:spcPts val="0"/>
              </a:spcAft>
              <a:buClr>
                <a:srgbClr val="0F1938"/>
              </a:buClr>
              <a:buSzPts val="1400"/>
              <a:buFont typeface="Arial"/>
              <a:buChar char="○"/>
            </a:pPr>
            <a:r>
              <a:rPr lang="en-US" sz="1400" b="0" i="0" u="none" strike="noStrike" cap="none">
                <a:solidFill>
                  <a:srgbClr val="0F1938"/>
                </a:solidFill>
                <a:latin typeface="Arial"/>
                <a:ea typeface="Arial"/>
                <a:cs typeface="Arial"/>
                <a:sym typeface="Arial"/>
              </a:rPr>
              <a:t>PRIORITY :  High Impact Outages Priorities M1, M2, M3</a:t>
            </a:r>
            <a:endParaRPr sz="1400" b="0" i="0" u="none" strike="noStrike" cap="none">
              <a:solidFill>
                <a:srgbClr val="0F1938"/>
              </a:solidFill>
              <a:latin typeface="Arial"/>
              <a:ea typeface="Arial"/>
              <a:cs typeface="Arial"/>
              <a:sym typeface="Arial"/>
            </a:endParaRPr>
          </a:p>
          <a:p>
            <a:pPr marL="914400" marR="0" lvl="1" indent="-317500" algn="l" rtl="0">
              <a:lnSpc>
                <a:spcPct val="150000"/>
              </a:lnSpc>
              <a:spcBef>
                <a:spcPts val="0"/>
              </a:spcBef>
              <a:spcAft>
                <a:spcPts val="0"/>
              </a:spcAft>
              <a:buClr>
                <a:srgbClr val="0F1938"/>
              </a:buClr>
              <a:buSzPts val="1400"/>
              <a:buFont typeface="Arial"/>
              <a:buChar char="○"/>
            </a:pPr>
            <a:r>
              <a:rPr lang="en-US" sz="1400" b="0" i="0" u="none" strike="noStrike" cap="none">
                <a:solidFill>
                  <a:srgbClr val="0F1938"/>
                </a:solidFill>
                <a:latin typeface="Arial"/>
                <a:ea typeface="Arial"/>
                <a:cs typeface="Arial"/>
                <a:sym typeface="Arial"/>
              </a:rPr>
              <a:t>ASSIGNMENT_GROUP : Provides the unique name for the group the INC is assigned to. 407 unique categories</a:t>
            </a:r>
            <a:endParaRPr sz="1400" b="0" i="0" u="none" strike="noStrike" cap="none">
              <a:solidFill>
                <a:srgbClr val="0F1938"/>
              </a:solidFill>
              <a:latin typeface="Arial"/>
              <a:ea typeface="Arial"/>
              <a:cs typeface="Arial"/>
              <a:sym typeface="Arial"/>
            </a:endParaRPr>
          </a:p>
          <a:p>
            <a:pPr marL="914400" marR="0" lvl="1" indent="-317500" algn="l" rtl="0">
              <a:lnSpc>
                <a:spcPct val="150000"/>
              </a:lnSpc>
              <a:spcBef>
                <a:spcPts val="0"/>
              </a:spcBef>
              <a:spcAft>
                <a:spcPts val="0"/>
              </a:spcAft>
              <a:buClr>
                <a:srgbClr val="0F1938"/>
              </a:buClr>
              <a:buSzPts val="1400"/>
              <a:buFont typeface="Arial"/>
              <a:buChar char="○"/>
            </a:pPr>
            <a:r>
              <a:rPr lang="en-US" sz="1400" b="0" i="0" u="none" strike="noStrike" cap="none">
                <a:solidFill>
                  <a:srgbClr val="0F1938"/>
                </a:solidFill>
                <a:latin typeface="Arial"/>
                <a:ea typeface="Arial"/>
                <a:cs typeface="Arial"/>
                <a:sym typeface="Arial"/>
              </a:rPr>
              <a:t>DESCRIPTION : Complete description of what is occurring </a:t>
            </a:r>
            <a:endParaRPr sz="1400" b="0" i="0" u="none" strike="noStrike" cap="none">
              <a:solidFill>
                <a:srgbClr val="0F1938"/>
              </a:solidFill>
              <a:latin typeface="Arial"/>
              <a:ea typeface="Arial"/>
              <a:cs typeface="Arial"/>
              <a:sym typeface="Arial"/>
            </a:endParaRPr>
          </a:p>
          <a:p>
            <a:pPr marL="914400" marR="0" lvl="1" indent="-317500" algn="l" rtl="0">
              <a:lnSpc>
                <a:spcPct val="150000"/>
              </a:lnSpc>
              <a:spcBef>
                <a:spcPts val="0"/>
              </a:spcBef>
              <a:spcAft>
                <a:spcPts val="0"/>
              </a:spcAft>
              <a:buClr>
                <a:srgbClr val="0F1938"/>
              </a:buClr>
              <a:buSzPts val="1400"/>
              <a:buFont typeface="Arial"/>
              <a:buChar char="○"/>
            </a:pPr>
            <a:r>
              <a:rPr lang="en-US" sz="1400" b="0" i="0" u="none" strike="noStrike" cap="none">
                <a:solidFill>
                  <a:srgbClr val="0F1938"/>
                </a:solidFill>
                <a:latin typeface="Arial"/>
                <a:ea typeface="Arial"/>
                <a:cs typeface="Arial"/>
                <a:sym typeface="Arial"/>
              </a:rPr>
              <a:t>IMPACT : Describes the level of impact the INC is having - 1,2,3,4 </a:t>
            </a:r>
            <a:endParaRPr sz="1400" b="0" i="0" u="none" strike="noStrike" cap="none">
              <a:solidFill>
                <a:srgbClr val="0F1938"/>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2" name="Google Shape;72;gf3443c0687_0_7" descr="Junkluggers Junk Removal Business Featured in UCONN School of ..."/>
          <p:cNvPicPr preferRelativeResize="0"/>
          <p:nvPr/>
        </p:nvPicPr>
        <p:blipFill rotWithShape="1">
          <a:blip r:embed="rId3">
            <a:alphaModFix/>
          </a:blip>
          <a:srcRect/>
          <a:stretch/>
        </p:blipFill>
        <p:spPr>
          <a:xfrm>
            <a:off x="8583798" y="4803225"/>
            <a:ext cx="458078" cy="2483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gfaaea217a7_1_0"/>
          <p:cNvSpPr txBox="1">
            <a:spLocks noGrp="1"/>
          </p:cNvSpPr>
          <p:nvPr>
            <p:ph type="title"/>
          </p:nvPr>
        </p:nvSpPr>
        <p:spPr>
          <a:xfrm>
            <a:off x="457200" y="206375"/>
            <a:ext cx="8377500" cy="998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Arial"/>
              <a:buNone/>
            </a:pPr>
            <a:endParaRPr sz="2800" b="1">
              <a:solidFill>
                <a:schemeClr val="lt1"/>
              </a:solidFill>
            </a:endParaRPr>
          </a:p>
          <a:p>
            <a:pPr marL="0" lvl="0" indent="0" algn="l" rtl="0">
              <a:lnSpc>
                <a:spcPct val="100000"/>
              </a:lnSpc>
              <a:spcBef>
                <a:spcPts val="0"/>
              </a:spcBef>
              <a:spcAft>
                <a:spcPts val="0"/>
              </a:spcAft>
              <a:buSzPts val="2800"/>
              <a:buNone/>
            </a:pPr>
            <a:endParaRPr sz="3200" b="1"/>
          </a:p>
        </p:txBody>
      </p:sp>
      <p:sp>
        <p:nvSpPr>
          <p:cNvPr id="78" name="Google Shape;78;gfaaea217a7_1_0"/>
          <p:cNvSpPr txBox="1">
            <a:spLocks noGrp="1"/>
          </p:cNvSpPr>
          <p:nvPr>
            <p:ph type="sldNum" idx="12"/>
          </p:nvPr>
        </p:nvSpPr>
        <p:spPr>
          <a:xfrm>
            <a:off x="71450" y="4803225"/>
            <a:ext cx="321600" cy="248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r>
              <a:rPr lang="en-US" sz="900">
                <a:latin typeface="Arial"/>
                <a:ea typeface="Arial"/>
                <a:cs typeface="Arial"/>
                <a:sym typeface="Arial"/>
              </a:rPr>
              <a:t> </a:t>
            </a:r>
            <a:fld id="{00000000-1234-1234-1234-123412341234}" type="slidenum">
              <a:rPr lang="en-US" sz="900">
                <a:latin typeface="Arial"/>
                <a:ea typeface="Arial"/>
                <a:cs typeface="Arial"/>
                <a:sym typeface="Arial"/>
              </a:rPr>
              <a:t>5</a:t>
            </a:fld>
            <a:endParaRPr sz="900">
              <a:latin typeface="Arial"/>
              <a:ea typeface="Arial"/>
              <a:cs typeface="Arial"/>
              <a:sym typeface="Arial"/>
            </a:endParaRPr>
          </a:p>
        </p:txBody>
      </p:sp>
      <p:sp>
        <p:nvSpPr>
          <p:cNvPr id="79" name="Google Shape;79;gfaaea217a7_1_0"/>
          <p:cNvSpPr txBox="1"/>
          <p:nvPr/>
        </p:nvSpPr>
        <p:spPr>
          <a:xfrm>
            <a:off x="457200" y="1030300"/>
            <a:ext cx="7959600" cy="431100"/>
          </a:xfrm>
          <a:prstGeom prst="rect">
            <a:avLst/>
          </a:prstGeom>
          <a:noFill/>
          <a:ln>
            <a:noFill/>
          </a:ln>
        </p:spPr>
        <p:txBody>
          <a:bodyPr spcFirstLastPara="1" wrap="square" lIns="91425" tIns="91425" rIns="91425" bIns="91425" anchor="t" anchorCtr="0">
            <a:spAutoFit/>
          </a:bodyPr>
          <a:lstStyle/>
          <a:p>
            <a:pPr marL="0" marR="0" lvl="0" indent="0" algn="just" rtl="0">
              <a:lnSpc>
                <a:spcPct val="200000"/>
              </a:lnSpc>
              <a:spcBef>
                <a:spcPts val="0"/>
              </a:spcBef>
              <a:spcAft>
                <a:spcPts val="0"/>
              </a:spcAft>
              <a:buClr>
                <a:srgbClr val="000000"/>
              </a:buClr>
              <a:buSzPts val="1600"/>
              <a:buFont typeface="Arial"/>
              <a:buNone/>
            </a:pPr>
            <a:endParaRPr sz="1600" b="1" i="0" u="none" strike="noStrike" cap="none">
              <a:solidFill>
                <a:srgbClr val="1C4587"/>
              </a:solidFill>
              <a:latin typeface="Times New Roman"/>
              <a:ea typeface="Times New Roman"/>
              <a:cs typeface="Times New Roman"/>
              <a:sym typeface="Times New Roman"/>
            </a:endParaRPr>
          </a:p>
        </p:txBody>
      </p:sp>
      <p:pic>
        <p:nvPicPr>
          <p:cNvPr id="80" name="Google Shape;80;gfaaea217a7_1_0" descr="Junkluggers Junk Removal Business Featured in UCONN School of ..."/>
          <p:cNvPicPr preferRelativeResize="0"/>
          <p:nvPr/>
        </p:nvPicPr>
        <p:blipFill rotWithShape="1">
          <a:blip r:embed="rId3">
            <a:alphaModFix/>
          </a:blip>
          <a:srcRect/>
          <a:stretch/>
        </p:blipFill>
        <p:spPr>
          <a:xfrm>
            <a:off x="8583798" y="4803225"/>
            <a:ext cx="458078" cy="248399"/>
          </a:xfrm>
          <a:prstGeom prst="rect">
            <a:avLst/>
          </a:prstGeom>
          <a:noFill/>
          <a:ln>
            <a:noFill/>
          </a:ln>
        </p:spPr>
      </p:pic>
      <p:sp>
        <p:nvSpPr>
          <p:cNvPr id="81" name="Google Shape;81;gfaaea217a7_1_0"/>
          <p:cNvSpPr txBox="1"/>
          <p:nvPr/>
        </p:nvSpPr>
        <p:spPr>
          <a:xfrm>
            <a:off x="1243500" y="1976100"/>
            <a:ext cx="6657000" cy="1662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a:solidFill>
                  <a:srgbClr val="073763"/>
                </a:solidFill>
                <a:latin typeface="Arial"/>
                <a:ea typeface="Arial"/>
                <a:cs typeface="Arial"/>
                <a:sym typeface="Arial"/>
              </a:rPr>
              <a:t>Exploratory Data Analysis (EDA)</a:t>
            </a:r>
            <a:endParaRPr sz="4800" b="0" i="0" u="none" strike="noStrike" cap="none">
              <a:solidFill>
                <a:srgbClr val="073763"/>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gf91a7b8523_0_0"/>
          <p:cNvSpPr txBox="1">
            <a:spLocks noGrp="1"/>
          </p:cNvSpPr>
          <p:nvPr>
            <p:ph type="title"/>
          </p:nvPr>
        </p:nvSpPr>
        <p:spPr>
          <a:xfrm>
            <a:off x="457200" y="206375"/>
            <a:ext cx="8377500" cy="998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Arial"/>
              <a:buNone/>
            </a:pPr>
            <a:r>
              <a:rPr lang="en-US" sz="2800" b="1">
                <a:solidFill>
                  <a:schemeClr val="lt1"/>
                </a:solidFill>
              </a:rPr>
              <a:t>Exploratory Data Analysis</a:t>
            </a:r>
            <a:endParaRPr sz="2800" b="1">
              <a:solidFill>
                <a:schemeClr val="lt1"/>
              </a:solidFill>
            </a:endParaRPr>
          </a:p>
          <a:p>
            <a:pPr marL="0" lvl="0" indent="0" algn="l" rtl="0">
              <a:lnSpc>
                <a:spcPct val="100000"/>
              </a:lnSpc>
              <a:spcBef>
                <a:spcPts val="0"/>
              </a:spcBef>
              <a:spcAft>
                <a:spcPts val="0"/>
              </a:spcAft>
              <a:buSzPts val="2800"/>
              <a:buNone/>
            </a:pPr>
            <a:endParaRPr sz="3200" b="1"/>
          </a:p>
        </p:txBody>
      </p:sp>
      <p:sp>
        <p:nvSpPr>
          <p:cNvPr id="87" name="Google Shape;87;gf91a7b8523_0_0"/>
          <p:cNvSpPr txBox="1">
            <a:spLocks noGrp="1"/>
          </p:cNvSpPr>
          <p:nvPr>
            <p:ph type="sldNum" idx="12"/>
          </p:nvPr>
        </p:nvSpPr>
        <p:spPr>
          <a:xfrm>
            <a:off x="80375" y="4841125"/>
            <a:ext cx="285600" cy="248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sz="900">
                <a:latin typeface="Arial"/>
                <a:ea typeface="Arial"/>
                <a:cs typeface="Arial"/>
                <a:sym typeface="Arial"/>
              </a:rPr>
              <a:t>6</a:t>
            </a:fld>
            <a:endParaRPr sz="900">
              <a:latin typeface="Arial"/>
              <a:ea typeface="Arial"/>
              <a:cs typeface="Arial"/>
              <a:sym typeface="Arial"/>
            </a:endParaRPr>
          </a:p>
        </p:txBody>
      </p:sp>
      <p:sp>
        <p:nvSpPr>
          <p:cNvPr id="88" name="Google Shape;88;gf91a7b8523_0_0"/>
          <p:cNvSpPr txBox="1"/>
          <p:nvPr/>
        </p:nvSpPr>
        <p:spPr>
          <a:xfrm>
            <a:off x="457200" y="1030300"/>
            <a:ext cx="7959600" cy="431100"/>
          </a:xfrm>
          <a:prstGeom prst="rect">
            <a:avLst/>
          </a:prstGeom>
          <a:noFill/>
          <a:ln>
            <a:noFill/>
          </a:ln>
        </p:spPr>
        <p:txBody>
          <a:bodyPr spcFirstLastPara="1" wrap="square" lIns="91425" tIns="91425" rIns="91425" bIns="91425" anchor="t" anchorCtr="0">
            <a:spAutoFit/>
          </a:bodyPr>
          <a:lstStyle/>
          <a:p>
            <a:pPr marL="0" marR="0" lvl="0" indent="0" algn="just" rtl="0">
              <a:lnSpc>
                <a:spcPct val="200000"/>
              </a:lnSpc>
              <a:spcBef>
                <a:spcPts val="0"/>
              </a:spcBef>
              <a:spcAft>
                <a:spcPts val="0"/>
              </a:spcAft>
              <a:buClr>
                <a:srgbClr val="000000"/>
              </a:buClr>
              <a:buSzPts val="1600"/>
              <a:buFont typeface="Arial"/>
              <a:buNone/>
            </a:pPr>
            <a:endParaRPr sz="1600" b="1" i="0" u="none" strike="noStrike" cap="none">
              <a:solidFill>
                <a:srgbClr val="1C4587"/>
              </a:solidFill>
              <a:latin typeface="Times New Roman"/>
              <a:ea typeface="Times New Roman"/>
              <a:cs typeface="Times New Roman"/>
              <a:sym typeface="Times New Roman"/>
            </a:endParaRPr>
          </a:p>
        </p:txBody>
      </p:sp>
      <p:pic>
        <p:nvPicPr>
          <p:cNvPr id="89" name="Google Shape;89;gf91a7b8523_0_0" descr="Junkluggers Junk Removal Business Featured in UCONN School of ..."/>
          <p:cNvPicPr preferRelativeResize="0"/>
          <p:nvPr/>
        </p:nvPicPr>
        <p:blipFill rotWithShape="1">
          <a:blip r:embed="rId3">
            <a:alphaModFix/>
          </a:blip>
          <a:srcRect/>
          <a:stretch/>
        </p:blipFill>
        <p:spPr>
          <a:xfrm>
            <a:off x="8583798" y="4803225"/>
            <a:ext cx="458078" cy="248399"/>
          </a:xfrm>
          <a:prstGeom prst="rect">
            <a:avLst/>
          </a:prstGeom>
          <a:noFill/>
          <a:ln>
            <a:noFill/>
          </a:ln>
        </p:spPr>
      </p:pic>
      <p:pic>
        <p:nvPicPr>
          <p:cNvPr id="90" name="Google Shape;90;gf91a7b8523_0_0"/>
          <p:cNvPicPr preferRelativeResize="0"/>
          <p:nvPr/>
        </p:nvPicPr>
        <p:blipFill rotWithShape="1">
          <a:blip r:embed="rId4">
            <a:alphaModFix/>
          </a:blip>
          <a:srcRect/>
          <a:stretch/>
        </p:blipFill>
        <p:spPr>
          <a:xfrm>
            <a:off x="447100" y="1509575"/>
            <a:ext cx="3466301" cy="2838051"/>
          </a:xfrm>
          <a:prstGeom prst="rect">
            <a:avLst/>
          </a:prstGeom>
          <a:noFill/>
          <a:ln>
            <a:noFill/>
          </a:ln>
        </p:spPr>
      </p:pic>
      <p:pic>
        <p:nvPicPr>
          <p:cNvPr id="91" name="Google Shape;91;gf91a7b8523_0_0"/>
          <p:cNvPicPr preferRelativeResize="0"/>
          <p:nvPr/>
        </p:nvPicPr>
        <p:blipFill rotWithShape="1">
          <a:blip r:embed="rId5">
            <a:alphaModFix/>
          </a:blip>
          <a:srcRect/>
          <a:stretch/>
        </p:blipFill>
        <p:spPr>
          <a:xfrm>
            <a:off x="4218201" y="1537600"/>
            <a:ext cx="4925800" cy="2785840"/>
          </a:xfrm>
          <a:prstGeom prst="rect">
            <a:avLst/>
          </a:prstGeom>
          <a:noFill/>
          <a:ln>
            <a:noFill/>
          </a:ln>
        </p:spPr>
      </p:pic>
      <p:cxnSp>
        <p:nvCxnSpPr>
          <p:cNvPr id="92" name="Google Shape;92;gf91a7b8523_0_0"/>
          <p:cNvCxnSpPr/>
          <p:nvPr/>
        </p:nvCxnSpPr>
        <p:spPr>
          <a:xfrm>
            <a:off x="4064000" y="1136650"/>
            <a:ext cx="0" cy="363960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faaea217a7_1_11"/>
          <p:cNvSpPr txBox="1">
            <a:spLocks noGrp="1"/>
          </p:cNvSpPr>
          <p:nvPr>
            <p:ph type="title"/>
          </p:nvPr>
        </p:nvSpPr>
        <p:spPr>
          <a:xfrm>
            <a:off x="457200" y="206375"/>
            <a:ext cx="8377500" cy="998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Arial"/>
              <a:buNone/>
            </a:pPr>
            <a:r>
              <a:rPr lang="en-US" sz="2800" b="1">
                <a:solidFill>
                  <a:schemeClr val="lt1"/>
                </a:solidFill>
              </a:rPr>
              <a:t>Exploratory Data Analysis</a:t>
            </a:r>
            <a:endParaRPr sz="2800" b="1">
              <a:solidFill>
                <a:schemeClr val="lt1"/>
              </a:solidFill>
            </a:endParaRPr>
          </a:p>
          <a:p>
            <a:pPr marL="0" lvl="0" indent="0" algn="l" rtl="0">
              <a:lnSpc>
                <a:spcPct val="100000"/>
              </a:lnSpc>
              <a:spcBef>
                <a:spcPts val="0"/>
              </a:spcBef>
              <a:spcAft>
                <a:spcPts val="0"/>
              </a:spcAft>
              <a:buSzPts val="2800"/>
              <a:buNone/>
            </a:pPr>
            <a:endParaRPr sz="3200" b="1"/>
          </a:p>
        </p:txBody>
      </p:sp>
      <p:sp>
        <p:nvSpPr>
          <p:cNvPr id="98" name="Google Shape;98;gfaaea217a7_1_11"/>
          <p:cNvSpPr txBox="1">
            <a:spLocks noGrp="1"/>
          </p:cNvSpPr>
          <p:nvPr>
            <p:ph type="sldNum" idx="12"/>
          </p:nvPr>
        </p:nvSpPr>
        <p:spPr>
          <a:xfrm>
            <a:off x="85050" y="4854825"/>
            <a:ext cx="276900" cy="196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r>
              <a:rPr lang="en-US" sz="800"/>
              <a:t> </a:t>
            </a:r>
            <a:fld id="{00000000-1234-1234-1234-123412341234}" type="slidenum">
              <a:rPr lang="en-US" sz="800"/>
              <a:t>7</a:t>
            </a:fld>
            <a:endParaRPr sz="900">
              <a:latin typeface="Arial"/>
              <a:ea typeface="Arial"/>
              <a:cs typeface="Arial"/>
              <a:sym typeface="Arial"/>
            </a:endParaRPr>
          </a:p>
        </p:txBody>
      </p:sp>
      <p:sp>
        <p:nvSpPr>
          <p:cNvPr id="99" name="Google Shape;99;gfaaea217a7_1_11"/>
          <p:cNvSpPr txBox="1"/>
          <p:nvPr/>
        </p:nvSpPr>
        <p:spPr>
          <a:xfrm>
            <a:off x="457200" y="1030300"/>
            <a:ext cx="7959600" cy="431100"/>
          </a:xfrm>
          <a:prstGeom prst="rect">
            <a:avLst/>
          </a:prstGeom>
          <a:noFill/>
          <a:ln>
            <a:noFill/>
          </a:ln>
        </p:spPr>
        <p:txBody>
          <a:bodyPr spcFirstLastPara="1" wrap="square" lIns="91425" tIns="91425" rIns="91425" bIns="91425" anchor="t" anchorCtr="0">
            <a:spAutoFit/>
          </a:bodyPr>
          <a:lstStyle/>
          <a:p>
            <a:pPr marL="0" marR="0" lvl="0" indent="0" algn="just" rtl="0">
              <a:lnSpc>
                <a:spcPct val="200000"/>
              </a:lnSpc>
              <a:spcBef>
                <a:spcPts val="0"/>
              </a:spcBef>
              <a:spcAft>
                <a:spcPts val="0"/>
              </a:spcAft>
              <a:buClr>
                <a:srgbClr val="000000"/>
              </a:buClr>
              <a:buSzPts val="1600"/>
              <a:buFont typeface="Arial"/>
              <a:buNone/>
            </a:pPr>
            <a:endParaRPr sz="1600" b="1" i="0" u="none" strike="noStrike" cap="none">
              <a:solidFill>
                <a:srgbClr val="1C4587"/>
              </a:solidFill>
              <a:latin typeface="Times New Roman"/>
              <a:ea typeface="Times New Roman"/>
              <a:cs typeface="Times New Roman"/>
              <a:sym typeface="Times New Roman"/>
            </a:endParaRPr>
          </a:p>
        </p:txBody>
      </p:sp>
      <p:pic>
        <p:nvPicPr>
          <p:cNvPr id="100" name="Google Shape;100;gfaaea217a7_1_11" descr="Junkluggers Junk Removal Business Featured in UCONN School of ..."/>
          <p:cNvPicPr preferRelativeResize="0"/>
          <p:nvPr/>
        </p:nvPicPr>
        <p:blipFill rotWithShape="1">
          <a:blip r:embed="rId3">
            <a:alphaModFix/>
          </a:blip>
          <a:srcRect/>
          <a:stretch/>
        </p:blipFill>
        <p:spPr>
          <a:xfrm>
            <a:off x="8583798" y="4803225"/>
            <a:ext cx="458078" cy="248399"/>
          </a:xfrm>
          <a:prstGeom prst="rect">
            <a:avLst/>
          </a:prstGeom>
          <a:noFill/>
          <a:ln>
            <a:noFill/>
          </a:ln>
        </p:spPr>
      </p:pic>
      <p:pic>
        <p:nvPicPr>
          <p:cNvPr id="101" name="Google Shape;101;gfaaea217a7_1_11"/>
          <p:cNvPicPr preferRelativeResize="0"/>
          <p:nvPr/>
        </p:nvPicPr>
        <p:blipFill rotWithShape="1">
          <a:blip r:embed="rId4">
            <a:alphaModFix/>
          </a:blip>
          <a:srcRect l="7140" t="1690"/>
          <a:stretch/>
        </p:blipFill>
        <p:spPr>
          <a:xfrm>
            <a:off x="361950" y="1086875"/>
            <a:ext cx="3111301" cy="2620349"/>
          </a:xfrm>
          <a:prstGeom prst="rect">
            <a:avLst/>
          </a:prstGeom>
          <a:noFill/>
          <a:ln>
            <a:noFill/>
          </a:ln>
        </p:spPr>
      </p:pic>
      <p:pic>
        <p:nvPicPr>
          <p:cNvPr id="102" name="Google Shape;102;gfaaea217a7_1_11"/>
          <p:cNvPicPr preferRelativeResize="0"/>
          <p:nvPr/>
        </p:nvPicPr>
        <p:blipFill rotWithShape="1">
          <a:blip r:embed="rId5">
            <a:alphaModFix/>
          </a:blip>
          <a:srcRect/>
          <a:stretch/>
        </p:blipFill>
        <p:spPr>
          <a:xfrm>
            <a:off x="4351108" y="1030300"/>
            <a:ext cx="4483592" cy="2676926"/>
          </a:xfrm>
          <a:prstGeom prst="rect">
            <a:avLst/>
          </a:prstGeom>
          <a:noFill/>
          <a:ln>
            <a:noFill/>
          </a:ln>
        </p:spPr>
      </p:pic>
      <p:cxnSp>
        <p:nvCxnSpPr>
          <p:cNvPr id="103" name="Google Shape;103;gfaaea217a7_1_11"/>
          <p:cNvCxnSpPr/>
          <p:nvPr/>
        </p:nvCxnSpPr>
        <p:spPr>
          <a:xfrm>
            <a:off x="4064000" y="984250"/>
            <a:ext cx="16800" cy="2766300"/>
          </a:xfrm>
          <a:prstGeom prst="straightConnector1">
            <a:avLst/>
          </a:prstGeom>
          <a:noFill/>
          <a:ln w="9525" cap="flat" cmpd="sng">
            <a:solidFill>
              <a:schemeClr val="dk2"/>
            </a:solidFill>
            <a:prstDash val="solid"/>
            <a:round/>
            <a:headEnd type="none" w="sm" len="sm"/>
            <a:tailEnd type="none" w="sm" len="sm"/>
          </a:ln>
        </p:spPr>
      </p:cxnSp>
      <p:graphicFrame>
        <p:nvGraphicFramePr>
          <p:cNvPr id="104" name="Google Shape;104;gfaaea217a7_1_11"/>
          <p:cNvGraphicFramePr/>
          <p:nvPr/>
        </p:nvGraphicFramePr>
        <p:xfrm>
          <a:off x="1454375" y="4379185"/>
          <a:ext cx="6054600" cy="699125"/>
        </p:xfrm>
        <a:graphic>
          <a:graphicData uri="http://schemas.openxmlformats.org/drawingml/2006/table">
            <a:tbl>
              <a:tblPr>
                <a:noFill/>
                <a:tableStyleId>{66B007CC-150F-41F0-94FD-67B4A0E58129}</a:tableStyleId>
              </a:tblPr>
              <a:tblGrid>
                <a:gridCol w="851550">
                  <a:extLst>
                    <a:ext uri="{9D8B030D-6E8A-4147-A177-3AD203B41FA5}">
                      <a16:colId xmlns:a16="http://schemas.microsoft.com/office/drawing/2014/main" val="20000"/>
                    </a:ext>
                  </a:extLst>
                </a:gridCol>
                <a:gridCol w="917775">
                  <a:extLst>
                    <a:ext uri="{9D8B030D-6E8A-4147-A177-3AD203B41FA5}">
                      <a16:colId xmlns:a16="http://schemas.microsoft.com/office/drawing/2014/main" val="20001"/>
                    </a:ext>
                  </a:extLst>
                </a:gridCol>
                <a:gridCol w="1502125">
                  <a:extLst>
                    <a:ext uri="{9D8B030D-6E8A-4147-A177-3AD203B41FA5}">
                      <a16:colId xmlns:a16="http://schemas.microsoft.com/office/drawing/2014/main" val="20002"/>
                    </a:ext>
                  </a:extLst>
                </a:gridCol>
                <a:gridCol w="993900">
                  <a:extLst>
                    <a:ext uri="{9D8B030D-6E8A-4147-A177-3AD203B41FA5}">
                      <a16:colId xmlns:a16="http://schemas.microsoft.com/office/drawing/2014/main" val="20003"/>
                    </a:ext>
                  </a:extLst>
                </a:gridCol>
                <a:gridCol w="1789250">
                  <a:extLst>
                    <a:ext uri="{9D8B030D-6E8A-4147-A177-3AD203B41FA5}">
                      <a16:colId xmlns:a16="http://schemas.microsoft.com/office/drawing/2014/main" val="20004"/>
                    </a:ext>
                  </a:extLst>
                </a:gridCol>
              </a:tblGrid>
              <a:tr h="307050">
                <a:tc>
                  <a:txBody>
                    <a:bodyPr/>
                    <a:lstStyle/>
                    <a:p>
                      <a:pPr marL="0" marR="0" lvl="0" indent="0" algn="ctr" rtl="0">
                        <a:lnSpc>
                          <a:spcPct val="100000"/>
                        </a:lnSpc>
                        <a:spcBef>
                          <a:spcPts val="0"/>
                        </a:spcBef>
                        <a:spcAft>
                          <a:spcPts val="0"/>
                        </a:spcAft>
                        <a:buClr>
                          <a:srgbClr val="000000"/>
                        </a:buClr>
                        <a:buSzPts val="1000"/>
                        <a:buFont typeface="Arial"/>
                        <a:buNone/>
                      </a:pPr>
                      <a:r>
                        <a:rPr lang="en-US" sz="1000" u="none" strike="noStrike" cap="none">
                          <a:solidFill>
                            <a:srgbClr val="0F1938"/>
                          </a:solidFill>
                        </a:rPr>
                        <a:t>Priority</a:t>
                      </a:r>
                      <a:endParaRPr sz="1000" u="none" strike="noStrike" cap="none">
                        <a:solidFill>
                          <a:srgbClr val="0F1938"/>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000"/>
                        <a:buFont typeface="Arial"/>
                        <a:buNone/>
                      </a:pPr>
                      <a:r>
                        <a:rPr lang="en-US" sz="1000" u="none" strike="noStrike" cap="none">
                          <a:solidFill>
                            <a:srgbClr val="0F1938"/>
                          </a:solidFill>
                        </a:rPr>
                        <a:t>Impact</a:t>
                      </a:r>
                      <a:endParaRPr sz="1000" u="none" strike="noStrike" cap="none">
                        <a:solidFill>
                          <a:srgbClr val="0F1938"/>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000"/>
                        <a:buFont typeface="Arial"/>
                        <a:buNone/>
                      </a:pPr>
                      <a:r>
                        <a:rPr lang="en-US" sz="1000" u="none" strike="noStrike" cap="none">
                          <a:solidFill>
                            <a:srgbClr val="0F1938"/>
                          </a:solidFill>
                        </a:rPr>
                        <a:t>Assignment Group</a:t>
                      </a:r>
                      <a:endParaRPr sz="1000" u="none" strike="noStrike" cap="none">
                        <a:solidFill>
                          <a:srgbClr val="0F1938"/>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000"/>
                        <a:buFont typeface="Arial"/>
                        <a:buNone/>
                      </a:pPr>
                      <a:r>
                        <a:rPr lang="en-US" sz="1000" u="none" strike="noStrike" cap="none">
                          <a:solidFill>
                            <a:srgbClr val="0F1938"/>
                          </a:solidFill>
                        </a:rPr>
                        <a:t>Description </a:t>
                      </a:r>
                      <a:endParaRPr sz="1000" u="none" strike="noStrike" cap="none">
                        <a:solidFill>
                          <a:srgbClr val="0F1938"/>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000"/>
                        <a:buFont typeface="Arial"/>
                        <a:buNone/>
                      </a:pPr>
                      <a:r>
                        <a:rPr lang="en-US" sz="1000" b="1" u="none" strike="noStrike" cap="none">
                          <a:solidFill>
                            <a:srgbClr val="0F1938"/>
                          </a:solidFill>
                        </a:rPr>
                        <a:t>Total missing data points</a:t>
                      </a:r>
                      <a:endParaRPr sz="1000" b="1" u="none" strike="noStrike" cap="none">
                        <a:solidFill>
                          <a:srgbClr val="0F1938"/>
                        </a:solidFill>
                      </a:endParaRPr>
                    </a:p>
                  </a:txBody>
                  <a:tcPr marL="91425" marR="91425" marT="91425" marB="91425"/>
                </a:tc>
                <a:extLst>
                  <a:ext uri="{0D108BD9-81ED-4DB2-BD59-A6C34878D82A}">
                    <a16:rowId xmlns:a16="http://schemas.microsoft.com/office/drawing/2014/main" val="10000"/>
                  </a:ext>
                </a:extLst>
              </a:tr>
              <a:tr h="363875">
                <a:tc>
                  <a:txBody>
                    <a:bodyPr/>
                    <a:lstStyle/>
                    <a:p>
                      <a:pPr marL="0" marR="0" lvl="0" indent="0" algn="ctr" rtl="0">
                        <a:lnSpc>
                          <a:spcPct val="100000"/>
                        </a:lnSpc>
                        <a:spcBef>
                          <a:spcPts val="0"/>
                        </a:spcBef>
                        <a:spcAft>
                          <a:spcPts val="0"/>
                        </a:spcAft>
                        <a:buClr>
                          <a:srgbClr val="000000"/>
                        </a:buClr>
                        <a:buSzPts val="1000"/>
                        <a:buFont typeface="Arial"/>
                        <a:buNone/>
                      </a:pPr>
                      <a:r>
                        <a:rPr lang="en-US" sz="1000" u="none" strike="noStrike" cap="none">
                          <a:solidFill>
                            <a:srgbClr val="0F1938"/>
                          </a:solidFill>
                        </a:rPr>
                        <a:t>43</a:t>
                      </a:r>
                      <a:endParaRPr sz="1000" u="none" strike="noStrike" cap="none">
                        <a:solidFill>
                          <a:srgbClr val="0F1938"/>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000"/>
                        <a:buFont typeface="Arial"/>
                        <a:buNone/>
                      </a:pPr>
                      <a:r>
                        <a:rPr lang="en-US" sz="1000" u="none" strike="noStrike" cap="none">
                          <a:solidFill>
                            <a:srgbClr val="0F1938"/>
                          </a:solidFill>
                        </a:rPr>
                        <a:t>44</a:t>
                      </a:r>
                      <a:endParaRPr sz="1000" u="none" strike="noStrike" cap="none">
                        <a:solidFill>
                          <a:srgbClr val="0F1938"/>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000"/>
                        <a:buFont typeface="Arial"/>
                        <a:buNone/>
                      </a:pPr>
                      <a:r>
                        <a:rPr lang="en-US" sz="1000" u="none" strike="noStrike" cap="none">
                          <a:solidFill>
                            <a:srgbClr val="0F1938"/>
                          </a:solidFill>
                        </a:rPr>
                        <a:t>4</a:t>
                      </a:r>
                      <a:endParaRPr sz="1000" u="none" strike="noStrike" cap="none">
                        <a:solidFill>
                          <a:srgbClr val="0F1938"/>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000"/>
                        <a:buFont typeface="Arial"/>
                        <a:buNone/>
                      </a:pPr>
                      <a:r>
                        <a:rPr lang="en-US" sz="1000" u="none" strike="noStrike" cap="none">
                          <a:solidFill>
                            <a:srgbClr val="0F1938"/>
                          </a:solidFill>
                        </a:rPr>
                        <a:t>4</a:t>
                      </a:r>
                      <a:endParaRPr sz="1000" u="none" strike="noStrike" cap="none">
                        <a:solidFill>
                          <a:srgbClr val="0F1938"/>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000"/>
                        <a:buFont typeface="Arial"/>
                        <a:buNone/>
                      </a:pPr>
                      <a:r>
                        <a:rPr lang="en-US" sz="1000" b="1" u="none" strike="noStrike" cap="none">
                          <a:solidFill>
                            <a:srgbClr val="0F1938"/>
                          </a:solidFill>
                        </a:rPr>
                        <a:t>5,141,406</a:t>
                      </a:r>
                      <a:endParaRPr sz="1000" b="1" u="none" strike="noStrike" cap="none">
                        <a:solidFill>
                          <a:srgbClr val="0F1938"/>
                        </a:solidFill>
                      </a:endParaRPr>
                    </a:p>
                  </a:txBody>
                  <a:tcPr marL="91425" marR="91425" marT="91425" marB="91425"/>
                </a:tc>
                <a:extLst>
                  <a:ext uri="{0D108BD9-81ED-4DB2-BD59-A6C34878D82A}">
                    <a16:rowId xmlns:a16="http://schemas.microsoft.com/office/drawing/2014/main" val="10001"/>
                  </a:ext>
                </a:extLst>
              </a:tr>
            </a:tbl>
          </a:graphicData>
        </a:graphic>
      </p:graphicFrame>
      <p:sp>
        <p:nvSpPr>
          <p:cNvPr id="105" name="Google Shape;105;gfaaea217a7_1_11"/>
          <p:cNvSpPr txBox="1"/>
          <p:nvPr/>
        </p:nvSpPr>
        <p:spPr>
          <a:xfrm>
            <a:off x="3373125" y="4018750"/>
            <a:ext cx="2199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F1938"/>
                </a:solidFill>
                <a:latin typeface="Arial"/>
                <a:ea typeface="Arial"/>
                <a:cs typeface="Arial"/>
                <a:sym typeface="Arial"/>
              </a:rPr>
              <a:t>Missing data values</a:t>
            </a:r>
            <a:endParaRPr sz="1400" b="0" i="0" u="none" strike="noStrike" cap="none">
              <a:solidFill>
                <a:srgbClr val="0F1938"/>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f91a7b8523_0_60"/>
          <p:cNvSpPr txBox="1">
            <a:spLocks noGrp="1"/>
          </p:cNvSpPr>
          <p:nvPr>
            <p:ph type="title"/>
          </p:nvPr>
        </p:nvSpPr>
        <p:spPr>
          <a:xfrm>
            <a:off x="457200" y="146100"/>
            <a:ext cx="8377500" cy="317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Arial"/>
              <a:buNone/>
            </a:pPr>
            <a:endParaRPr sz="2800" b="1">
              <a:solidFill>
                <a:schemeClr val="lt1"/>
              </a:solidFill>
            </a:endParaRPr>
          </a:p>
          <a:p>
            <a:pPr marL="0" lvl="0" indent="0" algn="l" rtl="0">
              <a:lnSpc>
                <a:spcPct val="100000"/>
              </a:lnSpc>
              <a:spcBef>
                <a:spcPts val="0"/>
              </a:spcBef>
              <a:spcAft>
                <a:spcPts val="0"/>
              </a:spcAft>
              <a:buSzPts val="2800"/>
              <a:buNone/>
            </a:pPr>
            <a:r>
              <a:rPr lang="en-US" sz="3200" b="1"/>
              <a:t>Sankey Diagram</a:t>
            </a:r>
            <a:endParaRPr sz="3200" b="1"/>
          </a:p>
        </p:txBody>
      </p:sp>
      <p:sp>
        <p:nvSpPr>
          <p:cNvPr id="111" name="Google Shape;111;gf91a7b8523_0_60"/>
          <p:cNvSpPr txBox="1">
            <a:spLocks noGrp="1"/>
          </p:cNvSpPr>
          <p:nvPr>
            <p:ph type="sldNum" idx="12"/>
          </p:nvPr>
        </p:nvSpPr>
        <p:spPr>
          <a:xfrm>
            <a:off x="30725" y="4859000"/>
            <a:ext cx="317400" cy="248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sz="900">
                <a:latin typeface="Arial"/>
                <a:ea typeface="Arial"/>
                <a:cs typeface="Arial"/>
                <a:sym typeface="Arial"/>
              </a:rPr>
              <a:t>8</a:t>
            </a:fld>
            <a:endParaRPr sz="900">
              <a:latin typeface="Arial"/>
              <a:ea typeface="Arial"/>
              <a:cs typeface="Arial"/>
              <a:sym typeface="Arial"/>
            </a:endParaRPr>
          </a:p>
        </p:txBody>
      </p:sp>
      <p:sp>
        <p:nvSpPr>
          <p:cNvPr id="112" name="Google Shape;112;gf91a7b8523_0_60"/>
          <p:cNvSpPr txBox="1"/>
          <p:nvPr/>
        </p:nvSpPr>
        <p:spPr>
          <a:xfrm>
            <a:off x="457200" y="1030300"/>
            <a:ext cx="7959600" cy="431100"/>
          </a:xfrm>
          <a:prstGeom prst="rect">
            <a:avLst/>
          </a:prstGeom>
          <a:noFill/>
          <a:ln>
            <a:noFill/>
          </a:ln>
        </p:spPr>
        <p:txBody>
          <a:bodyPr spcFirstLastPara="1" wrap="square" lIns="91425" tIns="91425" rIns="91425" bIns="91425" anchor="t" anchorCtr="0">
            <a:spAutoFit/>
          </a:bodyPr>
          <a:lstStyle/>
          <a:p>
            <a:pPr marL="0" marR="0" lvl="0" indent="0" algn="just" rtl="0">
              <a:lnSpc>
                <a:spcPct val="200000"/>
              </a:lnSpc>
              <a:spcBef>
                <a:spcPts val="0"/>
              </a:spcBef>
              <a:spcAft>
                <a:spcPts val="0"/>
              </a:spcAft>
              <a:buClr>
                <a:srgbClr val="000000"/>
              </a:buClr>
              <a:buSzPts val="1600"/>
              <a:buFont typeface="Arial"/>
              <a:buNone/>
            </a:pPr>
            <a:endParaRPr sz="1600" b="1" i="0" u="none" strike="noStrike" cap="none">
              <a:solidFill>
                <a:srgbClr val="1C4587"/>
              </a:solidFill>
              <a:latin typeface="Times New Roman"/>
              <a:ea typeface="Times New Roman"/>
              <a:cs typeface="Times New Roman"/>
              <a:sym typeface="Times New Roman"/>
            </a:endParaRPr>
          </a:p>
        </p:txBody>
      </p:sp>
      <p:pic>
        <p:nvPicPr>
          <p:cNvPr id="113" name="Google Shape;113;gf91a7b8523_0_60" descr="Junkluggers Junk Removal Business Featured in UCONN School of ..."/>
          <p:cNvPicPr preferRelativeResize="0"/>
          <p:nvPr/>
        </p:nvPicPr>
        <p:blipFill rotWithShape="1">
          <a:blip r:embed="rId3">
            <a:alphaModFix/>
          </a:blip>
          <a:srcRect/>
          <a:stretch/>
        </p:blipFill>
        <p:spPr>
          <a:xfrm>
            <a:off x="8583798" y="4803225"/>
            <a:ext cx="458078" cy="248399"/>
          </a:xfrm>
          <a:prstGeom prst="rect">
            <a:avLst/>
          </a:prstGeom>
          <a:noFill/>
          <a:ln>
            <a:noFill/>
          </a:ln>
        </p:spPr>
      </p:pic>
      <p:pic>
        <p:nvPicPr>
          <p:cNvPr id="114" name="Google Shape;114;gf91a7b8523_0_60"/>
          <p:cNvPicPr preferRelativeResize="0"/>
          <p:nvPr/>
        </p:nvPicPr>
        <p:blipFill rotWithShape="1">
          <a:blip r:embed="rId4">
            <a:alphaModFix/>
          </a:blip>
          <a:srcRect/>
          <a:stretch/>
        </p:blipFill>
        <p:spPr>
          <a:xfrm>
            <a:off x="151075" y="1030300"/>
            <a:ext cx="6556676" cy="3828700"/>
          </a:xfrm>
          <a:prstGeom prst="rect">
            <a:avLst/>
          </a:prstGeom>
          <a:noFill/>
          <a:ln>
            <a:noFill/>
          </a:ln>
        </p:spPr>
      </p:pic>
      <p:sp>
        <p:nvSpPr>
          <p:cNvPr id="115" name="Google Shape;115;gf91a7b8523_0_60"/>
          <p:cNvSpPr txBox="1"/>
          <p:nvPr/>
        </p:nvSpPr>
        <p:spPr>
          <a:xfrm>
            <a:off x="6787300" y="1100275"/>
            <a:ext cx="2296800" cy="34170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F1938"/>
              </a:buClr>
              <a:buSzPts val="1400"/>
              <a:buFont typeface="Arial"/>
              <a:buChar char="●"/>
            </a:pPr>
            <a:r>
              <a:rPr lang="en-US" sz="1400" b="0" i="0" u="none" strike="noStrike" cap="none">
                <a:solidFill>
                  <a:srgbClr val="0F1938"/>
                </a:solidFill>
                <a:latin typeface="Arial"/>
                <a:ea typeface="Arial"/>
                <a:cs typeface="Arial"/>
                <a:sym typeface="Arial"/>
              </a:rPr>
              <a:t>Sankey chart represents as to which assignment group has got incidents of which all priorities</a:t>
            </a:r>
            <a:endParaRPr sz="1400" b="0" i="0" u="none" strike="noStrike" cap="none">
              <a:solidFill>
                <a:srgbClr val="0F1938"/>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F1938"/>
              </a:solidFill>
              <a:latin typeface="Arial"/>
              <a:ea typeface="Arial"/>
              <a:cs typeface="Arial"/>
              <a:sym typeface="Arial"/>
            </a:endParaRPr>
          </a:p>
          <a:p>
            <a:pPr marL="457200" marR="0" lvl="0" indent="-317500" algn="l" rtl="0">
              <a:lnSpc>
                <a:spcPct val="100000"/>
              </a:lnSpc>
              <a:spcBef>
                <a:spcPts val="0"/>
              </a:spcBef>
              <a:spcAft>
                <a:spcPts val="0"/>
              </a:spcAft>
              <a:buClr>
                <a:srgbClr val="0F1938"/>
              </a:buClr>
              <a:buSzPts val="1400"/>
              <a:buFont typeface="Arial"/>
              <a:buChar char="●"/>
            </a:pPr>
            <a:r>
              <a:rPr lang="en-US" sz="1400" b="0" i="0" u="none" strike="noStrike" cap="none">
                <a:solidFill>
                  <a:srgbClr val="0F1938"/>
                </a:solidFill>
                <a:latin typeface="Arial"/>
                <a:ea typeface="Arial"/>
                <a:cs typeface="Arial"/>
                <a:sym typeface="Arial"/>
              </a:rPr>
              <a:t>We can filter the data and use the slicer beside the chart to see the incident priorities for a particular assignment group as needed</a:t>
            </a:r>
            <a:endParaRPr sz="1400" b="0" i="0" u="none" strike="noStrike" cap="none">
              <a:solidFill>
                <a:srgbClr val="0F1938"/>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048b437c43_0_11"/>
          <p:cNvSpPr txBox="1">
            <a:spLocks noGrp="1"/>
          </p:cNvSpPr>
          <p:nvPr>
            <p:ph type="body" idx="4"/>
          </p:nvPr>
        </p:nvSpPr>
        <p:spPr>
          <a:xfrm>
            <a:off x="6283875" y="1064525"/>
            <a:ext cx="2748900" cy="3731100"/>
          </a:xfrm>
          <a:prstGeom prst="rect">
            <a:avLst/>
          </a:prstGeom>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018"/>
              <a:buNone/>
            </a:pPr>
            <a:r>
              <a:rPr lang="en-US" sz="1400">
                <a:solidFill>
                  <a:srgbClr val="0F1938"/>
                </a:solidFill>
              </a:rPr>
              <a:t>From the heat map, we can say that the top 3 highly correlated fields with</a:t>
            </a:r>
            <a:endParaRPr sz="1400">
              <a:solidFill>
                <a:srgbClr val="0F1938"/>
              </a:solidFill>
            </a:endParaRPr>
          </a:p>
          <a:p>
            <a:pPr marL="0" lvl="0" indent="0" algn="l" rtl="0">
              <a:lnSpc>
                <a:spcPct val="100000"/>
              </a:lnSpc>
              <a:spcBef>
                <a:spcPts val="360"/>
              </a:spcBef>
              <a:spcAft>
                <a:spcPts val="0"/>
              </a:spcAft>
              <a:buSzPts val="1018"/>
              <a:buNone/>
            </a:pPr>
            <a:endParaRPr sz="1400">
              <a:solidFill>
                <a:srgbClr val="0F1938"/>
              </a:solidFill>
            </a:endParaRPr>
          </a:p>
          <a:p>
            <a:pPr marL="457200" lvl="0" indent="-317500" algn="l" rtl="0">
              <a:lnSpc>
                <a:spcPct val="115000"/>
              </a:lnSpc>
              <a:spcBef>
                <a:spcPts val="360"/>
              </a:spcBef>
              <a:spcAft>
                <a:spcPts val="0"/>
              </a:spcAft>
              <a:buClr>
                <a:srgbClr val="0F1938"/>
              </a:buClr>
              <a:buSzPts val="1400"/>
              <a:buAutoNum type="arabicPeriod"/>
            </a:pPr>
            <a:r>
              <a:rPr lang="en-US" sz="1400">
                <a:solidFill>
                  <a:srgbClr val="0F1938"/>
                </a:solidFill>
              </a:rPr>
              <a:t>Assignment_groups:</a:t>
            </a:r>
            <a:endParaRPr sz="1400">
              <a:solidFill>
                <a:srgbClr val="0F1938"/>
              </a:solidFill>
            </a:endParaRPr>
          </a:p>
          <a:p>
            <a:pPr marL="914400" lvl="1" indent="-317500" algn="l" rtl="0">
              <a:lnSpc>
                <a:spcPct val="115000"/>
              </a:lnSpc>
              <a:spcBef>
                <a:spcPts val="0"/>
              </a:spcBef>
              <a:spcAft>
                <a:spcPts val="0"/>
              </a:spcAft>
              <a:buClr>
                <a:srgbClr val="0F1938"/>
              </a:buClr>
              <a:buSzPts val="1400"/>
              <a:buChar char="–"/>
            </a:pPr>
            <a:r>
              <a:rPr lang="en-US" sz="1400">
                <a:solidFill>
                  <a:srgbClr val="0F1938"/>
                </a:solidFill>
              </a:rPr>
              <a:t>contact_type</a:t>
            </a:r>
            <a:endParaRPr sz="1400">
              <a:solidFill>
                <a:srgbClr val="0F1938"/>
              </a:solidFill>
            </a:endParaRPr>
          </a:p>
          <a:p>
            <a:pPr marL="914400" lvl="1" indent="-317500" algn="l" rtl="0">
              <a:lnSpc>
                <a:spcPct val="115000"/>
              </a:lnSpc>
              <a:spcBef>
                <a:spcPts val="0"/>
              </a:spcBef>
              <a:spcAft>
                <a:spcPts val="0"/>
              </a:spcAft>
              <a:buClr>
                <a:srgbClr val="0F1938"/>
              </a:buClr>
              <a:buSzPts val="1400"/>
              <a:buChar char="–"/>
            </a:pPr>
            <a:r>
              <a:rPr lang="en-US" sz="1400">
                <a:solidFill>
                  <a:srgbClr val="0F1938"/>
                </a:solidFill>
              </a:rPr>
              <a:t>cmdb_ci</a:t>
            </a:r>
            <a:endParaRPr sz="1400">
              <a:solidFill>
                <a:srgbClr val="0F1938"/>
              </a:solidFill>
            </a:endParaRPr>
          </a:p>
          <a:p>
            <a:pPr marL="914400" lvl="1" indent="-317500" algn="l" rtl="0">
              <a:lnSpc>
                <a:spcPct val="115000"/>
              </a:lnSpc>
              <a:spcBef>
                <a:spcPts val="0"/>
              </a:spcBef>
              <a:spcAft>
                <a:spcPts val="0"/>
              </a:spcAft>
              <a:buClr>
                <a:srgbClr val="0F1938"/>
              </a:buClr>
              <a:buSzPts val="1400"/>
              <a:buChar char="–"/>
            </a:pPr>
            <a:r>
              <a:rPr lang="en-US" sz="1400">
                <a:solidFill>
                  <a:srgbClr val="0F1938"/>
                </a:solidFill>
              </a:rPr>
              <a:t>business_service</a:t>
            </a:r>
            <a:endParaRPr sz="1400">
              <a:solidFill>
                <a:srgbClr val="0F1938"/>
              </a:solidFill>
            </a:endParaRPr>
          </a:p>
          <a:p>
            <a:pPr marL="457200" lvl="0" indent="-317500" algn="l" rtl="0">
              <a:lnSpc>
                <a:spcPct val="115000"/>
              </a:lnSpc>
              <a:spcBef>
                <a:spcPts val="0"/>
              </a:spcBef>
              <a:spcAft>
                <a:spcPts val="0"/>
              </a:spcAft>
              <a:buClr>
                <a:srgbClr val="0F1938"/>
              </a:buClr>
              <a:buSzPts val="1400"/>
              <a:buAutoNum type="arabicPeriod"/>
            </a:pPr>
            <a:r>
              <a:rPr lang="en-US" sz="1400">
                <a:solidFill>
                  <a:srgbClr val="0F1938"/>
                </a:solidFill>
              </a:rPr>
              <a:t>priority_new:</a:t>
            </a:r>
            <a:endParaRPr sz="1400">
              <a:solidFill>
                <a:srgbClr val="0F1938"/>
              </a:solidFill>
            </a:endParaRPr>
          </a:p>
          <a:p>
            <a:pPr marL="914400" lvl="1" indent="-317500" algn="l" rtl="0">
              <a:lnSpc>
                <a:spcPct val="115000"/>
              </a:lnSpc>
              <a:spcBef>
                <a:spcPts val="0"/>
              </a:spcBef>
              <a:spcAft>
                <a:spcPts val="0"/>
              </a:spcAft>
              <a:buClr>
                <a:srgbClr val="0F1938"/>
              </a:buClr>
              <a:buSzPts val="1400"/>
              <a:buChar char="–"/>
            </a:pPr>
            <a:r>
              <a:rPr lang="en-US" sz="1400">
                <a:solidFill>
                  <a:srgbClr val="0F1938"/>
                </a:solidFill>
              </a:rPr>
              <a:t>contact_type</a:t>
            </a:r>
            <a:endParaRPr sz="1400">
              <a:solidFill>
                <a:srgbClr val="0F1938"/>
              </a:solidFill>
            </a:endParaRPr>
          </a:p>
          <a:p>
            <a:pPr marL="914400" lvl="1" indent="-317500" algn="l" rtl="0">
              <a:lnSpc>
                <a:spcPct val="115000"/>
              </a:lnSpc>
              <a:spcBef>
                <a:spcPts val="0"/>
              </a:spcBef>
              <a:spcAft>
                <a:spcPts val="0"/>
              </a:spcAft>
              <a:buClr>
                <a:srgbClr val="0F1938"/>
              </a:buClr>
              <a:buSzPts val="1400"/>
              <a:buChar char="–"/>
            </a:pPr>
            <a:r>
              <a:rPr lang="en-US" sz="1400">
                <a:solidFill>
                  <a:srgbClr val="0F1938"/>
                </a:solidFill>
              </a:rPr>
              <a:t>u_inc_cat</a:t>
            </a:r>
            <a:endParaRPr sz="1400">
              <a:solidFill>
                <a:srgbClr val="0F1938"/>
              </a:solidFill>
            </a:endParaRPr>
          </a:p>
          <a:p>
            <a:pPr marL="914400" lvl="1" indent="-317500" algn="l" rtl="0">
              <a:lnSpc>
                <a:spcPct val="115000"/>
              </a:lnSpc>
              <a:spcBef>
                <a:spcPts val="0"/>
              </a:spcBef>
              <a:spcAft>
                <a:spcPts val="0"/>
              </a:spcAft>
              <a:buClr>
                <a:srgbClr val="0F1938"/>
              </a:buClr>
              <a:buSzPts val="1400"/>
              <a:buChar char="–"/>
            </a:pPr>
            <a:r>
              <a:rPr lang="en-US" sz="1400">
                <a:solidFill>
                  <a:srgbClr val="0F1938"/>
                </a:solidFill>
              </a:rPr>
              <a:t>assignment_group</a:t>
            </a:r>
            <a:endParaRPr sz="1400">
              <a:solidFill>
                <a:srgbClr val="0F1938"/>
              </a:solidFill>
            </a:endParaRPr>
          </a:p>
          <a:p>
            <a:pPr marL="0" lvl="0" indent="0" algn="l" rtl="0">
              <a:lnSpc>
                <a:spcPct val="90000"/>
              </a:lnSpc>
              <a:spcBef>
                <a:spcPts val="360"/>
              </a:spcBef>
              <a:spcAft>
                <a:spcPts val="0"/>
              </a:spcAft>
              <a:buSzPts val="1018"/>
              <a:buNone/>
            </a:pPr>
            <a:endParaRPr sz="1665"/>
          </a:p>
        </p:txBody>
      </p:sp>
      <p:sp>
        <p:nvSpPr>
          <p:cNvPr id="122" name="Google Shape;122;g1048b437c43_0_11"/>
          <p:cNvSpPr txBox="1">
            <a:spLocks noGrp="1"/>
          </p:cNvSpPr>
          <p:nvPr>
            <p:ph type="title"/>
          </p:nvPr>
        </p:nvSpPr>
        <p:spPr>
          <a:xfrm>
            <a:off x="457200" y="206375"/>
            <a:ext cx="8377500" cy="998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Arial"/>
              <a:buNone/>
            </a:pPr>
            <a:r>
              <a:rPr lang="en-US" sz="2800" b="1">
                <a:solidFill>
                  <a:schemeClr val="lt1"/>
                </a:solidFill>
              </a:rPr>
              <a:t>Correlation Analysis</a:t>
            </a:r>
            <a:endParaRPr sz="2800" b="1">
              <a:solidFill>
                <a:schemeClr val="lt1"/>
              </a:solidFill>
            </a:endParaRPr>
          </a:p>
          <a:p>
            <a:pPr marL="0" lvl="0" indent="0" algn="l" rtl="0">
              <a:lnSpc>
                <a:spcPct val="100000"/>
              </a:lnSpc>
              <a:spcBef>
                <a:spcPts val="0"/>
              </a:spcBef>
              <a:spcAft>
                <a:spcPts val="0"/>
              </a:spcAft>
              <a:buSzPts val="2800"/>
              <a:buNone/>
            </a:pPr>
            <a:endParaRPr sz="3200" b="1"/>
          </a:p>
        </p:txBody>
      </p:sp>
      <p:pic>
        <p:nvPicPr>
          <p:cNvPr id="123" name="Google Shape;123;g1048b437c43_0_11"/>
          <p:cNvPicPr preferRelativeResize="0"/>
          <p:nvPr/>
        </p:nvPicPr>
        <p:blipFill rotWithShape="1">
          <a:blip r:embed="rId3">
            <a:alphaModFix/>
          </a:blip>
          <a:srcRect l="2496"/>
          <a:stretch/>
        </p:blipFill>
        <p:spPr>
          <a:xfrm>
            <a:off x="81250" y="963050"/>
            <a:ext cx="6123724" cy="3934025"/>
          </a:xfrm>
          <a:prstGeom prst="rect">
            <a:avLst/>
          </a:prstGeom>
          <a:noFill/>
          <a:ln>
            <a:noFill/>
          </a:ln>
        </p:spPr>
      </p:pic>
      <p:sp>
        <p:nvSpPr>
          <p:cNvPr id="124" name="Google Shape;124;g1048b437c43_0_11"/>
          <p:cNvSpPr txBox="1">
            <a:spLocks noGrp="1"/>
          </p:cNvSpPr>
          <p:nvPr>
            <p:ph type="sldNum" idx="12"/>
          </p:nvPr>
        </p:nvSpPr>
        <p:spPr>
          <a:xfrm>
            <a:off x="30725" y="4859000"/>
            <a:ext cx="317400" cy="248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sz="900">
                <a:latin typeface="Arial"/>
                <a:ea typeface="Arial"/>
                <a:cs typeface="Arial"/>
                <a:sym typeface="Arial"/>
              </a:rPr>
              <a:t>9</a:t>
            </a:fld>
            <a:endParaRPr sz="9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white-oakleaf-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2580</Words>
  <Application>Microsoft Office PowerPoint</Application>
  <PresentationFormat>On-screen Show (16:9)</PresentationFormat>
  <Paragraphs>365</Paragraphs>
  <Slides>28</Slides>
  <Notes>28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28</vt:i4>
      </vt:variant>
    </vt:vector>
  </HeadingPairs>
  <TitlesOfParts>
    <vt:vector size="34" baseType="lpstr">
      <vt:lpstr>Arial</vt:lpstr>
      <vt:lpstr>Calibri</vt:lpstr>
      <vt:lpstr>Courier New</vt:lpstr>
      <vt:lpstr>Times New Roman</vt:lpstr>
      <vt:lpstr>white-oakleaf-template</vt:lpstr>
      <vt:lpstr>1_Custom Design</vt:lpstr>
      <vt:lpstr>PowerPoint Presentation</vt:lpstr>
      <vt:lpstr>Agenda </vt:lpstr>
      <vt:lpstr> Problem Statement</vt:lpstr>
      <vt:lpstr>Data set</vt:lpstr>
      <vt:lpstr> </vt:lpstr>
      <vt:lpstr>Exploratory Data Analysis </vt:lpstr>
      <vt:lpstr>Exploratory Data Analysis </vt:lpstr>
      <vt:lpstr> Sankey Diagram</vt:lpstr>
      <vt:lpstr>Correlation Analysis </vt:lpstr>
      <vt:lpstr> </vt:lpstr>
      <vt:lpstr>Preprocessing </vt:lpstr>
      <vt:lpstr>Methodology  </vt:lpstr>
      <vt:lpstr>Model Comparison</vt:lpstr>
      <vt:lpstr>Results - Neural Networks</vt:lpstr>
      <vt:lpstr> </vt:lpstr>
      <vt:lpstr>Methodology </vt:lpstr>
      <vt:lpstr>Model Comparison - Binary class classification</vt:lpstr>
      <vt:lpstr>Model Comparison - Multiclass Classification</vt:lpstr>
      <vt:lpstr>Final Models - Overview </vt:lpstr>
      <vt:lpstr>Recommendations </vt:lpstr>
      <vt:lpstr>Conclusion</vt:lpstr>
      <vt:lpstr> </vt:lpstr>
      <vt:lpstr> </vt:lpstr>
      <vt:lpstr>Appendix - Objective 1 </vt:lpstr>
      <vt:lpstr>Appendix - Objective 2 </vt:lpstr>
      <vt:lpstr>Appendix - Objective 2 </vt:lpstr>
      <vt:lpstr>Appendix - Objective 2 </vt:lpstr>
      <vt:lpstr>Exploratory Data Analysis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Diana</dc:creator>
  <cp:lastModifiedBy>Haseeb, Rafia</cp:lastModifiedBy>
  <cp:revision>1</cp:revision>
  <dcterms:created xsi:type="dcterms:W3CDTF">2010-04-12T23:12:02Z</dcterms:created>
  <dcterms:modified xsi:type="dcterms:W3CDTF">2021-11-28T07:28:31Z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