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B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18C"/>
    <a:srgbClr val="F9C393"/>
    <a:srgbClr val="D3D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3F8A1B-6322-1224-1A07-8946B3B6E1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043E-A7E2-7B9C-4CB6-43FA1C0085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0DB4C-057A-4408-805D-ECE93F316C2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70500-BAA5-3555-9547-8DE925CCF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AMBA-APB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797F6-C705-9A3B-81C0-F15D59934F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AA2B8-CAD4-4ADC-ABAE-7C0F40BF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D79B1-2347-43AF-93DC-5880A9BDF08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AMBA-APB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D839-6EA3-4F16-AF2B-D5732C05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3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ED839-6EA3-4F16-AF2B-D5732C0517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ED839-6EA3-4F16-AF2B-D5732C0517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D03A-E835-5AEF-8586-3BDBC97DB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2DA73-B92C-C32D-4333-63BBA7860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EA9A-72F6-E22D-92D2-B64D5D56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261-6E31-4E3F-AD21-C6D050B853F1}" type="datetime1">
              <a:rPr lang="LID4096" smtClean="0"/>
              <a:t>08/09/2025</a:t>
            </a:fld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27B1-7E26-9530-E79E-DE59A6A9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BE4A8-2C34-3325-2638-DE55CC2D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420641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43AE-6ED0-5039-F615-770E6D87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9E5F6-1722-AB98-0540-2C92D7458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E155F-AF56-A719-71B0-8E246E97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9E2D-4F0D-429A-9C71-A534CDA112E4}" type="datetime1">
              <a:rPr lang="LID4096" smtClean="0"/>
              <a:t>08/09/2025</a:t>
            </a:fld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2199-5D0D-8A74-C99C-08B1E07E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2EAE-99E3-0BC1-2164-45681966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259267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FF4E4-F498-7D54-78BC-A1D7CFCE9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9E992-E15E-DD37-1893-1BC1635C2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3264A-2E65-102E-7B5D-85D37BB3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89D06-C70E-47C6-AF07-13947D6CF102}" type="datetime1">
              <a:rPr lang="LID4096" smtClean="0"/>
              <a:t>08/09/2025</a:t>
            </a:fld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C355-DCED-D910-360C-1F51609C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162E7-3915-2F0D-7B4C-E748E546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279214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7F76-D32F-6141-4131-A22B2CB1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D5FE-1A57-30B0-B31C-70C4DA61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55799-0BEF-E22D-3A89-37FB43DA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2876-7405-4ACA-A817-80E5DE97F6F3}" type="datetime1">
              <a:rPr lang="LID4096" smtClean="0"/>
              <a:t>08/09/2025</a:t>
            </a:fld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72388-8F08-F5B9-D11A-1B33B035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4BC3-C385-C195-1E24-E9664ED9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90696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8B3F-13BD-1BCC-095B-85B88A75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DBECC-E5E4-DE9C-6BAD-DCFE284F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4DB30-D939-6FE2-3605-52FB644E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255-03F3-434C-AC18-72EE0AD8A2C0}" type="datetime1">
              <a:rPr lang="LID4096" smtClean="0"/>
              <a:t>08/09/2025</a:t>
            </a:fld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81096-D14E-CC7E-9F7F-B7AE22DE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7EC52-D40A-8EBD-31F6-3611E66A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351226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F3D1-657C-6474-107E-0B05694A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3C48E-0006-5288-F541-D67019460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DB4FF-C127-4FF7-8C4F-630101F71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49BCA-1F83-D436-972B-4E131F3D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7FE3C-EDA6-4368-8F47-413EC1B357B0}" type="datetime1">
              <a:rPr lang="LID4096" smtClean="0"/>
              <a:t>08/09/2025</a:t>
            </a:fld>
            <a:endParaRPr lang="en-B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28F2D-85D8-5D58-D13F-C7E6A43A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13506-99B5-9D9D-BD94-D2794CC1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309954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28B2-17AB-31FD-6579-151F8688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380B-A7A6-0E16-9692-B9CEE201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92772-251E-AF44-3D2F-521E0E65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9BDFB-9BB9-4A99-330D-05B57ED44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75052-23F2-295F-404F-24F19FDCE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5F8E1-0B71-66BD-0FE6-C9D2C19D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2214-89C7-40BD-9002-73908A892942}" type="datetime1">
              <a:rPr lang="LID4096" smtClean="0"/>
              <a:t>08/09/2025</a:t>
            </a:fld>
            <a:endParaRPr lang="en-B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CCA59-03BA-EECB-D318-5D3A553C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F5425-0587-061D-9804-9F9D39D3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74142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7944-D1A1-40E9-B64F-E5C8788D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18B3C-A670-6DE3-5E78-EC963EA3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4729-E831-4CD6-A406-7E5BAE126423}" type="datetime1">
              <a:rPr lang="LID4096" smtClean="0"/>
              <a:t>08/09/2025</a:t>
            </a:fld>
            <a:endParaRPr lang="en-B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79E3E-944E-6B4A-1AEC-74D4EE6A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FFD3F-5F19-28BC-6F9B-32A6B6F8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48824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F65BD-D99B-A6D2-DEAF-BB12BC90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4F2D-8D45-4CFB-AC0A-4FCF2664B27E}" type="datetime1">
              <a:rPr lang="LID4096" smtClean="0"/>
              <a:t>08/09/2025</a:t>
            </a:fld>
            <a:endParaRPr lang="en-B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F5748-4329-46EE-7751-365AE965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78C03-BB37-EC9F-B770-5B2C2B59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332788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E26C-D347-0A33-217E-25858DC0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DD75-E51F-0162-1104-00E18B847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179EB-FD65-F0CA-3626-5CBAAFB08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F1477-1694-4456-2D65-262F8421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A014-3303-4B5E-8676-FD6A7B9DDAFB}" type="datetime1">
              <a:rPr lang="LID4096" smtClean="0"/>
              <a:t>08/09/2025</a:t>
            </a:fld>
            <a:endParaRPr lang="en-B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60D7F-4CC9-B070-21C2-A5B9C0B3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7E6E8-AD45-4417-AE96-AC63DCA8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55693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9C58-DD71-EC35-192C-3DE91246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D8628-B760-C500-2BDD-4EBADDA13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17173-4F9E-20D9-A57C-6BAE1273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F4569-776F-657A-AF51-BCDBA21A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6069-1998-4D08-8FEF-999EFCCC3B8F}" type="datetime1">
              <a:rPr lang="LID4096" smtClean="0"/>
              <a:t>08/09/2025</a:t>
            </a:fld>
            <a:endParaRPr lang="en-B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C701D-CADB-FB6D-6074-B55C0972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C7613-2713-0B36-4747-5B8838EE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375740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BAF59-7BA4-4E0C-1350-DD2C24EE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50574-95D8-0F51-3CC0-87421583B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CD7EE-83D6-0D4E-D974-F2B2936E3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AE1387-6E9C-4DB5-AA49-7656470201A1}" type="datetime1">
              <a:rPr lang="LID4096" smtClean="0"/>
              <a:t>08/09/2025</a:t>
            </a:fld>
            <a:endParaRPr lang="en-B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5C02-358A-4576-D182-AE7AC1A18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772AD-43F5-A8FF-01EF-8EF9DD17D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A0BFF-5F75-4681-A858-085B3B107C1A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227552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E5B3-3B52-0CA8-1AE4-D88F46DCC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ARM® AMBA® APB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dvanced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eripheral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</a:t>
            </a:r>
            <a:endParaRPr lang="en-B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F4BBD-3680-CCC3-AFEA-C37BFBEB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</a:t>
            </a:fld>
            <a:endParaRPr lang="en-B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E95CC3D-A7C7-600F-0851-FBF0FBAB195C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420559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81766-C8D3-C5FB-5FD7-39AFEAB75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A8A347-EADD-2E71-03DE-DEED9FB1A0A0}"/>
              </a:ext>
            </a:extLst>
          </p:cNvPr>
          <p:cNvSpPr txBox="1"/>
          <p:nvPr/>
        </p:nvSpPr>
        <p:spPr>
          <a:xfrm>
            <a:off x="1862666" y="2028616"/>
            <a:ext cx="846666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 descriptions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AF45FC-F0BA-A1B4-8390-B39C85F2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10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525B11A3-8F87-982A-362B-08AE62692879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235475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F3402-9C9B-6710-38AF-F2D55156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11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DA48570-D4FB-E3D3-320F-751D3AA6F1A6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9B67C-FDCD-3686-1D59-9A3FE5835D11}"/>
              </a:ext>
            </a:extLst>
          </p:cNvPr>
          <p:cNvGrpSpPr/>
          <p:nvPr/>
        </p:nvGrpSpPr>
        <p:grpSpPr>
          <a:xfrm>
            <a:off x="2487593" y="0"/>
            <a:ext cx="7494607" cy="6858000"/>
            <a:chOff x="2348696" y="0"/>
            <a:chExt cx="7494607" cy="6858000"/>
          </a:xfrm>
        </p:grpSpPr>
        <p:pic>
          <p:nvPicPr>
            <p:cNvPr id="7" name="Picture 6" descr="A close-up of a document">
              <a:extLst>
                <a:ext uri="{FF2B5EF4-FFF2-40B4-BE49-F238E27FC236}">
                  <a16:creationId xmlns:a16="http://schemas.microsoft.com/office/drawing/2014/main" id="{CA747202-5203-0EE3-58A7-AABC09E55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696" y="0"/>
              <a:ext cx="7494607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8B33AE-E82E-41E2-2944-FC582DCBB5E8}"/>
                </a:ext>
              </a:extLst>
            </p:cNvPr>
            <p:cNvSpPr/>
            <p:nvPr/>
          </p:nvSpPr>
          <p:spPr>
            <a:xfrm>
              <a:off x="6501384" y="3621024"/>
              <a:ext cx="2807208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9A5041-B90A-7342-8439-E980C6CA131C}"/>
                </a:ext>
              </a:extLst>
            </p:cNvPr>
            <p:cNvSpPr/>
            <p:nvPr/>
          </p:nvSpPr>
          <p:spPr>
            <a:xfrm>
              <a:off x="6498992" y="3218687"/>
              <a:ext cx="2807208" cy="146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S"/>
            </a:p>
          </p:txBody>
        </p:sp>
      </p:grpSp>
    </p:spTree>
    <p:extLst>
      <p:ext uri="{BB962C8B-B14F-4D97-AF65-F5344CB8AC3E}">
        <p14:creationId xmlns:p14="http://schemas.microsoft.com/office/powerpoint/2010/main" val="414687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B500F-FAF1-FE79-B063-07C10D21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12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3F99F77-DBC1-EA78-17BF-38080CECAE49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845CA0-09D2-1F51-D652-81362F4DA071}"/>
              </a:ext>
            </a:extLst>
          </p:cNvPr>
          <p:cNvGrpSpPr/>
          <p:nvPr/>
        </p:nvGrpSpPr>
        <p:grpSpPr>
          <a:xfrm>
            <a:off x="1799218" y="-1"/>
            <a:ext cx="8593563" cy="6858318"/>
            <a:chOff x="1799218" y="-1"/>
            <a:chExt cx="8593563" cy="6858318"/>
          </a:xfrm>
        </p:grpSpPr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91ACAF7F-A150-DE9B-2A61-529F563B7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218" y="-1"/>
              <a:ext cx="8593563" cy="68580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C1CC17-0EAC-D8A8-292C-184CD8F3A70B}"/>
                </a:ext>
              </a:extLst>
            </p:cNvPr>
            <p:cNvSpPr/>
            <p:nvPr/>
          </p:nvSpPr>
          <p:spPr>
            <a:xfrm>
              <a:off x="6428232" y="1956817"/>
              <a:ext cx="2852928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82B567-C99D-8B4E-D735-82B76429152A}"/>
                </a:ext>
              </a:extLst>
            </p:cNvPr>
            <p:cNvSpPr/>
            <p:nvPr/>
          </p:nvSpPr>
          <p:spPr>
            <a:xfrm>
              <a:off x="6428232" y="5458333"/>
              <a:ext cx="2523744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1AA38E-068B-0F6D-75FB-B17D841ECF61}"/>
                </a:ext>
              </a:extLst>
            </p:cNvPr>
            <p:cNvSpPr/>
            <p:nvPr/>
          </p:nvSpPr>
          <p:spPr>
            <a:xfrm>
              <a:off x="6428232" y="6493192"/>
              <a:ext cx="2743200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S"/>
            </a:p>
          </p:txBody>
        </p:sp>
      </p:grpSp>
    </p:spTree>
    <p:extLst>
      <p:ext uri="{BB962C8B-B14F-4D97-AF65-F5344CB8AC3E}">
        <p14:creationId xmlns:p14="http://schemas.microsoft.com/office/powerpoint/2010/main" val="138155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7FF77-1599-53D5-76B4-4CDD5F9A3366}"/>
              </a:ext>
            </a:extLst>
          </p:cNvPr>
          <p:cNvSpPr txBox="1"/>
          <p:nvPr/>
        </p:nvSpPr>
        <p:spPr>
          <a:xfrm>
            <a:off x="0" y="3922811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 bus </a:t>
            </a:r>
          </a:p>
          <a:p>
            <a:pPr marL="64008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APB interface has a single address bus, PADDR, for read and write transfers. PADDR indicates a byte address.</a:t>
            </a:r>
          </a:p>
          <a:p>
            <a:pPr marL="64008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PADDR is permitted to be unaligned with respect to the data width, but the result is UNPREDICTABLE. For example, a Completer might use the unaligned address, aligned address, or signal an error response</a:t>
            </a:r>
          </a:p>
          <a:p>
            <a:pPr marL="182880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buses </a:t>
            </a:r>
          </a:p>
          <a:p>
            <a:pPr marL="64008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APB protocol has two independent data buses, PRDATA for read data and PWDATA for write data,. The buses can be 8 bits, 16 bits, or 32 bits wide. The read and write data buses must have the same width.</a:t>
            </a:r>
          </a:p>
          <a:p>
            <a:pPr marL="64008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transfers cannot occur concurrently because the read data and write data buses do not have their own individual handshake signals.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284EA8-30D3-41C1-3809-98D721BE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13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F9A8E6FA-6D23-28CD-5D49-C89B90E95E58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2BB37F-35CF-C3CB-D41C-A274CF290704}"/>
              </a:ext>
            </a:extLst>
          </p:cNvPr>
          <p:cNvGrpSpPr/>
          <p:nvPr/>
        </p:nvGrpSpPr>
        <p:grpSpPr>
          <a:xfrm>
            <a:off x="1217693" y="0"/>
            <a:ext cx="9363075" cy="3848582"/>
            <a:chOff x="1217693" y="0"/>
            <a:chExt cx="9363075" cy="3848582"/>
          </a:xfrm>
        </p:grpSpPr>
        <p:pic>
          <p:nvPicPr>
            <p:cNvPr id="6" name="Picture 5" descr="A white sheet with black text&#10;&#10;Description automatically generated">
              <a:extLst>
                <a:ext uri="{FF2B5EF4-FFF2-40B4-BE49-F238E27FC236}">
                  <a16:creationId xmlns:a16="http://schemas.microsoft.com/office/drawing/2014/main" id="{FAA0E7AE-914C-BF3C-6795-D7302596B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7693" y="0"/>
              <a:ext cx="9363075" cy="3848582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E747431-C9CC-BB8D-BBD4-92D93CF1E460}"/>
                </a:ext>
              </a:extLst>
            </p:cNvPr>
            <p:cNvGrpSpPr/>
            <p:nvPr/>
          </p:nvGrpSpPr>
          <p:grpSpPr>
            <a:xfrm>
              <a:off x="6233160" y="768096"/>
              <a:ext cx="2865120" cy="2925037"/>
              <a:chOff x="6233160" y="768096"/>
              <a:chExt cx="2865120" cy="292503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8988137-6D2E-B344-23FE-28CC00DDB017}"/>
                  </a:ext>
                </a:extLst>
              </p:cNvPr>
              <p:cNvSpPr/>
              <p:nvPr/>
            </p:nvSpPr>
            <p:spPr>
              <a:xfrm>
                <a:off x="6300216" y="768096"/>
                <a:ext cx="2798064" cy="1645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5CC279-E354-462D-A9D2-711BFC07BBE3}"/>
                  </a:ext>
                </a:extLst>
              </p:cNvPr>
              <p:cNvSpPr/>
              <p:nvPr/>
            </p:nvSpPr>
            <p:spPr>
              <a:xfrm>
                <a:off x="6300216" y="1697983"/>
                <a:ext cx="2798064" cy="1645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5A12BF2-CA9C-9D72-31B8-5BCD458A9C79}"/>
                  </a:ext>
                </a:extLst>
              </p:cNvPr>
              <p:cNvSpPr/>
              <p:nvPr/>
            </p:nvSpPr>
            <p:spPr>
              <a:xfrm>
                <a:off x="6300216" y="2599546"/>
                <a:ext cx="2798064" cy="1645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9331B89-5022-A5D3-082B-E95075EF36B6}"/>
                  </a:ext>
                </a:extLst>
              </p:cNvPr>
              <p:cNvSpPr/>
              <p:nvPr/>
            </p:nvSpPr>
            <p:spPr>
              <a:xfrm>
                <a:off x="6233160" y="3528541"/>
                <a:ext cx="2798064" cy="1645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943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0C65F-891F-20D0-ECEF-D6BD50D49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C7B22B-288E-E027-678A-DDFB6FC4EFA4}"/>
              </a:ext>
            </a:extLst>
          </p:cNvPr>
          <p:cNvSpPr txBox="1"/>
          <p:nvPr/>
        </p:nvSpPr>
        <p:spPr>
          <a:xfrm>
            <a:off x="1862666" y="2705725"/>
            <a:ext cx="84666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42BAE3-5D95-90A6-A858-5D08D6E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14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16E4699-00EF-604B-E59A-704D8785D86C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228262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FBCD31-12B3-8E27-6BB4-A18752F949B1}"/>
              </a:ext>
            </a:extLst>
          </p:cNvPr>
          <p:cNvSpPr txBox="1"/>
          <p:nvPr/>
        </p:nvSpPr>
        <p:spPr>
          <a:xfrm>
            <a:off x="0" y="201168"/>
            <a:ext cx="111358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transfers </a:t>
            </a:r>
          </a:p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section describes the following types of write transfer: </a:t>
            </a:r>
          </a:p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With no wait states </a:t>
            </a:r>
          </a:p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With wait states </a:t>
            </a:r>
          </a:p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signals shown in this section are sampled at the rising edge of PCLK.</a:t>
            </a:r>
          </a:p>
          <a:p>
            <a:pPr marL="182880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no wait states</a:t>
            </a:r>
          </a:p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Idle Phase (T0 - T1):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is in an idle state, meaning no active transaction is taking place.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Signals like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deasserted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(low).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is ready for the next transaction to be initiated by the master.</a:t>
            </a:r>
          </a:p>
          <a:p>
            <a:pPr marL="182880"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Setup Phase (T1 - T2):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asserts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signal, selecting the target slave.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driven with the address of the peripheral or memory location where the data needs to be written.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set to 1, indicating that this is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transfer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starts driving the data to be written, but it won't be captured until the access phase.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remains low, indicating the transaction is still in the setup phase.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45A0D5F-8123-DA5A-9807-20CEA98C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15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BAD330F-5C2D-9D4D-13F7-419731B3BA07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108386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84814490-5EA2-E7D5-96B2-75DBEEA98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00"/>
            <a:ext cx="12066494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Access Phase (T2 - T3):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asserts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signal, marking the start of the access phase.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slave reads the address and control signals provided during the setup phase and latches the data from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high throughout the access phase, indicating that the slave is ready to complete the transfer. Since there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wait states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transaction completes within this cycle.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Signals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Indicates the transfer is active.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Contains the data (Data 1) to be written to the target peripheral.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Indicates the slave is ready to accept the data.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54601737-DC94-7F46-56B7-236AF310A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11" y="3328791"/>
            <a:ext cx="6458672" cy="329241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BF5CD3-3E11-A84A-58CD-CFCA40AF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16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7591E5C3-091D-AFE0-2D03-A5FE662EFA7A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251114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9971A-6428-226E-D139-190D56F56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95FB3-EB09-7705-D37E-4B6B706AD4D5}"/>
              </a:ext>
            </a:extLst>
          </p:cNvPr>
          <p:cNvSpPr txBox="1"/>
          <p:nvPr/>
        </p:nvSpPr>
        <p:spPr>
          <a:xfrm>
            <a:off x="1" y="71780"/>
            <a:ext cx="648760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wait states</a:t>
            </a:r>
          </a:p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Idle Phase (T0 - T1):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is in an idle state, meaning no active transaction is taking place.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Signals like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deasserted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(low).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is ready for the next transaction to be initiated by the master.</a:t>
            </a:r>
          </a:p>
          <a:p>
            <a:pPr marL="182880"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Setup Phase (T1 - T2):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asserts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signal, selecting the target slave.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driven with the address of the peripheral or memory location where the data needs to be written.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set to 1, indicating that this is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transfer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starts driving the data to be written, but it won't be captured until the access phase.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remains low, indicating the transaction is still in the setup phase.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B028A1FD-2C21-E133-3109-B70C5FCD2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10" y="2517494"/>
            <a:ext cx="5574356" cy="30267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9F0C-05AA-2055-7F87-15D0749D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17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B98AA277-1370-557C-D2E4-D2E52CA32945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392194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B834415A-1208-23D2-8850-B5B6B9709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4599"/>
            <a:ext cx="1213223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Access Phase with Wait States (T2 - T4):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(or longer if more wait states are introduced).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master asserts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to begin the data transfer.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slave checks the transaction request and provides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signal:</a:t>
            </a:r>
          </a:p>
          <a:p>
            <a:pPr marL="1097280"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Indicates the slave is not ready to complete the transfer. This introduces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wait 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the transaction remains in the access phase until the slave asserts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97280"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remains stable during wait states.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transitions to 1, indicating the slave is ready to accept the data, completing the transfer.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Signals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Indicates that the transfer is active.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Contains the data to be written.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Low during wait states, transitioning to high when the slave is ready.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2880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Differences from No Wait State Transfer</a:t>
            </a:r>
          </a:p>
          <a:p>
            <a:pPr marL="18288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no-wait transfer,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immediately in 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Phase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the transaction completes in a single clock cycle.</a:t>
            </a:r>
          </a:p>
          <a:p>
            <a:pPr marL="18288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wait-state transfer,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introduces one or more clock cycles of delay, extending 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Phase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AA3DC6-A25A-6F4B-23ED-D3043B24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18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167DB20-B088-9F7E-12F7-5C05748714A3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715318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96B7E-8FDF-81BA-C02D-97CBD2FBD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2FD63-A5E5-9589-49F6-B4527F418D58}"/>
              </a:ext>
            </a:extLst>
          </p:cNvPr>
          <p:cNvSpPr txBox="1"/>
          <p:nvPr/>
        </p:nvSpPr>
        <p:spPr>
          <a:xfrm>
            <a:off x="0" y="22223"/>
            <a:ext cx="1219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transfers </a:t>
            </a:r>
          </a:p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types of read transfer are described in this section: </a:t>
            </a:r>
          </a:p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With no wait states </a:t>
            </a:r>
          </a:p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With wait states </a:t>
            </a:r>
          </a:p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signals shown in this section are sampled at the rising edge of PCLK.</a:t>
            </a:r>
          </a:p>
          <a:p>
            <a:pPr marL="182880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no wait states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Idle Phase (T0 - T1):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is in an idle state, and no transaction is active.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signals like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deasserted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(low).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is ready to initiate a new transaction.</a:t>
            </a:r>
          </a:p>
          <a:p>
            <a:pPr marL="182880"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90EF1D5-8F64-F08E-9E84-43EAF572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19</a:t>
            </a:fld>
            <a:endParaRPr lang="en-B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004AE-D60F-0255-650D-5D20D1130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11790"/>
            <a:ext cx="1219200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Setup Phase (T1 - T2):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asserts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signal, selecting the target slave for communication.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driven with the address of the location to be read.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set to 0, indicating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operation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remains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deasserted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(low), signaling that the setup phase is ongoing.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not yet valid as data transfer has not started.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7F7A1DB2-7449-5625-3D79-5D0867B9DD2E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419839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E69A94A-366E-7934-A6A2-63FD4CB4454C}"/>
              </a:ext>
            </a:extLst>
          </p:cNvPr>
          <p:cNvSpPr txBox="1"/>
          <p:nvPr/>
        </p:nvSpPr>
        <p:spPr>
          <a:xfrm>
            <a:off x="254000" y="1536174"/>
            <a:ext cx="1168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Topics</a:t>
            </a:r>
          </a:p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Overview of APB</a:t>
            </a:r>
          </a:p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APB architecture and features</a:t>
            </a:r>
          </a:p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Signal descriptions</a:t>
            </a:r>
          </a:p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Transfers</a:t>
            </a:r>
          </a:p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Operating States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ECBACF-4579-F90E-6C9C-346F4009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2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91E8EE2D-4C6D-CF90-E601-C35856410406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9840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36C60-5EDD-A88E-39A3-67700DD9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20</a:t>
            </a:fld>
            <a:endParaRPr lang="en-B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D72CCE-D533-C007-DD3F-B88764C0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8968"/>
            <a:ext cx="12150165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Access Phase (T2 - T3):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asserts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to begin the actual data transfer.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slave responds to the address and control signals provided during the setup phase and drives the data to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high throughout this phase, indicating that the slave is ready to complete the transfer immediately (no wait states).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rising edge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master latches the data (Data 1) from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line.</a:t>
            </a:r>
          </a:p>
          <a:p>
            <a:pPr marL="18288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Signals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 = 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Indicates that the read transfer is active.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PRDATA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Contains the valid data being read from the slave.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Confirms that the slave is ready for data transfer.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diagram of a diagram">
            <a:extLst>
              <a:ext uri="{FF2B5EF4-FFF2-40B4-BE49-F238E27FC236}">
                <a16:creationId xmlns:a16="http://schemas.microsoft.com/office/drawing/2014/main" id="{A271110B-9A2A-B5AF-6693-1887B4E02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32" y="2909297"/>
            <a:ext cx="5701822" cy="3127013"/>
          </a:xfrm>
          <a:prstGeom prst="rect">
            <a:avLst/>
          </a:prstGeom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F4110745-42B7-3F7F-B67E-F8A9E906C84E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195331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7A7D1-87E5-395B-2E2E-58B2D2545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DD6C42-AD07-8D78-DD64-EDA1C61B1D7D}"/>
              </a:ext>
            </a:extLst>
          </p:cNvPr>
          <p:cNvSpPr txBox="1"/>
          <p:nvPr/>
        </p:nvSpPr>
        <p:spPr>
          <a:xfrm>
            <a:off x="1" y="107588"/>
            <a:ext cx="648760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wait states</a:t>
            </a:r>
          </a:p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Idle Phase (T0 - T1):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is idle, and no active transaction is taking place.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Signals like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deasserted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(low).</a:t>
            </a:r>
          </a:p>
          <a:p>
            <a:pPr marL="64008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is ready to initiate a new transaction.</a:t>
            </a:r>
          </a:p>
          <a:p>
            <a:pPr marL="182880"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Setup Phase (T1 - T2):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asserts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signal, selecting the target slave.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driven with the address of the peripheral or memory location where the data needs to be written.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set to 0, indicating that this is a </a:t>
            </a:r>
            <a:r>
              <a:rPr lang="en-US" alt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transfer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remains invalid as the slave has not yet started the transfer.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remains low, indicating the transaction is still in the setup phase.</a:t>
            </a:r>
          </a:p>
          <a:p>
            <a:pPr marL="182880" lvl="1" indent="-285750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08CB1-A5E2-3651-26DE-11F9EEDE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21</a:t>
            </a:fld>
            <a:endParaRPr lang="en-BS"/>
          </a:p>
        </p:txBody>
      </p:sp>
      <p:pic>
        <p:nvPicPr>
          <p:cNvPr id="8" name="Picture 7" descr="A diagram of a diagram">
            <a:extLst>
              <a:ext uri="{FF2B5EF4-FFF2-40B4-BE49-F238E27FC236}">
                <a16:creationId xmlns:a16="http://schemas.microsoft.com/office/drawing/2014/main" id="{5ECDDD32-1001-AE78-3F04-E1848207A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611" y="2481890"/>
            <a:ext cx="5704389" cy="3165676"/>
          </a:xfrm>
          <a:prstGeom prst="rect">
            <a:avLst/>
          </a:prstGeom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C0FC30B-9FC0-804C-7CE3-1D20FDBFAA95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2998577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B4769-C4EA-3403-1BA1-4E9121F55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DC671CF-13B3-06B6-979B-B8C37D619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811"/>
            <a:ext cx="12132235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Access Phase with Wait States (T2 - T4):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From clock cycle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(or longer if more wait states are introduced).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this phase: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master asserts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to begin the data transfer.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slave checks the transaction request and provides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signal:</a:t>
            </a:r>
          </a:p>
          <a:p>
            <a:pPr marL="1097280"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Indicates the slave is not ready to complete the transfer. This introduces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wait 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the transaction remains in the access phase until the slave asserts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97280"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remains stable during wait states.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transitions to 1, indicating the slave is ready to accept the data, completing the transfer.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Signals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Indicates that the transfer is active.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Becomes valid only when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Low during wait states, transitioning to high when the slave is ready.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2880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Differences from No Wait State Transfer</a:t>
            </a:r>
          </a:p>
          <a:p>
            <a:pPr marL="18288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transfer with no wait state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1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immediately in the Access Phase, and the transaction completes in a single clock cycle.</a:t>
            </a:r>
          </a:p>
          <a:p>
            <a:pPr marL="18288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transfer with wait state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0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introduces one or more clock cycles of delay, extending the Access Phase until the slave is ready to provide valid data.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8FF9FE-55F3-C031-E574-39701BDC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22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B64EEF1F-3A1A-A443-7124-A6BCC1BCB209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1270775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89C78-14D3-394C-4636-D7870749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</a:t>
            </a:fld>
            <a:endParaRPr lang="en-B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BFF40-4BE7-3B99-9F92-28EAFC1A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provides sparse data transfer during write transfer.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Read transfer, Requester has to drive all bits low in PSTRB.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510256-ABD2-FAAB-F568-56944538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PSTRB?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D4A98-5C85-9F15-169D-4B5F41BF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3429000"/>
            <a:ext cx="7382905" cy="1781424"/>
          </a:xfrm>
          <a:prstGeom prst="rect">
            <a:avLst/>
          </a:prstGeom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0D1D288-85B9-80A0-A4DE-24BD79C0A78E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3310057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F093E-8ED1-4E2A-4A38-8FBEBB74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</a:t>
            </a:fld>
            <a:endParaRPr lang="en-B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7E5E11F-5ADA-CB11-40BF-DBDAC8364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Slave Error is only considered valid during the last cycle of the transfer.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condition can be generated in both write and read operation.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recommended, that PSLVERR is driven LOW when PREADY,  PENABLE , PSEL is driven LOW.</a:t>
            </a:r>
          </a:p>
          <a:p>
            <a:r>
              <a:rPr lang="en-IN" sz="2400" i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MAPPING APB SLVERR with Other Interface</a:t>
            </a:r>
          </a:p>
          <a:p>
            <a:pPr lvl="2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AXI to APB :-  PSLVERR mapped with RRESP for read and BRESP for writes.</a:t>
            </a:r>
          </a:p>
          <a:p>
            <a:pPr lvl="2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AHB to APB :- PSLERR mapped with HRESP for both read and write.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82520E7A-6D58-8747-CB26-266E4BF0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Slave Error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002BF693-4ABA-AAF6-3898-CB5343229E86}"/>
              </a:ext>
            </a:extLst>
          </p:cNvPr>
          <p:cNvSpPr txBox="1">
            <a:spLocks/>
          </p:cNvSpPr>
          <p:nvPr/>
        </p:nvSpPr>
        <p:spPr>
          <a:xfrm>
            <a:off x="0" y="633869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1414733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C34B9-C697-F934-AFFD-EED3CA1FE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364E59-C6D5-07D5-A055-43AB60F8EFAC}"/>
              </a:ext>
            </a:extLst>
          </p:cNvPr>
          <p:cNvSpPr txBox="1"/>
          <p:nvPr/>
        </p:nvSpPr>
        <p:spPr>
          <a:xfrm>
            <a:off x="1862666" y="2705725"/>
            <a:ext cx="84666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States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42DD58-1F62-7454-2976-67A07AEF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25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FA19C72-E106-A057-B130-AC11580B7334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265131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4ADB1-EF7B-839F-1E96-895777F4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26</a:t>
            </a:fld>
            <a:endParaRPr lang="en-BS"/>
          </a:p>
        </p:txBody>
      </p:sp>
      <p:pic>
        <p:nvPicPr>
          <p:cNvPr id="7" name="Picture 6" descr="A diagram of a system&#10;&#10;Description automatically generated">
            <a:extLst>
              <a:ext uri="{FF2B5EF4-FFF2-40B4-BE49-F238E27FC236}">
                <a16:creationId xmlns:a16="http://schemas.microsoft.com/office/drawing/2014/main" id="{B2E419C5-D04D-7EDF-EA05-0098CFBB0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669" y="0"/>
            <a:ext cx="6498662" cy="6400800"/>
          </a:xfrm>
          <a:prstGeom prst="rect">
            <a:avLst/>
          </a:prstGeom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0F845D69-0093-38BB-5FB2-E70B4E110389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3955887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61CC-B2FA-F703-3ECE-3C945848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27</a:t>
            </a:fld>
            <a:endParaRPr lang="en-B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BA8888-D4FF-96B5-7F18-77B715D9F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72"/>
            <a:ext cx="1241910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IDLE State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state indicates that no transfer is currently happening.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bus remains in the IDLE state when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1 and there is no ongoing transfer request.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 default state when no activity occurs on the bus.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3F6F3C4-2F3B-D2E1-076D-75097166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9595"/>
            <a:ext cx="121920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SETUP Phase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 = 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phase prepares the transfer by enabling 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for the target peripheral.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state, the necessary control and address signals are set up to begin the transfer.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transition occurs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 a transfer request is initiated.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B2F3E90-06F3-3381-5F4E-CBF67C617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194617"/>
            <a:ext cx="121920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ACCESS Phase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 = 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phase, data transfer takes place between the master and the slave.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transfer is complete, and the system may return to the IDLE state or stay in the ACCESS phase for further transfers.</a:t>
            </a:r>
          </a:p>
          <a:p>
            <a:pPr marL="640080"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PREADY = 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system stays in the ACCESS phase, waiting for the slave to signal readiness.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07955D5-9AC8-BCF0-C508-A40C001A1B9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S"/>
              <a:t>VLSI EXPERT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3537016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AB2B1-69E5-AE6A-4A7F-482359C3F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1D5167-FCF5-720A-FEA4-EE1061368FD3}"/>
              </a:ext>
            </a:extLst>
          </p:cNvPr>
          <p:cNvSpPr txBox="1"/>
          <p:nvPr/>
        </p:nvSpPr>
        <p:spPr>
          <a:xfrm>
            <a:off x="1862666" y="2705725"/>
            <a:ext cx="84666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2FA53-A583-54E6-4D9F-00E7617B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28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3079D3CD-3F2C-0F7D-FB0D-600733F6D569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227161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5313EB-D1AD-AF1B-9629-613B5E0D2541}"/>
              </a:ext>
            </a:extLst>
          </p:cNvPr>
          <p:cNvSpPr txBox="1"/>
          <p:nvPr/>
        </p:nvSpPr>
        <p:spPr>
          <a:xfrm>
            <a:off x="1862666" y="2705725"/>
            <a:ext cx="84666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APB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FE311-36CD-3C53-DFCE-37325AAE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3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F673E3D4-447A-634D-8185-96862446ACA8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74313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879F79-3283-F7FC-9C07-7C806EA38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65" y="1153954"/>
            <a:ext cx="10930469" cy="455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017738-A151-D935-00ED-6BBC077F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4</a:t>
            </a:fld>
            <a:endParaRPr lang="en-BS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351F8D33-E25B-B725-13A0-8A62D6923E5E}"/>
              </a:ext>
            </a:extLst>
          </p:cNvPr>
          <p:cNvSpPr/>
          <p:nvPr/>
        </p:nvSpPr>
        <p:spPr>
          <a:xfrm>
            <a:off x="8610600" y="136525"/>
            <a:ext cx="3022333" cy="1771048"/>
          </a:xfrm>
          <a:prstGeom prst="wedgeEllipseCallout">
            <a:avLst>
              <a:gd name="adj1" fmla="val -23699"/>
              <a:gd name="adj2" fmla="val 75543"/>
            </a:avLst>
          </a:prstGeom>
          <a:solidFill>
            <a:srgbClr val="F9C18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Low Frequency devices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14C8244-BBD3-89E9-7429-258172CFAC5C}"/>
              </a:ext>
            </a:extLst>
          </p:cNvPr>
          <p:cNvSpPr/>
          <p:nvPr/>
        </p:nvSpPr>
        <p:spPr>
          <a:xfrm>
            <a:off x="931883" y="4585599"/>
            <a:ext cx="2762451" cy="1444599"/>
          </a:xfrm>
          <a:prstGeom prst="wedgeEllipseCallout">
            <a:avLst>
              <a:gd name="adj1" fmla="val 44672"/>
              <a:gd name="adj2" fmla="val -80753"/>
            </a:avLst>
          </a:prstGeom>
          <a:solidFill>
            <a:srgbClr val="F9C393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High Frequency devices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B07E2092-4F46-B8D1-6D7E-630714639207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164876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15806E1-443A-0D33-646A-AF5182D4F611}"/>
              </a:ext>
            </a:extLst>
          </p:cNvPr>
          <p:cNvSpPr txBox="1"/>
          <p:nvPr/>
        </p:nvSpPr>
        <p:spPr>
          <a:xfrm>
            <a:off x="0" y="11036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APB Protocol Overview</a:t>
            </a:r>
            <a:endParaRPr lang="en-B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D6E587-CBE7-B2BD-0C36-3A357F473123}"/>
              </a:ext>
            </a:extLst>
          </p:cNvPr>
          <p:cNvSpPr txBox="1"/>
          <p:nvPr/>
        </p:nvSpPr>
        <p:spPr>
          <a:xfrm>
            <a:off x="0" y="770345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Peripheral Bus (APB)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simple, low-power protocol within ARM’s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AMBA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architecture, designed for interfacing low-bandwidth peripheral devices</a:t>
            </a:r>
            <a:endParaRPr lang="en-B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E0713E5A-341F-F2BD-4B89-017521287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5120"/>
            <a:ext cx="5550408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  <a:p>
            <a:pPr marL="18288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Master: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Initiates and controls data transfers.</a:t>
            </a:r>
            <a:r>
              <a:rPr kumimoji="0" lang="en-U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8288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Slave: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Peripheral device responding to master commands.</a:t>
            </a:r>
          </a:p>
          <a:p>
            <a:pPr marL="18288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 Bus: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Carries the target peripheral address.</a:t>
            </a:r>
          </a:p>
          <a:p>
            <a:pPr marL="18288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Bus: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Transfers data between master and slave.</a:t>
            </a:r>
          </a:p>
          <a:p>
            <a:pPr marL="18288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Signals: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 data flow (e.g., PSEL, PWRITE, PENABLE).</a:t>
            </a: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C4689791-FD23-3933-C863-3518624DD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5550408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B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BS" altLang="en-B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ransfer</a:t>
            </a:r>
            <a:r>
              <a:rPr lang="en-US" altLang="en-B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BS" altLang="en-B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 Phase:</a:t>
            </a:r>
            <a:b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sets up the address and control signals (PADDR, PSEL, PWRITE).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Phase:</a:t>
            </a:r>
            <a:b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PENABLE is asserted to start data transfer. The master waits for PREADY from the slave.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Completion:</a:t>
            </a:r>
            <a:b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is written (PWDATA) or read (PRDATA), and the bus returns to idle.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B9376271-CB90-1A60-45BD-29F4D77B1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355120"/>
            <a:ext cx="5550409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States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Idle: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 transaction occurs.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Setup: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Address and control signals are established.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transfer is active until PREADY is asserted.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Completion: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Transaction ends, returning to idle.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8E491B-DA98-603B-8E6B-795B8673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z="1100" smtClean="0"/>
              <a:t>5</a:t>
            </a:fld>
            <a:endParaRPr lang="en-BS" sz="110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88F28C2-DA9C-74D9-52CB-2DF63142FC43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273264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FA17E-AE5D-A6EB-77F7-BCC136537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F5E104-3585-D212-C354-49BA1EBCB662}"/>
              </a:ext>
            </a:extLst>
          </p:cNvPr>
          <p:cNvSpPr txBox="1"/>
          <p:nvPr/>
        </p:nvSpPr>
        <p:spPr>
          <a:xfrm>
            <a:off x="1862666" y="2705725"/>
            <a:ext cx="846666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7E968-7B33-9149-8697-8DBBC562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mtClean="0"/>
              <a:t>6</a:t>
            </a:fld>
            <a:endParaRPr lang="en-BS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BBF3E41-21D9-6C90-B1B4-1DC4A2DAE307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104925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C41E936-A710-7D10-AC5E-8DC882D6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0860"/>
            <a:ext cx="587959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1. Master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The 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Master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initiates all data transfers on the APB. It controls the address, data, and control signals to communicate with the peripheral devices. Typically, the master could be a processor or a bridge from a more complex bus like AHB or AXI.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Responsibilities:</a:t>
            </a:r>
            <a:endParaRPr kumimoji="0" lang="en-BS" altLang="en-B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ari"/>
            </a:endParaRPr>
          </a:p>
          <a:p>
            <a:pPr marL="18288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Sending address and control signals</a:t>
            </a:r>
          </a:p>
          <a:p>
            <a:pPr marL="18288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Initiating read or write operations</a:t>
            </a:r>
          </a:p>
          <a:p>
            <a:pPr marL="18288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Waiting for the PREADY signal from slaves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S" altLang="en-B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ari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6CCBC0-F633-B309-345E-3A0A2F5BD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1737"/>
            <a:ext cx="587959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2. Slaves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Slaves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are the peripheral devices that respond to the master’s commands. These can be various low-bandwidth devices such as timers, UARTs, GPIOs, or SPI controllers.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Responsibilities:</a:t>
            </a:r>
            <a:endParaRPr kumimoji="0" lang="en-BS" altLang="en-B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ari"/>
            </a:endParaRPr>
          </a:p>
          <a:p>
            <a:pPr marL="18288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Listening to the master’s address and control signals</a:t>
            </a:r>
          </a:p>
          <a:p>
            <a:pPr marL="18288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Providing data (PRDATA) during read operations or accepting data (PWDATA) during write operations</a:t>
            </a:r>
          </a:p>
          <a:p>
            <a:pPr marL="18288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Asserting PREADY when ready to complete the transaction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S" altLang="en-B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ari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DE6AF78-8F5B-1E2E-D523-07213554F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408" y="440860"/>
            <a:ext cx="587959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BS" sz="1600" b="1" dirty="0">
                <a:latin typeface="Calibari"/>
              </a:rPr>
              <a:t>3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. Data Bus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The 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Data Bus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transfers information between the master and slaves.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PWDATA (Write Data):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Data sent from the master to the slave.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PRDATA (Read Data):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Data sent from the slave to the master.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S" altLang="en-B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ari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9D3D145-D09C-CD79-6408-140524C4F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408" y="3191737"/>
            <a:ext cx="587959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BS" sz="1600" b="1" dirty="0">
                <a:latin typeface="Calibari"/>
              </a:rPr>
              <a:t>4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. Control Signals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Control signals manage the communication flow between the master and slaves: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PSEL (Peripheral Select):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Activates the targeted slave.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PENABLE: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Indicates the data transfer phase.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PWRITE: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Specifies the type of operation (1 for write, 0 for read).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PREADY: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Signals that the slave is ready for the transaction.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PSLVERR: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ari"/>
              </a:rPr>
              <a:t> Indicates an error during a transaction, if any.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1BE6C-A30F-8A42-AE16-F20B0B93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z="1100" smtClean="0"/>
              <a:t>7</a:t>
            </a:fld>
            <a:endParaRPr lang="en-BS" sz="110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BFCFA575-C117-454C-7F2E-EA141A6F153E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215881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F7E470E6-24E9-6DC3-5D11-34F14BFC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6017"/>
            <a:ext cx="590450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 Bus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 Bus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(PADDR) carries the address from the master to the slave, indicating which peripheral register the master wants to access.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7185E99-179A-21B2-98EC-6DA2CE1AC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501" y="624516"/>
            <a:ext cx="624076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Clock and Reset Signals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PCLK (Peripheral Clock):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Synchronous clock driving the protocol.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S" altLang="en-B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PRESETn</a:t>
            </a:r>
            <a:r>
              <a:rPr kumimoji="0" lang="en-BS" altLang="en-B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(Peripheral Reset):</a:t>
            </a:r>
            <a:r>
              <a:rPr kumimoji="0" lang="en-BS" altLang="en-B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Active-low reset signal that initializes peripherals.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S" altLang="en-B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Picture 4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17AFC51-2881-EC13-AE59-62A765983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50" y="2297660"/>
            <a:ext cx="5904500" cy="34037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A4401-9E3C-559F-B5F9-100B332A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z="11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BS" sz="11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FD6B0838-2FCA-5077-643D-13B677DC8631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390276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CD022F0E-8A42-4970-8BBA-2B02AE7E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9980"/>
            <a:ext cx="99831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7D0D88E-464E-A294-4951-5591017BA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92362"/>
            <a:ext cx="121920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 of APB Protocol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Power Consumption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Suitable for battery-operated devices or subsystems where power efficiency is critical.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protocol is straightforward, reducing complexity and facilitating easy integration of peripherals.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Non-Pipelined Transfers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one transfer occurs at a time, minimizing design overhead.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Clock Domain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Operates in a single clock domain, avoiding complexities related to clock domain crossing.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Bandwidth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Primarily designed for peripherals that don't require high data rates.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Both Read and Write Operations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and write transactions are performed sequentially.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Slave-Specific Selection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PSELx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target specific peripherals in the system.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Signaling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PSLVERR signal enables detection of invalid operations or unsupported transactions.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AMBA Architecture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 part of a hierarchical bus architecture, connected to high-performance buses like AXI or AHB through a bridge.</a:t>
            </a:r>
          </a:p>
          <a:p>
            <a:pPr marL="18288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Flexible Address Space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a wide range of peripheral address spaces, making it scalable for different designs.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94B0D27-F24F-7F65-D4DA-8500B03F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BFF-5F75-4681-A858-085B3B107C1A}" type="slidenum">
              <a:rPr lang="en-BS" sz="11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BS" sz="11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23AEBDE-73AC-E42F-674E-F60583785DBE}"/>
              </a:ext>
            </a:extLst>
          </p:cNvPr>
          <p:cNvSpPr txBox="1">
            <a:spLocks/>
          </p:cNvSpPr>
          <p:nvPr/>
        </p:nvSpPr>
        <p:spPr>
          <a:xfrm>
            <a:off x="0" y="6356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AMBA-APB</a:t>
            </a: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94939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2698</Words>
  <Application>Microsoft Office PowerPoint</Application>
  <PresentationFormat>Widescreen</PresentationFormat>
  <Paragraphs>308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Calibari</vt:lpstr>
      <vt:lpstr>Calibri</vt:lpstr>
      <vt:lpstr>Office Theme</vt:lpstr>
      <vt:lpstr>ARM® AMBA® APB Advanced Peripheral Bus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PSTRB?</vt:lpstr>
      <vt:lpstr>Slave Error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 Pareek</dc:creator>
  <cp:lastModifiedBy>Aishwary pareek</cp:lastModifiedBy>
  <cp:revision>14</cp:revision>
  <dcterms:created xsi:type="dcterms:W3CDTF">2024-12-04T12:21:04Z</dcterms:created>
  <dcterms:modified xsi:type="dcterms:W3CDTF">2025-08-09T16:37:05Z</dcterms:modified>
</cp:coreProperties>
</file>