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7" r:id="rId2"/>
    <p:sldId id="258" r:id="rId3"/>
    <p:sldId id="259" r:id="rId4"/>
    <p:sldId id="261" r:id="rId5"/>
    <p:sldId id="260" r:id="rId6"/>
    <p:sldId id="262" r:id="rId7"/>
    <p:sldId id="265" r:id="rId8"/>
    <p:sldId id="266" r:id="rId9"/>
    <p:sldId id="268" r:id="rId10"/>
    <p:sldId id="264" r:id="rId11"/>
    <p:sldId id="263"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125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A763CE06-D6E1-4911-8222-AA34E16D1518}" type="datetimeFigureOut">
              <a:rPr lang="en-US" smtClean="0"/>
              <a:t>12/25/2022</a:t>
            </a:fld>
            <a:endParaRPr lang="en-US"/>
          </a:p>
        </p:txBody>
      </p:sp>
      <p:sp>
        <p:nvSpPr>
          <p:cNvPr id="8" name="Slide Number Placeholder 7"/>
          <p:cNvSpPr>
            <a:spLocks noGrp="1"/>
          </p:cNvSpPr>
          <p:nvPr>
            <p:ph type="sldNum" sz="quarter" idx="11"/>
          </p:nvPr>
        </p:nvSpPr>
        <p:spPr/>
        <p:txBody>
          <a:bodyPr/>
          <a:lstStyle/>
          <a:p>
            <a:fld id="{E1B3C23E-CA79-4548-B28A-5E97E874D721}"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3CE06-D6E1-4911-8222-AA34E16D1518}"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3C23E-CA79-4548-B28A-5E97E874D7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3CE06-D6E1-4911-8222-AA34E16D1518}"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3C23E-CA79-4548-B28A-5E97E874D72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A763CE06-D6E1-4911-8222-AA34E16D1518}"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3C23E-CA79-4548-B28A-5E97E874D72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3CE06-D6E1-4911-8222-AA34E16D1518}"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3C23E-CA79-4548-B28A-5E97E874D721}"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763CE06-D6E1-4911-8222-AA34E16D1518}"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3C23E-CA79-4548-B28A-5E97E874D721}"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763CE06-D6E1-4911-8222-AA34E16D1518}" type="datetimeFigureOut">
              <a:rPr lang="en-US" smtClean="0"/>
              <a:t>12/25/2022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B3C23E-CA79-4548-B28A-5E97E874D721}"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63CE06-D6E1-4911-8222-AA34E16D1518}" type="datetimeFigureOut">
              <a:rPr lang="en-US" smtClean="0"/>
              <a:t>12/25/2022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B3C23E-CA79-4548-B28A-5E97E874D72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3CE06-D6E1-4911-8222-AA34E16D1518}" type="datetimeFigureOut">
              <a:rPr lang="en-US" smtClean="0"/>
              <a:t>12/25/2022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B3C23E-CA79-4548-B28A-5E97E874D7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3CE06-D6E1-4911-8222-AA34E16D1518}"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3C23E-CA79-4548-B28A-5E97E874D72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3CE06-D6E1-4911-8222-AA34E16D1518}"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3C23E-CA79-4548-B28A-5E97E874D72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A763CE06-D6E1-4911-8222-AA34E16D1518}" type="datetimeFigureOut">
              <a:rPr lang="en-US" smtClean="0"/>
              <a:t>12/25/2022</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E1B3C23E-CA79-4548-B28A-5E97E874D721}"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youtube.com/" TargetMode="External"/><Relationship Id="rId1" Type="http://schemas.openxmlformats.org/officeDocument/2006/relationships/slideLayout" Target="../slideLayouts/slideLayout7.xml"/><Relationship Id="rId4" Type="http://schemas.openxmlformats.org/officeDocument/2006/relationships/hyperlink" Target="http://github.com/mpdf/m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2600" y="575889"/>
            <a:ext cx="6048964" cy="830997"/>
          </a:xfrm>
          <a:prstGeom prst="rect">
            <a:avLst/>
          </a:prstGeom>
          <a:noFill/>
        </p:spPr>
        <p:txBody>
          <a:bodyPr wrap="none" rtlCol="0">
            <a:spAutoFit/>
          </a:bodyPr>
          <a:lstStyle/>
          <a:p>
            <a:pPr algn="ctr"/>
            <a:r>
              <a:rPr lang="en-US" sz="2400" b="1" dirty="0" smtClean="0">
                <a:solidFill>
                  <a:srgbClr val="002060"/>
                </a:solidFill>
              </a:rPr>
              <a:t>B.L.D.E.A’s V.P DR. P.G. </a:t>
            </a:r>
            <a:r>
              <a:rPr lang="en-US" sz="2400" b="1" dirty="0" err="1" smtClean="0">
                <a:solidFill>
                  <a:srgbClr val="002060"/>
                </a:solidFill>
              </a:rPr>
              <a:t>Halakatti</a:t>
            </a:r>
            <a:r>
              <a:rPr lang="en-US" sz="2400" b="1" dirty="0" smtClean="0">
                <a:solidFill>
                  <a:srgbClr val="002060"/>
                </a:solidFill>
              </a:rPr>
              <a:t> College</a:t>
            </a:r>
          </a:p>
          <a:p>
            <a:pPr algn="ctr"/>
            <a:r>
              <a:rPr lang="en-US" sz="2400" b="1" dirty="0" smtClean="0">
                <a:solidFill>
                  <a:srgbClr val="002060"/>
                </a:solidFill>
              </a:rPr>
              <a:t> of Engineering and Technology</a:t>
            </a:r>
            <a:endParaRPr lang="en-US" sz="2400" b="1" dirty="0">
              <a:solidFill>
                <a:srgbClr val="002060"/>
              </a:solidFill>
            </a:endParaRPr>
          </a:p>
        </p:txBody>
      </p:sp>
      <p:sp>
        <p:nvSpPr>
          <p:cNvPr id="4" name="TextBox 3"/>
          <p:cNvSpPr txBox="1"/>
          <p:nvPr/>
        </p:nvSpPr>
        <p:spPr>
          <a:xfrm>
            <a:off x="2759923" y="1828800"/>
            <a:ext cx="2943434"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000" b="1" dirty="0" smtClean="0">
                <a:solidFill>
                  <a:schemeClr val="tx2">
                    <a:lumMod val="75000"/>
                  </a:schemeClr>
                </a:solidFill>
              </a:rPr>
              <a:t>DBMS MINI PROJECT</a:t>
            </a:r>
            <a:endParaRPr lang="en-US" sz="2000" b="1" dirty="0">
              <a:solidFill>
                <a:schemeClr val="tx2">
                  <a:lumMod val="75000"/>
                </a:schemeClr>
              </a:solidFill>
            </a:endParaRPr>
          </a:p>
        </p:txBody>
      </p:sp>
      <p:sp>
        <p:nvSpPr>
          <p:cNvPr id="5" name="TextBox 4"/>
          <p:cNvSpPr txBox="1"/>
          <p:nvPr/>
        </p:nvSpPr>
        <p:spPr>
          <a:xfrm>
            <a:off x="1852014" y="2667000"/>
            <a:ext cx="4856009" cy="707886"/>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solidFill>
                    <a:srgbClr val="FF0000"/>
                  </a:solidFill>
                </a:ln>
                <a:solidFill>
                  <a:srgbClr val="FF0000"/>
                </a:solidFill>
                <a:effectLst>
                  <a:outerShdw blurRad="50800" dist="39000" dir="5460000" algn="tl">
                    <a:srgbClr val="000000">
                      <a:alpha val="38000"/>
                    </a:srgbClr>
                  </a:outerShdw>
                </a:effectLst>
              </a:rPr>
              <a:t>Topic Name: </a:t>
            </a:r>
            <a:r>
              <a:rPr lang="en-US" sz="2000" b="1" dirty="0" smtClean="0">
                <a:ln w="11430">
                  <a:solidFill>
                    <a:srgbClr val="FF0000"/>
                  </a:solidFill>
                </a:ln>
                <a:solidFill>
                  <a:srgbClr val="FF0000"/>
                </a:solidFill>
                <a:effectLst>
                  <a:outerShdw blurRad="50800" dist="39000" dir="5460000" algn="tl">
                    <a:srgbClr val="000000">
                      <a:alpha val="38000"/>
                    </a:srgbClr>
                  </a:outerShdw>
                </a:effectLst>
              </a:rPr>
              <a:t>Car Test Drive Management</a:t>
            </a:r>
          </a:p>
          <a:p>
            <a:pPr algn="ctr"/>
            <a:r>
              <a:rPr lang="en-US" sz="2000" b="1" dirty="0" smtClean="0">
                <a:ln w="11430">
                  <a:solidFill>
                    <a:srgbClr val="FF0000"/>
                  </a:solidFill>
                </a:ln>
                <a:solidFill>
                  <a:srgbClr val="FF0000"/>
                </a:solidFill>
                <a:effectLst>
                  <a:outerShdw blurRad="50800" dist="39000" dir="5460000" algn="tl">
                    <a:srgbClr val="000000">
                      <a:alpha val="38000"/>
                    </a:srgbClr>
                  </a:outerShdw>
                </a:effectLst>
              </a:rPr>
              <a:t> System</a:t>
            </a:r>
            <a:endParaRPr lang="en-US" sz="2000" b="1" dirty="0">
              <a:ln w="11430">
                <a:solidFill>
                  <a:srgbClr val="FF0000"/>
                </a:solidFill>
              </a:ln>
              <a:solidFill>
                <a:srgbClr val="FF0000"/>
              </a:solidFill>
              <a:effectLst>
                <a:outerShdw blurRad="50800" dist="39000" dir="5460000" algn="tl">
                  <a:srgbClr val="000000">
                    <a:alpha val="38000"/>
                  </a:srgbClr>
                </a:outerShdw>
              </a:effectLst>
            </a:endParaRPr>
          </a:p>
        </p:txBody>
      </p:sp>
      <p:sp>
        <p:nvSpPr>
          <p:cNvPr id="6" name="TextBox 5"/>
          <p:cNvSpPr txBox="1"/>
          <p:nvPr/>
        </p:nvSpPr>
        <p:spPr>
          <a:xfrm>
            <a:off x="1371600" y="3962399"/>
            <a:ext cx="2202847" cy="646331"/>
          </a:xfrm>
          <a:prstGeom prst="rect">
            <a:avLst/>
          </a:prstGeom>
          <a:noFill/>
        </p:spPr>
        <p:txBody>
          <a:bodyPr wrap="none" rtlCol="0">
            <a:spAutoFit/>
          </a:bodyPr>
          <a:lstStyle/>
          <a:p>
            <a:r>
              <a:rPr lang="en-US" b="1" dirty="0" smtClean="0">
                <a:solidFill>
                  <a:srgbClr val="002060"/>
                </a:solidFill>
              </a:rPr>
              <a:t>TEAM MEMBERS:</a:t>
            </a:r>
          </a:p>
          <a:p>
            <a:endParaRPr lang="en-US" dirty="0">
              <a:solidFill>
                <a:srgbClr val="002060"/>
              </a:solidFill>
            </a:endParaRPr>
          </a:p>
        </p:txBody>
      </p:sp>
      <p:sp>
        <p:nvSpPr>
          <p:cNvPr id="7" name="TextBox 6"/>
          <p:cNvSpPr txBox="1"/>
          <p:nvPr/>
        </p:nvSpPr>
        <p:spPr>
          <a:xfrm>
            <a:off x="1852014" y="4532531"/>
            <a:ext cx="2648482" cy="923330"/>
          </a:xfrm>
          <a:prstGeom prst="rect">
            <a:avLst/>
          </a:prstGeom>
          <a:noFill/>
        </p:spPr>
        <p:txBody>
          <a:bodyPr wrap="none" rtlCol="0">
            <a:spAutoFit/>
          </a:bodyPr>
          <a:lstStyle/>
          <a:p>
            <a:pPr marL="342900" indent="-342900">
              <a:buAutoNum type="arabicPeriod"/>
            </a:pPr>
            <a:r>
              <a:rPr lang="en-US" dirty="0" err="1" smtClean="0">
                <a:solidFill>
                  <a:schemeClr val="accent1">
                    <a:lumMod val="75000"/>
                  </a:schemeClr>
                </a:solidFill>
                <a:latin typeface="Bahnschrift SemiBold SemiConden" pitchFamily="34" charset="0"/>
              </a:rPr>
              <a:t>Aishwarya</a:t>
            </a:r>
            <a:r>
              <a:rPr lang="en-US" dirty="0" smtClean="0">
                <a:solidFill>
                  <a:schemeClr val="accent1">
                    <a:lumMod val="75000"/>
                  </a:schemeClr>
                </a:solidFill>
                <a:latin typeface="Bahnschrift SemiBold SemiConden" pitchFamily="34" charset="0"/>
              </a:rPr>
              <a:t> </a:t>
            </a:r>
            <a:r>
              <a:rPr lang="en-US" dirty="0" err="1" smtClean="0">
                <a:solidFill>
                  <a:schemeClr val="accent1">
                    <a:lumMod val="75000"/>
                  </a:schemeClr>
                </a:solidFill>
                <a:latin typeface="Bahnschrift SemiBold SemiConden" pitchFamily="34" charset="0"/>
              </a:rPr>
              <a:t>Biradar</a:t>
            </a:r>
            <a:endParaRPr lang="en-US" dirty="0" smtClean="0">
              <a:solidFill>
                <a:schemeClr val="accent1">
                  <a:lumMod val="75000"/>
                </a:schemeClr>
              </a:solidFill>
              <a:latin typeface="Bahnschrift SemiBold SemiConden" pitchFamily="34" charset="0"/>
            </a:endParaRPr>
          </a:p>
          <a:p>
            <a:pPr marL="342900" indent="-342900">
              <a:buAutoNum type="arabicPeriod"/>
            </a:pPr>
            <a:r>
              <a:rPr lang="en-US" dirty="0" err="1" smtClean="0">
                <a:solidFill>
                  <a:schemeClr val="accent1">
                    <a:lumMod val="75000"/>
                  </a:schemeClr>
                </a:solidFill>
                <a:latin typeface="Bahnschrift SemiBold SemiConden" pitchFamily="34" charset="0"/>
              </a:rPr>
              <a:t>Deepika</a:t>
            </a:r>
            <a:r>
              <a:rPr lang="en-US" dirty="0" smtClean="0">
                <a:solidFill>
                  <a:schemeClr val="accent1">
                    <a:lumMod val="75000"/>
                  </a:schemeClr>
                </a:solidFill>
                <a:latin typeface="Bahnschrift SemiBold SemiConden" pitchFamily="34" charset="0"/>
              </a:rPr>
              <a:t> </a:t>
            </a:r>
            <a:r>
              <a:rPr lang="en-US" dirty="0" err="1" smtClean="0">
                <a:solidFill>
                  <a:schemeClr val="accent1">
                    <a:lumMod val="75000"/>
                  </a:schemeClr>
                </a:solidFill>
                <a:latin typeface="Bahnschrift SemiBold SemiConden" pitchFamily="34" charset="0"/>
              </a:rPr>
              <a:t>Patil</a:t>
            </a:r>
            <a:endParaRPr lang="en-US" dirty="0" smtClean="0">
              <a:solidFill>
                <a:schemeClr val="accent1">
                  <a:lumMod val="75000"/>
                </a:schemeClr>
              </a:solidFill>
              <a:latin typeface="Bahnschrift SemiBold SemiConden" pitchFamily="34" charset="0"/>
            </a:endParaRPr>
          </a:p>
          <a:p>
            <a:pPr marL="342900" indent="-342900">
              <a:buAutoNum type="arabicPeriod"/>
            </a:pPr>
            <a:r>
              <a:rPr lang="en-US" dirty="0" err="1" smtClean="0">
                <a:solidFill>
                  <a:schemeClr val="accent1">
                    <a:lumMod val="75000"/>
                  </a:schemeClr>
                </a:solidFill>
                <a:latin typeface="Bahnschrift SemiBold SemiConden" pitchFamily="34" charset="0"/>
              </a:rPr>
              <a:t>Kavyareddi</a:t>
            </a:r>
            <a:r>
              <a:rPr lang="en-US" dirty="0" smtClean="0">
                <a:solidFill>
                  <a:schemeClr val="accent1">
                    <a:lumMod val="75000"/>
                  </a:schemeClr>
                </a:solidFill>
                <a:latin typeface="Bahnschrift SemiBold SemiConden" pitchFamily="34" charset="0"/>
              </a:rPr>
              <a:t> </a:t>
            </a:r>
            <a:r>
              <a:rPr lang="en-US" dirty="0" err="1" smtClean="0">
                <a:solidFill>
                  <a:schemeClr val="accent1">
                    <a:lumMod val="75000"/>
                  </a:schemeClr>
                </a:solidFill>
                <a:latin typeface="Bahnschrift SemiBold SemiConden" pitchFamily="34" charset="0"/>
              </a:rPr>
              <a:t>Harennavar</a:t>
            </a:r>
            <a:endParaRPr lang="en-US" dirty="0">
              <a:solidFill>
                <a:schemeClr val="accent1">
                  <a:lumMod val="75000"/>
                </a:schemeClr>
              </a:solidFill>
              <a:latin typeface="Bahnschrift SemiBold SemiConden" pitchFamily="34" charset="0"/>
            </a:endParaRPr>
          </a:p>
        </p:txBody>
      </p:sp>
      <p:cxnSp>
        <p:nvCxnSpPr>
          <p:cNvPr id="12" name="Straight Connector 11"/>
          <p:cNvCxnSpPr/>
          <p:nvPr/>
        </p:nvCxnSpPr>
        <p:spPr>
          <a:xfrm>
            <a:off x="152400" y="152400"/>
            <a:ext cx="0" cy="6553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52400" y="152400"/>
            <a:ext cx="8839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8991600" y="152400"/>
            <a:ext cx="0" cy="6553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52400" y="6705600"/>
            <a:ext cx="8839200"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6400800" y="3916233"/>
            <a:ext cx="813043" cy="369332"/>
          </a:xfrm>
          <a:prstGeom prst="rect">
            <a:avLst/>
          </a:prstGeom>
          <a:noFill/>
        </p:spPr>
        <p:txBody>
          <a:bodyPr wrap="none" rtlCol="0">
            <a:spAutoFit/>
          </a:bodyPr>
          <a:lstStyle/>
          <a:p>
            <a:r>
              <a:rPr lang="en-US" b="1" dirty="0" smtClean="0">
                <a:solidFill>
                  <a:srgbClr val="002060"/>
                </a:solidFill>
              </a:rPr>
              <a:t>USN</a:t>
            </a:r>
            <a:r>
              <a:rPr lang="en-US" b="1" dirty="0" smtClean="0"/>
              <a:t> :</a:t>
            </a:r>
            <a:endParaRPr lang="en-US" b="1" dirty="0"/>
          </a:p>
        </p:txBody>
      </p:sp>
      <p:sp>
        <p:nvSpPr>
          <p:cNvPr id="20" name="TextBox 19"/>
          <p:cNvSpPr txBox="1"/>
          <p:nvPr/>
        </p:nvSpPr>
        <p:spPr>
          <a:xfrm>
            <a:off x="6019800" y="4532531"/>
            <a:ext cx="1316386" cy="923330"/>
          </a:xfrm>
          <a:prstGeom prst="rect">
            <a:avLst/>
          </a:prstGeom>
          <a:noFill/>
        </p:spPr>
        <p:txBody>
          <a:bodyPr wrap="none" rtlCol="0">
            <a:spAutoFit/>
          </a:bodyPr>
          <a:lstStyle/>
          <a:p>
            <a:r>
              <a:rPr lang="en-US" dirty="0" smtClean="0">
                <a:solidFill>
                  <a:schemeClr val="accent1">
                    <a:lumMod val="75000"/>
                  </a:schemeClr>
                </a:solidFill>
                <a:latin typeface="Bahnschrift SemiBold SemiConden" pitchFamily="34" charset="0"/>
              </a:rPr>
              <a:t>2BL20CS009</a:t>
            </a:r>
          </a:p>
          <a:p>
            <a:r>
              <a:rPr lang="en-US" dirty="0" smtClean="0">
                <a:solidFill>
                  <a:schemeClr val="accent1">
                    <a:lumMod val="75000"/>
                  </a:schemeClr>
                </a:solidFill>
                <a:latin typeface="Bahnschrift SemiBold SemiConden" pitchFamily="34" charset="0"/>
              </a:rPr>
              <a:t>2BL20CS036</a:t>
            </a:r>
          </a:p>
          <a:p>
            <a:r>
              <a:rPr lang="en-US" dirty="0" smtClean="0">
                <a:solidFill>
                  <a:schemeClr val="accent1">
                    <a:lumMod val="75000"/>
                  </a:schemeClr>
                </a:solidFill>
                <a:latin typeface="Bahnschrift SemiBold SemiConden" pitchFamily="34" charset="0"/>
              </a:rPr>
              <a:t>2BL20CS043</a:t>
            </a:r>
            <a:endParaRPr lang="en-US" dirty="0">
              <a:solidFill>
                <a:schemeClr val="accent1">
                  <a:lumMod val="75000"/>
                </a:schemeClr>
              </a:solidFill>
              <a:latin typeface="Bahnschrift SemiBold SemiConden" pitchFamily="34" charset="0"/>
            </a:endParaRPr>
          </a:p>
        </p:txBody>
      </p:sp>
      <p:pic>
        <p:nvPicPr>
          <p:cNvPr id="1026" name="Picture 2" descr="Home - BLDEACET"/>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112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97493" y="491563"/>
            <a:ext cx="1068932" cy="906852"/>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a:extLst/>
        </p:spPr>
      </p:pic>
    </p:spTree>
    <p:extLst>
      <p:ext uri="{BB962C8B-B14F-4D97-AF65-F5344CB8AC3E}">
        <p14:creationId xmlns:p14="http://schemas.microsoft.com/office/powerpoint/2010/main" val="28349442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ircle(in)">
                                      <p:cBhvr>
                                        <p:cTn id="10"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52400" y="228600"/>
            <a:ext cx="0" cy="6400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52400" y="228600"/>
            <a:ext cx="8763000"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8915400" y="228600"/>
            <a:ext cx="0" cy="6400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52400" y="6629400"/>
            <a:ext cx="8763000"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33400" y="762000"/>
            <a:ext cx="2388795"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b="1" dirty="0" smtClean="0">
                <a:solidFill>
                  <a:schemeClr val="accent1">
                    <a:lumMod val="50000"/>
                  </a:schemeClr>
                </a:solidFill>
              </a:rPr>
              <a:t>CONCLUSION</a:t>
            </a:r>
            <a:endParaRPr lang="en-US" sz="2400" b="1" dirty="0">
              <a:solidFill>
                <a:schemeClr val="accent1">
                  <a:lumMod val="50000"/>
                </a:schemeClr>
              </a:solidFill>
            </a:endParaRPr>
          </a:p>
        </p:txBody>
      </p:sp>
      <p:sp>
        <p:nvSpPr>
          <p:cNvPr id="18" name="TextBox 17"/>
          <p:cNvSpPr txBox="1"/>
          <p:nvPr/>
        </p:nvSpPr>
        <p:spPr>
          <a:xfrm>
            <a:off x="660875" y="1752600"/>
            <a:ext cx="7543800" cy="2862322"/>
          </a:xfrm>
          <a:prstGeom prst="rect">
            <a:avLst/>
          </a:prstGeom>
          <a:noFill/>
        </p:spPr>
        <p:txBody>
          <a:bodyPr wrap="square" rtlCol="0">
            <a:spAutoFit/>
          </a:bodyPr>
          <a:lstStyle/>
          <a:p>
            <a:r>
              <a:rPr lang="en-US" b="1" dirty="0">
                <a:solidFill>
                  <a:schemeClr val="tx2">
                    <a:lumMod val="75000"/>
                  </a:schemeClr>
                </a:solidFill>
                <a:latin typeface="Bahnschrift Condensed" pitchFamily="34" charset="0"/>
              </a:rPr>
              <a:t>The use of a car test drive management system can provide several benefits to car dealerships and other organizations that offer test drive opportunities to customers. It can help to streamline the test drive process and reduce the risk of errors or miscommunication, as well as providing a more efficient and organized approach to managing test drive schedules and vehicles.</a:t>
            </a:r>
          </a:p>
          <a:p>
            <a:r>
              <a:rPr lang="en-US" b="1" dirty="0">
                <a:solidFill>
                  <a:schemeClr val="tx2">
                    <a:lumMod val="75000"/>
                  </a:schemeClr>
                </a:solidFill>
                <a:latin typeface="Bahnschrift Condensed" pitchFamily="34" charset="0"/>
              </a:rPr>
              <a:t>In conclusion, a car test drive management system is a useful tool for managing the test drive experience and can provide benefits such as improved efficiency, better organization, and reduced risk of errors. Its use can help to enhance the customer experience and support the success of a car dealership or other organization.</a:t>
            </a:r>
          </a:p>
          <a:p>
            <a:endParaRPr lang="en-US" dirty="0" smtClean="0">
              <a:solidFill>
                <a:schemeClr val="accent1">
                  <a:lumMod val="75000"/>
                </a:schemeClr>
              </a:solidFill>
              <a:latin typeface="Bahnschrift SemiBold SemiConden" pitchFamily="34" charset="0"/>
            </a:endParaRPr>
          </a:p>
        </p:txBody>
      </p:sp>
    </p:spTree>
    <p:extLst>
      <p:ext uri="{BB962C8B-B14F-4D97-AF65-F5344CB8AC3E}">
        <p14:creationId xmlns:p14="http://schemas.microsoft.com/office/powerpoint/2010/main" val="344064151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28600" y="228600"/>
            <a:ext cx="0" cy="6477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228600" y="228600"/>
            <a:ext cx="8610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839200" y="228600"/>
            <a:ext cx="0" cy="6400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28600" y="6705600"/>
            <a:ext cx="8610600"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200400" y="625171"/>
            <a:ext cx="2153154"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solidFill>
                  <a:schemeClr val="accent1">
                    <a:lumMod val="50000"/>
                  </a:schemeClr>
                </a:solidFill>
              </a:rPr>
              <a:t>REFERENCES</a:t>
            </a:r>
            <a:endParaRPr lang="en-US" sz="2400" dirty="0">
              <a:solidFill>
                <a:schemeClr val="accent1">
                  <a:lumMod val="50000"/>
                </a:schemeClr>
              </a:solidFill>
            </a:endParaRPr>
          </a:p>
        </p:txBody>
      </p:sp>
      <p:sp>
        <p:nvSpPr>
          <p:cNvPr id="11" name="TextBox 10"/>
          <p:cNvSpPr txBox="1"/>
          <p:nvPr/>
        </p:nvSpPr>
        <p:spPr>
          <a:xfrm>
            <a:off x="838200" y="1752600"/>
            <a:ext cx="6829114" cy="923330"/>
          </a:xfrm>
          <a:prstGeom prst="rect">
            <a:avLst/>
          </a:prstGeom>
          <a:noFill/>
        </p:spPr>
        <p:txBody>
          <a:bodyPr wrap="none" rtlCol="0">
            <a:spAutoFit/>
          </a:bodyPr>
          <a:lstStyle/>
          <a:p>
            <a:r>
              <a:rPr lang="en-US" b="1" dirty="0" smtClean="0"/>
              <a:t>Textbook:</a:t>
            </a:r>
            <a:r>
              <a:rPr lang="en-US" dirty="0" smtClean="0"/>
              <a:t> </a:t>
            </a:r>
          </a:p>
          <a:p>
            <a:pPr marL="342900" indent="-342900">
              <a:buAutoNum type="arabicPeriod"/>
            </a:pPr>
            <a:r>
              <a:rPr lang="en-US" dirty="0" smtClean="0">
                <a:solidFill>
                  <a:schemeClr val="accent1">
                    <a:lumMod val="75000"/>
                  </a:schemeClr>
                </a:solidFill>
                <a:latin typeface="Bahnschrift SemiBold SemiConden" pitchFamily="34" charset="0"/>
              </a:rPr>
              <a:t>Fundamentals of Database Systems, </a:t>
            </a:r>
            <a:r>
              <a:rPr lang="en-US" dirty="0" err="1" smtClean="0">
                <a:solidFill>
                  <a:schemeClr val="accent1">
                    <a:lumMod val="75000"/>
                  </a:schemeClr>
                </a:solidFill>
                <a:latin typeface="Bahnschrift SemiBold SemiConden" pitchFamily="34" charset="0"/>
              </a:rPr>
              <a:t>Ramez</a:t>
            </a:r>
            <a:r>
              <a:rPr lang="en-US" dirty="0" smtClean="0">
                <a:solidFill>
                  <a:schemeClr val="accent1">
                    <a:lumMod val="75000"/>
                  </a:schemeClr>
                </a:solidFill>
                <a:latin typeface="Bahnschrift SemiBold SemiConden" pitchFamily="34" charset="0"/>
              </a:rPr>
              <a:t> </a:t>
            </a:r>
            <a:r>
              <a:rPr lang="en-US" dirty="0" err="1" smtClean="0">
                <a:solidFill>
                  <a:schemeClr val="accent1">
                    <a:lumMod val="75000"/>
                  </a:schemeClr>
                </a:solidFill>
                <a:latin typeface="Bahnschrift SemiBold SemiConden" pitchFamily="34" charset="0"/>
              </a:rPr>
              <a:t>Elmasri</a:t>
            </a:r>
            <a:r>
              <a:rPr lang="en-US" dirty="0" smtClean="0">
                <a:solidFill>
                  <a:schemeClr val="accent1">
                    <a:lumMod val="75000"/>
                  </a:schemeClr>
                </a:solidFill>
                <a:latin typeface="Bahnschrift SemiBold SemiConden" pitchFamily="34" charset="0"/>
              </a:rPr>
              <a:t> and </a:t>
            </a:r>
            <a:r>
              <a:rPr lang="en-US" dirty="0" err="1" smtClean="0">
                <a:solidFill>
                  <a:schemeClr val="accent1">
                    <a:lumMod val="75000"/>
                  </a:schemeClr>
                </a:solidFill>
                <a:latin typeface="Bahnschrift SemiBold SemiConden" pitchFamily="34" charset="0"/>
              </a:rPr>
              <a:t>Shamkant</a:t>
            </a:r>
            <a:r>
              <a:rPr lang="en-US" dirty="0" smtClean="0">
                <a:solidFill>
                  <a:schemeClr val="accent1">
                    <a:lumMod val="75000"/>
                  </a:schemeClr>
                </a:solidFill>
                <a:latin typeface="Bahnschrift SemiBold SemiConden" pitchFamily="34" charset="0"/>
              </a:rPr>
              <a:t> B. </a:t>
            </a:r>
            <a:endParaRPr lang="en-US" dirty="0">
              <a:solidFill>
                <a:schemeClr val="accent1">
                  <a:lumMod val="75000"/>
                </a:schemeClr>
              </a:solidFill>
              <a:latin typeface="Bahnschrift SemiBold SemiConden" pitchFamily="34" charset="0"/>
            </a:endParaRPr>
          </a:p>
          <a:p>
            <a:r>
              <a:rPr lang="en-US" dirty="0" smtClean="0">
                <a:solidFill>
                  <a:schemeClr val="accent1">
                    <a:lumMod val="75000"/>
                  </a:schemeClr>
                </a:solidFill>
                <a:latin typeface="Bahnschrift SemiBold SemiConden" pitchFamily="34" charset="0"/>
              </a:rPr>
              <a:t>Navathe,7</a:t>
            </a:r>
            <a:r>
              <a:rPr lang="en-US" baseline="30000" dirty="0" smtClean="0">
                <a:solidFill>
                  <a:schemeClr val="accent1">
                    <a:lumMod val="75000"/>
                  </a:schemeClr>
                </a:solidFill>
                <a:latin typeface="Bahnschrift SemiBold SemiConden" pitchFamily="34" charset="0"/>
              </a:rPr>
              <a:t>th</a:t>
            </a:r>
            <a:r>
              <a:rPr lang="en-US" dirty="0" smtClean="0">
                <a:solidFill>
                  <a:schemeClr val="accent1">
                    <a:lumMod val="75000"/>
                  </a:schemeClr>
                </a:solidFill>
                <a:latin typeface="Bahnschrift SemiBold SemiConden" pitchFamily="34" charset="0"/>
              </a:rPr>
              <a:t> Edition,2017,Pearson</a:t>
            </a:r>
            <a:r>
              <a:rPr lang="en-US" dirty="0" smtClean="0"/>
              <a:t>.</a:t>
            </a:r>
            <a:endParaRPr lang="en-US" dirty="0"/>
          </a:p>
        </p:txBody>
      </p:sp>
      <p:sp>
        <p:nvSpPr>
          <p:cNvPr id="13" name="TextBox 12"/>
          <p:cNvSpPr txBox="1"/>
          <p:nvPr/>
        </p:nvSpPr>
        <p:spPr>
          <a:xfrm>
            <a:off x="838200" y="3352800"/>
            <a:ext cx="3422732" cy="1938992"/>
          </a:xfrm>
          <a:prstGeom prst="rect">
            <a:avLst/>
          </a:prstGeom>
          <a:noFill/>
        </p:spPr>
        <p:txBody>
          <a:bodyPr wrap="none" rtlCol="0">
            <a:spAutoFit/>
          </a:bodyPr>
          <a:lstStyle/>
          <a:p>
            <a:r>
              <a:rPr lang="en-US" sz="2000" b="1" dirty="0" smtClean="0"/>
              <a:t>Websites:</a:t>
            </a:r>
          </a:p>
          <a:p>
            <a:pPr marL="342900" indent="-342900">
              <a:buFont typeface="Arial" pitchFamily="34" charset="0"/>
              <a:buChar char="•"/>
            </a:pPr>
            <a:r>
              <a:rPr lang="en-US" sz="2000" dirty="0" smtClean="0">
                <a:latin typeface="Bahnschrift SemiBold SemiConden" pitchFamily="34" charset="0"/>
                <a:hlinkClick r:id="rId2"/>
              </a:rPr>
              <a:t>www.youtube.com</a:t>
            </a:r>
            <a:endParaRPr lang="en-US" sz="2000" dirty="0" smtClean="0">
              <a:latin typeface="Bahnschrift SemiBold SemiConden" pitchFamily="34" charset="0"/>
            </a:endParaRPr>
          </a:p>
          <a:p>
            <a:pPr marL="342900" indent="-342900">
              <a:buFont typeface="Arial" pitchFamily="34" charset="0"/>
              <a:buChar char="•"/>
            </a:pPr>
            <a:r>
              <a:rPr lang="en-US" sz="2000" dirty="0" smtClean="0">
                <a:latin typeface="Bahnschrift SemiBold SemiConden" pitchFamily="34" charset="0"/>
                <a:hlinkClick r:id="rId3"/>
              </a:rPr>
              <a:t>www.google.com</a:t>
            </a:r>
            <a:endParaRPr lang="en-US" sz="2000" dirty="0" smtClean="0">
              <a:latin typeface="Bahnschrift SemiBold SemiConden" pitchFamily="34" charset="0"/>
            </a:endParaRPr>
          </a:p>
          <a:p>
            <a:pPr marL="342900" indent="-342900">
              <a:buFont typeface="Arial" pitchFamily="34" charset="0"/>
              <a:buChar char="•"/>
            </a:pPr>
            <a:r>
              <a:rPr lang="en-US" sz="2000" dirty="0" smtClean="0">
                <a:latin typeface="Bahnschrift SemiBold SemiConden" pitchFamily="34" charset="0"/>
                <a:hlinkClick r:id="rId4"/>
              </a:rPr>
              <a:t>http://github.com/mpdf/mpdf</a:t>
            </a:r>
            <a:endParaRPr lang="en-US" sz="2000" dirty="0" smtClean="0">
              <a:latin typeface="Bahnschrift SemiBold SemiConden" pitchFamily="34" charset="0"/>
            </a:endParaRPr>
          </a:p>
          <a:p>
            <a:endParaRPr lang="en-US" sz="2000" dirty="0" smtClean="0"/>
          </a:p>
          <a:p>
            <a:pPr marL="342900" indent="-342900">
              <a:buFont typeface="Arial" pitchFamily="34" charset="0"/>
              <a:buChar char="•"/>
            </a:pPr>
            <a:endParaRPr lang="en-US" sz="2000" dirty="0" smtClean="0"/>
          </a:p>
        </p:txBody>
      </p:sp>
    </p:spTree>
    <p:extLst>
      <p:ext uri="{BB962C8B-B14F-4D97-AF65-F5344CB8AC3E}">
        <p14:creationId xmlns:p14="http://schemas.microsoft.com/office/powerpoint/2010/main" val="30212048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2438400"/>
            <a:ext cx="3581400" cy="707886"/>
          </a:xfrm>
          <a:prstGeom prst="rect">
            <a:avLst/>
          </a:prstGeom>
          <a:noFill/>
        </p:spPr>
        <p:txBody>
          <a:bodyPr wrap="square" rtlCol="0">
            <a:spAutoFit/>
          </a:bodyPr>
          <a:lstStyle/>
          <a:p>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eflection blurRad="6350" stA="55000" endA="300" endPos="45500" dir="5400000" sy="-100000" algn="bl" rotWithShape="0"/>
                </a:effectLst>
              </a:rPr>
              <a:t>THANKYOU</a:t>
            </a: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42457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1400" y="544543"/>
            <a:ext cx="1378904" cy="52322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800" b="1" dirty="0" smtClean="0">
                <a:solidFill>
                  <a:schemeClr val="accent1">
                    <a:lumMod val="50000"/>
                  </a:schemeClr>
                </a:solidFill>
              </a:rPr>
              <a:t>INDEX</a:t>
            </a:r>
            <a:endParaRPr lang="en-US" sz="2800" b="1" dirty="0">
              <a:solidFill>
                <a:schemeClr val="accent1">
                  <a:lumMod val="50000"/>
                </a:schemeClr>
              </a:solidFill>
            </a:endParaRPr>
          </a:p>
        </p:txBody>
      </p:sp>
      <p:cxnSp>
        <p:nvCxnSpPr>
          <p:cNvPr id="4" name="Straight Connector 3"/>
          <p:cNvCxnSpPr/>
          <p:nvPr/>
        </p:nvCxnSpPr>
        <p:spPr>
          <a:xfrm>
            <a:off x="152400" y="152400"/>
            <a:ext cx="0" cy="6553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52400" y="152400"/>
            <a:ext cx="8839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991600" y="152400"/>
            <a:ext cx="0" cy="6553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52400" y="6705600"/>
            <a:ext cx="88392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38200" y="1676400"/>
            <a:ext cx="4158511" cy="3477875"/>
          </a:xfrm>
          <a:prstGeom prst="rect">
            <a:avLst/>
          </a:prstGeom>
          <a:noFill/>
        </p:spPr>
        <p:txBody>
          <a:bodyPr wrap="none" rtlCol="0">
            <a:spAutoFit/>
          </a:bodyPr>
          <a:lstStyle/>
          <a:p>
            <a:pPr marL="285750" indent="-285750">
              <a:buFont typeface="Arial" pitchFamily="34" charset="0"/>
              <a:buChar char="•"/>
            </a:pPr>
            <a:r>
              <a:rPr lang="en-US" sz="2000" b="1" dirty="0" smtClean="0">
                <a:solidFill>
                  <a:schemeClr val="accent1">
                    <a:lumMod val="75000"/>
                  </a:schemeClr>
                </a:solidFill>
              </a:rPr>
              <a:t>INTRODUCTION</a:t>
            </a:r>
          </a:p>
          <a:p>
            <a:pPr marL="285750" indent="-285750">
              <a:buFont typeface="Arial" pitchFamily="34" charset="0"/>
              <a:buChar char="•"/>
            </a:pPr>
            <a:endParaRPr lang="en-US" sz="2000" b="1" dirty="0">
              <a:solidFill>
                <a:schemeClr val="accent1">
                  <a:lumMod val="75000"/>
                </a:schemeClr>
              </a:solidFill>
            </a:endParaRPr>
          </a:p>
          <a:p>
            <a:pPr marL="285750" indent="-285750">
              <a:buFont typeface="Arial" pitchFamily="34" charset="0"/>
              <a:buChar char="•"/>
            </a:pPr>
            <a:r>
              <a:rPr lang="en-US" sz="2000" b="1" dirty="0" smtClean="0">
                <a:solidFill>
                  <a:schemeClr val="accent1">
                    <a:lumMod val="75000"/>
                  </a:schemeClr>
                </a:solidFill>
              </a:rPr>
              <a:t>ER AND SCHEMA DIAGRAM</a:t>
            </a:r>
          </a:p>
          <a:p>
            <a:pPr marL="285750" indent="-285750">
              <a:buFont typeface="Arial" pitchFamily="34" charset="0"/>
              <a:buChar char="•"/>
            </a:pPr>
            <a:endParaRPr lang="en-US" sz="2000" b="1" dirty="0">
              <a:solidFill>
                <a:schemeClr val="accent1">
                  <a:lumMod val="75000"/>
                </a:schemeClr>
              </a:solidFill>
            </a:endParaRPr>
          </a:p>
          <a:p>
            <a:pPr marL="285750" indent="-285750">
              <a:buFont typeface="Arial" pitchFamily="34" charset="0"/>
              <a:buChar char="•"/>
            </a:pPr>
            <a:r>
              <a:rPr lang="en-US" sz="2000" b="1" dirty="0" smtClean="0">
                <a:solidFill>
                  <a:schemeClr val="accent1">
                    <a:lumMod val="75000"/>
                  </a:schemeClr>
                </a:solidFill>
              </a:rPr>
              <a:t>FUNCTIONALITIES</a:t>
            </a:r>
          </a:p>
          <a:p>
            <a:pPr marL="285750" indent="-285750">
              <a:buFont typeface="Arial" pitchFamily="34" charset="0"/>
              <a:buChar char="•"/>
            </a:pPr>
            <a:endParaRPr lang="en-US" sz="2000" b="1" dirty="0">
              <a:solidFill>
                <a:schemeClr val="accent1">
                  <a:lumMod val="75000"/>
                </a:schemeClr>
              </a:solidFill>
            </a:endParaRPr>
          </a:p>
          <a:p>
            <a:pPr marL="285750" indent="-285750">
              <a:buFont typeface="Arial" pitchFamily="34" charset="0"/>
              <a:buChar char="•"/>
            </a:pPr>
            <a:r>
              <a:rPr lang="en-US" sz="2000" b="1" dirty="0" smtClean="0">
                <a:solidFill>
                  <a:schemeClr val="accent1">
                    <a:lumMod val="75000"/>
                  </a:schemeClr>
                </a:solidFill>
              </a:rPr>
              <a:t>TECHNOLOGY USED</a:t>
            </a:r>
          </a:p>
          <a:p>
            <a:pPr marL="285750" indent="-285750">
              <a:buFont typeface="Arial" pitchFamily="34" charset="0"/>
              <a:buChar char="•"/>
            </a:pPr>
            <a:endParaRPr lang="en-US" sz="2000" b="1" dirty="0">
              <a:solidFill>
                <a:schemeClr val="accent1">
                  <a:lumMod val="75000"/>
                </a:schemeClr>
              </a:solidFill>
            </a:endParaRPr>
          </a:p>
          <a:p>
            <a:pPr marL="285750" indent="-285750">
              <a:buFont typeface="Arial" pitchFamily="34" charset="0"/>
              <a:buChar char="•"/>
            </a:pPr>
            <a:r>
              <a:rPr lang="en-US" sz="2000" b="1" dirty="0" smtClean="0">
                <a:solidFill>
                  <a:schemeClr val="accent1">
                    <a:lumMod val="75000"/>
                  </a:schemeClr>
                </a:solidFill>
              </a:rPr>
              <a:t>CONCLUSION</a:t>
            </a:r>
          </a:p>
          <a:p>
            <a:pPr marL="285750" indent="-285750">
              <a:buFont typeface="Arial" pitchFamily="34" charset="0"/>
              <a:buChar char="•"/>
            </a:pPr>
            <a:endParaRPr lang="en-US" sz="2000" b="1" dirty="0">
              <a:solidFill>
                <a:schemeClr val="accent1">
                  <a:lumMod val="75000"/>
                </a:schemeClr>
              </a:solidFill>
            </a:endParaRPr>
          </a:p>
          <a:p>
            <a:pPr marL="285750" indent="-285750">
              <a:buFont typeface="Arial" pitchFamily="34" charset="0"/>
              <a:buChar char="•"/>
            </a:pPr>
            <a:r>
              <a:rPr lang="en-US" sz="2000" b="1" dirty="0" smtClean="0">
                <a:solidFill>
                  <a:schemeClr val="accent1">
                    <a:lumMod val="75000"/>
                  </a:schemeClr>
                </a:solidFill>
              </a:rPr>
              <a:t>REFERNCE</a:t>
            </a:r>
            <a:endParaRPr lang="en-US" sz="2000" b="1" dirty="0">
              <a:solidFill>
                <a:schemeClr val="accent1">
                  <a:lumMod val="75000"/>
                </a:schemeClr>
              </a:solidFill>
            </a:endParaRPr>
          </a:p>
        </p:txBody>
      </p:sp>
      <p:pic>
        <p:nvPicPr>
          <p:cNvPr id="2050" name="Picture 2" descr="Free Test Drive icon | Test Drive icons PNG, ICO or ICNS | Page 2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334000" y="1828800"/>
            <a:ext cx="2971800" cy="2971801"/>
          </a:xfrm>
          <a:prstGeom prst="rect">
            <a:avLst/>
          </a:prstGeom>
          <a:ln>
            <a:noFill/>
          </a:ln>
          <a:effectLst>
            <a:softEdge rad="112500"/>
          </a:effectLst>
        </p:spPr>
        <p:style>
          <a:lnRef idx="1">
            <a:schemeClr val="accent1"/>
          </a:lnRef>
          <a:fillRef idx="2">
            <a:schemeClr val="accent1"/>
          </a:fillRef>
          <a:effectRef idx="1">
            <a:schemeClr val="accent1"/>
          </a:effectRef>
          <a:fontRef idx="minor">
            <a:schemeClr val="dk1"/>
          </a:fontRef>
        </p:style>
      </p:pic>
    </p:spTree>
    <p:extLst>
      <p:ext uri="{BB962C8B-B14F-4D97-AF65-F5344CB8AC3E}">
        <p14:creationId xmlns:p14="http://schemas.microsoft.com/office/powerpoint/2010/main" val="276040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fltVal val="0"/>
                                          </p:val>
                                        </p:tav>
                                        <p:tav tm="100000">
                                          <p:val>
                                            <p:strVal val="#ppt_h"/>
                                          </p:val>
                                        </p:tav>
                                      </p:tavLst>
                                    </p:anim>
                                    <p:anim calcmode="lin" valueType="num">
                                      <p:cBhvr>
                                        <p:cTn id="9" dur="1000" fill="hold"/>
                                        <p:tgtEl>
                                          <p:spTgt spid="2050"/>
                                        </p:tgtEl>
                                        <p:attrNameLst>
                                          <p:attrName>style.rotation</p:attrName>
                                        </p:attrNameLst>
                                      </p:cBhvr>
                                      <p:tavLst>
                                        <p:tav tm="0">
                                          <p:val>
                                            <p:fltVal val="90"/>
                                          </p:val>
                                        </p:tav>
                                        <p:tav tm="100000">
                                          <p:val>
                                            <p:fltVal val="0"/>
                                          </p:val>
                                        </p:tav>
                                      </p:tavLst>
                                    </p:anim>
                                    <p:animEffect transition="in" filter="fade">
                                      <p:cBhvr>
                                        <p:cTn id="10"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50976" y="152400"/>
            <a:ext cx="1424" cy="6629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52400" y="152400"/>
            <a:ext cx="8839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991600" y="152400"/>
            <a:ext cx="0" cy="6553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52400" y="6705600"/>
            <a:ext cx="8839200"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895600" y="760883"/>
            <a:ext cx="3200399"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400" b="1" dirty="0" smtClean="0">
                <a:solidFill>
                  <a:schemeClr val="accent1">
                    <a:lumMod val="50000"/>
                  </a:schemeClr>
                </a:solidFill>
              </a:rPr>
              <a:t>  INTRODUCTION</a:t>
            </a:r>
            <a:endParaRPr lang="en-US" sz="2400" b="1" dirty="0">
              <a:solidFill>
                <a:schemeClr val="accent1">
                  <a:lumMod val="50000"/>
                </a:schemeClr>
              </a:solidFill>
            </a:endParaRPr>
          </a:p>
        </p:txBody>
      </p:sp>
      <p:pic>
        <p:nvPicPr>
          <p:cNvPr id="4100" name="Picture 4" descr="Autobahn Volkswagen | H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7032"/>
            <a:ext cx="1369368" cy="136936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Rectangle 1"/>
          <p:cNvSpPr/>
          <p:nvPr/>
        </p:nvSpPr>
        <p:spPr>
          <a:xfrm>
            <a:off x="838200" y="1981200"/>
            <a:ext cx="7567909" cy="3447098"/>
          </a:xfrm>
          <a:prstGeom prst="rect">
            <a:avLst/>
          </a:prstGeom>
        </p:spPr>
        <p:txBody>
          <a:bodyPr wrap="square">
            <a:spAutoFit/>
          </a:bodyPr>
          <a:lstStyle/>
          <a:p>
            <a:r>
              <a:rPr lang="en-US" sz="2000" b="1" dirty="0">
                <a:solidFill>
                  <a:schemeClr val="tx2">
                    <a:lumMod val="75000"/>
                  </a:schemeClr>
                </a:solidFill>
                <a:latin typeface="Bahnschrift Condensed" pitchFamily="34" charset="0"/>
              </a:rPr>
              <a:t>A car test drive management system is a database-driven software application that helps car dealerships and rental companies manage the scheduling, tracking, and reporting of test drives for their vehicles. The system typically stores information about the vehicles, customers, and test drives in a database, and provides a user interface for adding, editing, and viewing this information</a:t>
            </a:r>
            <a:r>
              <a:rPr lang="en-US" sz="2000" b="1" dirty="0" smtClean="0">
                <a:solidFill>
                  <a:schemeClr val="tx2">
                    <a:lumMod val="75000"/>
                  </a:schemeClr>
                </a:solidFill>
                <a:latin typeface="Bahnschrift Condensed" pitchFamily="34" charset="0"/>
              </a:rPr>
              <a:t>.</a:t>
            </a:r>
          </a:p>
          <a:p>
            <a:r>
              <a:rPr lang="en-US" sz="2000" b="1" dirty="0">
                <a:solidFill>
                  <a:schemeClr val="tx2">
                    <a:lumMod val="75000"/>
                  </a:schemeClr>
                </a:solidFill>
                <a:latin typeface="Bahnschrift Condensed" pitchFamily="34" charset="0"/>
              </a:rPr>
              <a:t> </a:t>
            </a:r>
            <a:r>
              <a:rPr lang="en-US" sz="2000" b="1" dirty="0" smtClean="0">
                <a:solidFill>
                  <a:schemeClr val="tx2">
                    <a:lumMod val="75000"/>
                  </a:schemeClr>
                </a:solidFill>
                <a:latin typeface="Bahnschrift Condensed" pitchFamily="34" charset="0"/>
              </a:rPr>
              <a:t>                     Car test </a:t>
            </a:r>
            <a:r>
              <a:rPr lang="en-US" sz="2000" b="1" dirty="0">
                <a:solidFill>
                  <a:schemeClr val="tx2">
                    <a:lumMod val="75000"/>
                  </a:schemeClr>
                </a:solidFill>
                <a:latin typeface="Bahnschrift Condensed" pitchFamily="34" charset="0"/>
              </a:rPr>
              <a:t>drive management system can help dealerships and rental companies streamline and automate the process of scheduling and tracking test drives, and provide valuable insights into customer preferences and vehicle performance. By using a database management system (DBMS) to store and manage the data, the system can also ensure that the data is accurate, consistent, and secure.</a:t>
            </a:r>
          </a:p>
          <a:p>
            <a:endParaRPr lang="en-US" sz="2000" b="1" dirty="0">
              <a:solidFill>
                <a:schemeClr val="tx2">
                  <a:lumMod val="75000"/>
                </a:schemeClr>
              </a:solidFill>
              <a:latin typeface="Bahnschrift Condensed" pitchFamily="34" charset="0"/>
            </a:endParaRPr>
          </a:p>
        </p:txBody>
      </p:sp>
    </p:spTree>
    <p:extLst>
      <p:ext uri="{BB962C8B-B14F-4D97-AF65-F5344CB8AC3E}">
        <p14:creationId xmlns:p14="http://schemas.microsoft.com/office/powerpoint/2010/main" val="382152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down)">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52400" y="152400"/>
            <a:ext cx="0" cy="6477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52400" y="152400"/>
            <a:ext cx="8763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8915400" y="152400"/>
            <a:ext cx="0" cy="6477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52400" y="6629400"/>
            <a:ext cx="876300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33400" y="692113"/>
            <a:ext cx="2382383"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b="1" dirty="0" smtClean="0">
                <a:solidFill>
                  <a:schemeClr val="accent1">
                    <a:lumMod val="50000"/>
                  </a:schemeClr>
                </a:solidFill>
              </a:rPr>
              <a:t>E R DIAGRAM</a:t>
            </a:r>
            <a:endParaRPr lang="en-US" sz="2400" b="1" dirty="0">
              <a:solidFill>
                <a:schemeClr val="accent1">
                  <a:lumMod val="50000"/>
                </a:schemeClr>
              </a:solidFill>
            </a:endParaRPr>
          </a:p>
        </p:txBody>
      </p:sp>
      <p:sp>
        <p:nvSpPr>
          <p:cNvPr id="15" name="Rectangle 14"/>
          <p:cNvSpPr/>
          <p:nvPr/>
        </p:nvSpPr>
        <p:spPr>
          <a:xfrm>
            <a:off x="548355" y="1524000"/>
            <a:ext cx="7772400" cy="3416320"/>
          </a:xfrm>
          <a:prstGeom prst="rect">
            <a:avLst/>
          </a:prstGeom>
        </p:spPr>
        <p:txBody>
          <a:bodyPr wrap="square">
            <a:spAutoFit/>
          </a:bodyPr>
          <a:lstStyle/>
          <a:p>
            <a:r>
              <a:rPr lang="en-US" dirty="0" smtClean="0">
                <a:solidFill>
                  <a:schemeClr val="accent1">
                    <a:lumMod val="75000"/>
                  </a:schemeClr>
                </a:solidFill>
                <a:latin typeface="Bahnschrift SemiBold SemiConden" pitchFamily="34" charset="0"/>
              </a:rPr>
              <a:t>ER diagrams help to explain the logical structure of databases.ER diagram are created based on three basic concepts: entities, attributes and relationships. ER diagrams contain different symbols that use rectangles to represent entities, ovals to define attributes and diamond shapes. At first look, an ER looks very similar to the flowchart. However, ER diagram includes many specialized symbols, and its meanings make this model unique. The purpose of ER Diagram is to represent the entity framework infrastructure.</a:t>
            </a:r>
          </a:p>
          <a:p>
            <a:r>
              <a:rPr lang="en-US" dirty="0">
                <a:solidFill>
                  <a:schemeClr val="accent1">
                    <a:lumMod val="75000"/>
                  </a:schemeClr>
                </a:solidFill>
                <a:latin typeface="Bahnschrift SemiBold SemiConden" pitchFamily="34" charset="0"/>
              </a:rPr>
              <a:t> </a:t>
            </a:r>
            <a:r>
              <a:rPr lang="en-US" dirty="0" smtClean="0">
                <a:solidFill>
                  <a:schemeClr val="accent1">
                    <a:lumMod val="75000"/>
                  </a:schemeClr>
                </a:solidFill>
                <a:latin typeface="Bahnschrift SemiBold SemiConden" pitchFamily="34" charset="0"/>
              </a:rPr>
              <a:t>                    ER diagram of Car Test Drive Management System illustrates key information about the Car Test Drive including entities such as admin, user, car, car design, test slot, feedback. It allows for understanding the relationships between entities.</a:t>
            </a:r>
          </a:p>
          <a:p>
            <a:endParaRPr lang="en-US" dirty="0" smtClean="0">
              <a:solidFill>
                <a:schemeClr val="accent1">
                  <a:lumMod val="75000"/>
                </a:schemeClr>
              </a:solidFill>
              <a:latin typeface="Bahnschrift SemiBold SemiConden" pitchFamily="34" charset="0"/>
            </a:endParaRPr>
          </a:p>
        </p:txBody>
      </p:sp>
    </p:spTree>
    <p:extLst>
      <p:ext uri="{BB962C8B-B14F-4D97-AF65-F5344CB8AC3E}">
        <p14:creationId xmlns:p14="http://schemas.microsoft.com/office/powerpoint/2010/main" val="155703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838200"/>
            <a:ext cx="1143000" cy="45884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71130" y="882956"/>
            <a:ext cx="910827" cy="369332"/>
          </a:xfrm>
          <a:prstGeom prst="rect">
            <a:avLst/>
          </a:prstGeom>
          <a:noFill/>
        </p:spPr>
        <p:txBody>
          <a:bodyPr wrap="none" rtlCol="0">
            <a:spAutoFit/>
          </a:bodyPr>
          <a:lstStyle/>
          <a:p>
            <a:r>
              <a:rPr lang="en-US" dirty="0" smtClean="0">
                <a:solidFill>
                  <a:srgbClr val="002060"/>
                </a:solidFill>
              </a:rPr>
              <a:t>Admin</a:t>
            </a:r>
            <a:endParaRPr lang="en-US" dirty="0">
              <a:solidFill>
                <a:srgbClr val="002060"/>
              </a:solidFill>
            </a:endParaRPr>
          </a:p>
        </p:txBody>
      </p:sp>
      <p:sp>
        <p:nvSpPr>
          <p:cNvPr id="6" name="Rectangle 5"/>
          <p:cNvSpPr/>
          <p:nvPr/>
        </p:nvSpPr>
        <p:spPr>
          <a:xfrm>
            <a:off x="6172200" y="882956"/>
            <a:ext cx="1363410" cy="36933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270711" y="882956"/>
            <a:ext cx="1098378" cy="369332"/>
          </a:xfrm>
          <a:prstGeom prst="rect">
            <a:avLst/>
          </a:prstGeom>
          <a:noFill/>
        </p:spPr>
        <p:txBody>
          <a:bodyPr wrap="none" rtlCol="0">
            <a:spAutoFit/>
          </a:bodyPr>
          <a:lstStyle/>
          <a:p>
            <a:r>
              <a:rPr lang="en-US" dirty="0" smtClean="0">
                <a:solidFill>
                  <a:srgbClr val="002060"/>
                </a:solidFill>
              </a:rPr>
              <a:t>feedback</a:t>
            </a:r>
            <a:endParaRPr lang="en-US" dirty="0">
              <a:solidFill>
                <a:srgbClr val="002060"/>
              </a:solidFill>
            </a:endParaRPr>
          </a:p>
        </p:txBody>
      </p:sp>
      <p:sp>
        <p:nvSpPr>
          <p:cNvPr id="8" name="Rectangle 7"/>
          <p:cNvSpPr/>
          <p:nvPr/>
        </p:nvSpPr>
        <p:spPr>
          <a:xfrm>
            <a:off x="1171130" y="3276600"/>
            <a:ext cx="1447800" cy="45884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87810" y="3297964"/>
            <a:ext cx="1447800" cy="45884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96000" y="5007233"/>
            <a:ext cx="1447800" cy="45884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94986" y="5105400"/>
            <a:ext cx="1447800" cy="45884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V="1">
            <a:off x="1447800" y="533400"/>
            <a:ext cx="0" cy="30480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flipV="1">
            <a:off x="1828800" y="533400"/>
            <a:ext cx="152400" cy="304800"/>
          </a:xfrm>
          <a:prstGeom prst="line">
            <a:avLst/>
          </a:prstGeom>
        </p:spPr>
        <p:style>
          <a:lnRef idx="2">
            <a:schemeClr val="dk1"/>
          </a:lnRef>
          <a:fillRef idx="0">
            <a:schemeClr val="dk1"/>
          </a:fillRef>
          <a:effectRef idx="1">
            <a:schemeClr val="dk1"/>
          </a:effectRef>
          <a:fontRef idx="minor">
            <a:schemeClr val="tx1"/>
          </a:fontRef>
        </p:style>
      </p:cxnSp>
      <p:sp>
        <p:nvSpPr>
          <p:cNvPr id="20" name="Oval 19"/>
          <p:cNvSpPr/>
          <p:nvPr/>
        </p:nvSpPr>
        <p:spPr>
          <a:xfrm rot="19459439">
            <a:off x="207263" y="568004"/>
            <a:ext cx="838200" cy="3429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21203685">
            <a:off x="931340" y="192404"/>
            <a:ext cx="838200" cy="3429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rot="3109679">
            <a:off x="2453628" y="511261"/>
            <a:ext cx="838200" cy="3490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rot="11639378">
            <a:off x="1691051" y="220231"/>
            <a:ext cx="838200" cy="3429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3" idx="3"/>
          </p:cNvCxnSpPr>
          <p:nvPr/>
        </p:nvCxnSpPr>
        <p:spPr>
          <a:xfrm flipV="1">
            <a:off x="2209800" y="838200"/>
            <a:ext cx="533400" cy="229422"/>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flipH="1" flipV="1">
            <a:off x="762000" y="838200"/>
            <a:ext cx="304800" cy="114711"/>
          </a:xfrm>
          <a:prstGeom prst="line">
            <a:avLst/>
          </a:prstGeom>
        </p:spPr>
        <p:style>
          <a:lnRef idx="2">
            <a:schemeClr val="dk1"/>
          </a:lnRef>
          <a:fillRef idx="0">
            <a:schemeClr val="dk1"/>
          </a:fillRef>
          <a:effectRef idx="1">
            <a:schemeClr val="dk1"/>
          </a:effectRef>
          <a:fontRef idx="minor">
            <a:schemeClr val="tx1"/>
          </a:fontRef>
        </p:style>
      </p:cxnSp>
      <p:sp>
        <p:nvSpPr>
          <p:cNvPr id="29" name="TextBox 28"/>
          <p:cNvSpPr txBox="1"/>
          <p:nvPr/>
        </p:nvSpPr>
        <p:spPr>
          <a:xfrm rot="19133204">
            <a:off x="236790" y="612496"/>
            <a:ext cx="737702" cy="253916"/>
          </a:xfrm>
          <a:prstGeom prst="rect">
            <a:avLst/>
          </a:prstGeom>
          <a:noFill/>
        </p:spPr>
        <p:txBody>
          <a:bodyPr wrap="none" rtlCol="0">
            <a:spAutoFit/>
          </a:bodyPr>
          <a:lstStyle/>
          <a:p>
            <a:r>
              <a:rPr lang="en-US" sz="1050" b="1" dirty="0" err="1" smtClean="0"/>
              <a:t>Login_id</a:t>
            </a:r>
            <a:endParaRPr lang="en-US" sz="1050" b="1" dirty="0"/>
          </a:p>
        </p:txBody>
      </p:sp>
      <p:sp>
        <p:nvSpPr>
          <p:cNvPr id="30" name="TextBox 29"/>
          <p:cNvSpPr txBox="1"/>
          <p:nvPr/>
        </p:nvSpPr>
        <p:spPr>
          <a:xfrm>
            <a:off x="966360" y="236896"/>
            <a:ext cx="768159" cy="253916"/>
          </a:xfrm>
          <a:prstGeom prst="rect">
            <a:avLst/>
          </a:prstGeom>
          <a:noFill/>
        </p:spPr>
        <p:txBody>
          <a:bodyPr wrap="none" rtlCol="0">
            <a:spAutoFit/>
          </a:bodyPr>
          <a:lstStyle/>
          <a:p>
            <a:r>
              <a:rPr lang="en-US" sz="1050" b="1" dirty="0" smtClean="0"/>
              <a:t>password</a:t>
            </a:r>
            <a:endParaRPr lang="en-US" sz="1050" b="1" dirty="0"/>
          </a:p>
        </p:txBody>
      </p:sp>
      <p:sp>
        <p:nvSpPr>
          <p:cNvPr id="31" name="TextBox 30"/>
          <p:cNvSpPr txBox="1"/>
          <p:nvPr/>
        </p:nvSpPr>
        <p:spPr>
          <a:xfrm>
            <a:off x="1858710" y="264723"/>
            <a:ext cx="521297" cy="253916"/>
          </a:xfrm>
          <a:prstGeom prst="rect">
            <a:avLst/>
          </a:prstGeom>
          <a:noFill/>
        </p:spPr>
        <p:txBody>
          <a:bodyPr wrap="none" rtlCol="0">
            <a:spAutoFit/>
          </a:bodyPr>
          <a:lstStyle/>
          <a:p>
            <a:r>
              <a:rPr lang="en-US" sz="1050" b="1" dirty="0" smtClean="0"/>
              <a:t>name</a:t>
            </a:r>
            <a:endParaRPr lang="en-US" sz="1050" b="1" dirty="0"/>
          </a:p>
        </p:txBody>
      </p:sp>
      <p:sp>
        <p:nvSpPr>
          <p:cNvPr id="32" name="TextBox 31"/>
          <p:cNvSpPr txBox="1"/>
          <p:nvPr/>
        </p:nvSpPr>
        <p:spPr>
          <a:xfrm rot="2996704">
            <a:off x="2563188" y="574406"/>
            <a:ext cx="619080" cy="253916"/>
          </a:xfrm>
          <a:prstGeom prst="rect">
            <a:avLst/>
          </a:prstGeom>
          <a:noFill/>
        </p:spPr>
        <p:txBody>
          <a:bodyPr wrap="none" rtlCol="0">
            <a:spAutoFit/>
          </a:bodyPr>
          <a:lstStyle/>
          <a:p>
            <a:r>
              <a:rPr lang="en-US" sz="1050" b="1" dirty="0" smtClean="0"/>
              <a:t>mobile</a:t>
            </a:r>
            <a:endParaRPr lang="en-US" sz="1050" b="1" dirty="0"/>
          </a:p>
        </p:txBody>
      </p:sp>
      <p:sp>
        <p:nvSpPr>
          <p:cNvPr id="33" name="Diamond 32"/>
          <p:cNvSpPr/>
          <p:nvPr/>
        </p:nvSpPr>
        <p:spPr>
          <a:xfrm>
            <a:off x="4128330" y="739454"/>
            <a:ext cx="457200" cy="598756"/>
          </a:xfrm>
          <a:prstGeom prst="diamond">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p:cNvCxnSpPr>
            <a:stCxn id="3" idx="3"/>
            <a:endCxn id="33" idx="1"/>
          </p:cNvCxnSpPr>
          <p:nvPr/>
        </p:nvCxnSpPr>
        <p:spPr>
          <a:xfrm flipV="1">
            <a:off x="2209800" y="1038832"/>
            <a:ext cx="1918530" cy="2879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a:stCxn id="33" idx="3"/>
            <a:endCxn id="6" idx="1"/>
          </p:cNvCxnSpPr>
          <p:nvPr/>
        </p:nvCxnSpPr>
        <p:spPr>
          <a:xfrm>
            <a:off x="4585530" y="1038832"/>
            <a:ext cx="1586670" cy="28790"/>
          </a:xfrm>
          <a:prstGeom prst="line">
            <a:avLst/>
          </a:prstGeom>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3174798" y="741042"/>
            <a:ext cx="251992" cy="253916"/>
          </a:xfrm>
          <a:prstGeom prst="rect">
            <a:avLst/>
          </a:prstGeom>
          <a:noFill/>
        </p:spPr>
        <p:txBody>
          <a:bodyPr wrap="none" rtlCol="0">
            <a:spAutoFit/>
          </a:bodyPr>
          <a:lstStyle/>
          <a:p>
            <a:r>
              <a:rPr lang="en-US" sz="1050" b="1" dirty="0" smtClean="0"/>
              <a:t>1</a:t>
            </a:r>
            <a:endParaRPr lang="en-US" sz="1050" b="1" dirty="0"/>
          </a:p>
        </p:txBody>
      </p:sp>
      <p:sp>
        <p:nvSpPr>
          <p:cNvPr id="39" name="TextBox 38"/>
          <p:cNvSpPr txBox="1"/>
          <p:nvPr/>
        </p:nvSpPr>
        <p:spPr>
          <a:xfrm>
            <a:off x="5824772" y="758385"/>
            <a:ext cx="271228" cy="261610"/>
          </a:xfrm>
          <a:prstGeom prst="rect">
            <a:avLst/>
          </a:prstGeom>
          <a:noFill/>
        </p:spPr>
        <p:txBody>
          <a:bodyPr wrap="none" rtlCol="0">
            <a:spAutoFit/>
          </a:bodyPr>
          <a:lstStyle/>
          <a:p>
            <a:r>
              <a:rPr lang="en-US" sz="1050" b="1" dirty="0" smtClean="0"/>
              <a:t>n</a:t>
            </a:r>
            <a:endParaRPr lang="en-US" sz="1050" b="1" dirty="0"/>
          </a:p>
        </p:txBody>
      </p:sp>
      <p:sp>
        <p:nvSpPr>
          <p:cNvPr id="40" name="TextBox 39"/>
          <p:cNvSpPr txBox="1"/>
          <p:nvPr/>
        </p:nvSpPr>
        <p:spPr>
          <a:xfrm>
            <a:off x="4128330" y="889190"/>
            <a:ext cx="513282" cy="253916"/>
          </a:xfrm>
          <a:prstGeom prst="rect">
            <a:avLst/>
          </a:prstGeom>
          <a:noFill/>
        </p:spPr>
        <p:txBody>
          <a:bodyPr wrap="none" rtlCol="0">
            <a:spAutoFit/>
          </a:bodyPr>
          <a:lstStyle/>
          <a:p>
            <a:r>
              <a:rPr lang="en-US" sz="1050" b="1" dirty="0" smtClean="0"/>
              <a:t>reads</a:t>
            </a:r>
            <a:endParaRPr lang="en-US" sz="1050" b="1" dirty="0"/>
          </a:p>
        </p:txBody>
      </p:sp>
      <p:sp>
        <p:nvSpPr>
          <p:cNvPr id="41" name="Oval 40"/>
          <p:cNvSpPr/>
          <p:nvPr/>
        </p:nvSpPr>
        <p:spPr>
          <a:xfrm rot="20824355">
            <a:off x="5462439" y="213337"/>
            <a:ext cx="838200" cy="3490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rot="2734571">
            <a:off x="7512738" y="358862"/>
            <a:ext cx="838200" cy="3490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434805" y="151693"/>
            <a:ext cx="838200" cy="3490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flipH="1" flipV="1">
            <a:off x="5960386" y="533400"/>
            <a:ext cx="368678" cy="334600"/>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Connector 46"/>
          <p:cNvCxnSpPr>
            <a:stCxn id="6" idx="0"/>
          </p:cNvCxnSpPr>
          <p:nvPr/>
        </p:nvCxnSpPr>
        <p:spPr>
          <a:xfrm flipV="1">
            <a:off x="6853905" y="518639"/>
            <a:ext cx="0" cy="364317"/>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p:cNvCxnSpPr/>
          <p:nvPr/>
        </p:nvCxnSpPr>
        <p:spPr>
          <a:xfrm flipV="1">
            <a:off x="7535610" y="659362"/>
            <a:ext cx="236790" cy="229828"/>
          </a:xfrm>
          <a:prstGeom prst="line">
            <a:avLst/>
          </a:prstGeom>
        </p:spPr>
        <p:style>
          <a:lnRef idx="2">
            <a:schemeClr val="dk1"/>
          </a:lnRef>
          <a:fillRef idx="0">
            <a:schemeClr val="dk1"/>
          </a:fillRef>
          <a:effectRef idx="1">
            <a:schemeClr val="dk1"/>
          </a:effectRef>
          <a:fontRef idx="minor">
            <a:schemeClr val="tx1"/>
          </a:fontRef>
        </p:style>
      </p:cxnSp>
      <p:sp>
        <p:nvSpPr>
          <p:cNvPr id="51" name="TextBox 50"/>
          <p:cNvSpPr txBox="1"/>
          <p:nvPr/>
        </p:nvSpPr>
        <p:spPr>
          <a:xfrm rot="21187601">
            <a:off x="5570529" y="228802"/>
            <a:ext cx="574196" cy="253916"/>
          </a:xfrm>
          <a:prstGeom prst="rect">
            <a:avLst/>
          </a:prstGeom>
          <a:noFill/>
        </p:spPr>
        <p:txBody>
          <a:bodyPr wrap="none" rtlCol="0">
            <a:spAutoFit/>
          </a:bodyPr>
          <a:lstStyle/>
          <a:p>
            <a:r>
              <a:rPr lang="en-US" sz="1050" b="1" dirty="0" smtClean="0"/>
              <a:t>model</a:t>
            </a:r>
            <a:endParaRPr lang="en-US" sz="1050" b="1" dirty="0"/>
          </a:p>
        </p:txBody>
      </p:sp>
      <p:sp>
        <p:nvSpPr>
          <p:cNvPr id="52" name="TextBox 51"/>
          <p:cNvSpPr txBox="1"/>
          <p:nvPr/>
        </p:nvSpPr>
        <p:spPr>
          <a:xfrm>
            <a:off x="6586946" y="199272"/>
            <a:ext cx="551754" cy="253916"/>
          </a:xfrm>
          <a:prstGeom prst="rect">
            <a:avLst/>
          </a:prstGeom>
          <a:noFill/>
        </p:spPr>
        <p:txBody>
          <a:bodyPr wrap="none" rtlCol="0">
            <a:spAutoFit/>
          </a:bodyPr>
          <a:lstStyle/>
          <a:p>
            <a:r>
              <a:rPr lang="en-US" sz="1050" b="1" dirty="0" smtClean="0"/>
              <a:t>rating</a:t>
            </a:r>
            <a:endParaRPr lang="en-US" sz="1050" b="1" dirty="0"/>
          </a:p>
        </p:txBody>
      </p:sp>
      <p:sp>
        <p:nvSpPr>
          <p:cNvPr id="53" name="TextBox 52"/>
          <p:cNvSpPr txBox="1"/>
          <p:nvPr/>
        </p:nvSpPr>
        <p:spPr>
          <a:xfrm rot="2573269">
            <a:off x="7529463" y="374061"/>
            <a:ext cx="753732" cy="253916"/>
          </a:xfrm>
          <a:prstGeom prst="rect">
            <a:avLst/>
          </a:prstGeom>
          <a:noFill/>
        </p:spPr>
        <p:txBody>
          <a:bodyPr wrap="none" rtlCol="0">
            <a:spAutoFit/>
          </a:bodyPr>
          <a:lstStyle/>
          <a:p>
            <a:r>
              <a:rPr lang="en-US" sz="1050" b="1" dirty="0" smtClean="0"/>
              <a:t>comment</a:t>
            </a:r>
            <a:endParaRPr lang="en-US" sz="1050" b="1" dirty="0"/>
          </a:p>
        </p:txBody>
      </p:sp>
      <p:sp>
        <p:nvSpPr>
          <p:cNvPr id="54" name="Diamond 53"/>
          <p:cNvSpPr/>
          <p:nvPr/>
        </p:nvSpPr>
        <p:spPr>
          <a:xfrm>
            <a:off x="6666617" y="1676400"/>
            <a:ext cx="428018" cy="533400"/>
          </a:xfrm>
          <a:prstGeom prst="diamond">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0" name="Straight Connector 59"/>
          <p:cNvCxnSpPr>
            <a:stCxn id="6" idx="2"/>
            <a:endCxn id="54" idx="0"/>
          </p:cNvCxnSpPr>
          <p:nvPr/>
        </p:nvCxnSpPr>
        <p:spPr>
          <a:xfrm>
            <a:off x="6853905" y="1252288"/>
            <a:ext cx="26721" cy="424112"/>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p:cNvCxnSpPr>
            <a:stCxn id="54" idx="2"/>
          </p:cNvCxnSpPr>
          <p:nvPr/>
        </p:nvCxnSpPr>
        <p:spPr>
          <a:xfrm>
            <a:off x="6880626" y="2209800"/>
            <a:ext cx="0" cy="1066800"/>
          </a:xfrm>
          <a:prstGeom prst="line">
            <a:avLst/>
          </a:prstGeom>
        </p:spPr>
        <p:style>
          <a:lnRef idx="2">
            <a:schemeClr val="dk1"/>
          </a:lnRef>
          <a:fillRef idx="0">
            <a:schemeClr val="dk1"/>
          </a:fillRef>
          <a:effectRef idx="1">
            <a:schemeClr val="dk1"/>
          </a:effectRef>
          <a:fontRef idx="minor">
            <a:schemeClr val="tx1"/>
          </a:fontRef>
        </p:style>
      </p:cxnSp>
      <p:sp>
        <p:nvSpPr>
          <p:cNvPr id="65" name="TextBox 64"/>
          <p:cNvSpPr txBox="1"/>
          <p:nvPr/>
        </p:nvSpPr>
        <p:spPr>
          <a:xfrm>
            <a:off x="6631830" y="1816142"/>
            <a:ext cx="506870" cy="253916"/>
          </a:xfrm>
          <a:prstGeom prst="rect">
            <a:avLst/>
          </a:prstGeom>
          <a:noFill/>
        </p:spPr>
        <p:txBody>
          <a:bodyPr wrap="none" rtlCol="0">
            <a:spAutoFit/>
          </a:bodyPr>
          <a:lstStyle/>
          <a:p>
            <a:r>
              <a:rPr lang="en-US" sz="1050" b="1" dirty="0" smtClean="0"/>
              <a:t>gives</a:t>
            </a:r>
            <a:endParaRPr lang="en-US" sz="1050" b="1" dirty="0"/>
          </a:p>
        </p:txBody>
      </p:sp>
      <p:sp>
        <p:nvSpPr>
          <p:cNvPr id="66" name="Oval 65"/>
          <p:cNvSpPr/>
          <p:nvPr/>
        </p:nvSpPr>
        <p:spPr>
          <a:xfrm rot="1058006">
            <a:off x="7328974" y="2438164"/>
            <a:ext cx="838200" cy="3490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rot="21331570">
            <a:off x="5629247" y="2438165"/>
            <a:ext cx="838200" cy="3490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6087810" y="2819400"/>
            <a:ext cx="182901" cy="478564"/>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flipH="1">
            <a:off x="7369089" y="2743200"/>
            <a:ext cx="284916" cy="554764"/>
          </a:xfrm>
          <a:prstGeom prst="line">
            <a:avLst/>
          </a:prstGeom>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5679496" y="2489284"/>
            <a:ext cx="737702" cy="253916"/>
          </a:xfrm>
          <a:prstGeom prst="rect">
            <a:avLst/>
          </a:prstGeom>
          <a:noFill/>
        </p:spPr>
        <p:txBody>
          <a:bodyPr wrap="none" rtlCol="0">
            <a:spAutoFit/>
          </a:bodyPr>
          <a:lstStyle/>
          <a:p>
            <a:r>
              <a:rPr lang="en-US" sz="1050" b="1" dirty="0" err="1" smtClean="0"/>
              <a:t>Login_id</a:t>
            </a:r>
            <a:endParaRPr lang="en-US" sz="1050" b="1" dirty="0"/>
          </a:p>
        </p:txBody>
      </p:sp>
      <p:sp>
        <p:nvSpPr>
          <p:cNvPr id="75" name="TextBox 74"/>
          <p:cNvSpPr txBox="1"/>
          <p:nvPr/>
        </p:nvSpPr>
        <p:spPr>
          <a:xfrm rot="1297926">
            <a:off x="7342687" y="2532917"/>
            <a:ext cx="996713" cy="253916"/>
          </a:xfrm>
          <a:prstGeom prst="rect">
            <a:avLst/>
          </a:prstGeom>
          <a:noFill/>
        </p:spPr>
        <p:txBody>
          <a:bodyPr wrap="square" rtlCol="0">
            <a:spAutoFit/>
          </a:bodyPr>
          <a:lstStyle/>
          <a:p>
            <a:r>
              <a:rPr lang="en-US" sz="1050" b="1" dirty="0" smtClean="0"/>
              <a:t>password</a:t>
            </a:r>
            <a:endParaRPr lang="en-US" sz="1050" b="1" dirty="0"/>
          </a:p>
        </p:txBody>
      </p:sp>
      <p:sp>
        <p:nvSpPr>
          <p:cNvPr id="76" name="TextBox 75"/>
          <p:cNvSpPr txBox="1"/>
          <p:nvPr/>
        </p:nvSpPr>
        <p:spPr>
          <a:xfrm>
            <a:off x="6479785" y="3332147"/>
            <a:ext cx="623889" cy="369332"/>
          </a:xfrm>
          <a:prstGeom prst="rect">
            <a:avLst/>
          </a:prstGeom>
          <a:noFill/>
        </p:spPr>
        <p:txBody>
          <a:bodyPr wrap="none" rtlCol="0">
            <a:spAutoFit/>
          </a:bodyPr>
          <a:lstStyle/>
          <a:p>
            <a:r>
              <a:rPr lang="en-US" dirty="0" smtClean="0">
                <a:solidFill>
                  <a:srgbClr val="002060"/>
                </a:solidFill>
              </a:rPr>
              <a:t>user</a:t>
            </a:r>
            <a:endParaRPr lang="en-US" dirty="0">
              <a:solidFill>
                <a:srgbClr val="002060"/>
              </a:solidFill>
            </a:endParaRPr>
          </a:p>
        </p:txBody>
      </p:sp>
      <p:sp>
        <p:nvSpPr>
          <p:cNvPr id="77" name="Oval 76"/>
          <p:cNvSpPr/>
          <p:nvPr/>
        </p:nvSpPr>
        <p:spPr>
          <a:xfrm>
            <a:off x="6329063" y="6248400"/>
            <a:ext cx="1182483"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207371" y="6163654"/>
            <a:ext cx="1446634" cy="6181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1587911" y="3321356"/>
            <a:ext cx="494046" cy="369332"/>
          </a:xfrm>
          <a:prstGeom prst="rect">
            <a:avLst/>
          </a:prstGeom>
          <a:noFill/>
        </p:spPr>
        <p:txBody>
          <a:bodyPr wrap="none" rtlCol="0">
            <a:spAutoFit/>
          </a:bodyPr>
          <a:lstStyle/>
          <a:p>
            <a:r>
              <a:rPr lang="en-US" dirty="0" smtClean="0">
                <a:solidFill>
                  <a:srgbClr val="002060"/>
                </a:solidFill>
              </a:rPr>
              <a:t>car</a:t>
            </a:r>
            <a:endParaRPr lang="en-US" dirty="0">
              <a:solidFill>
                <a:srgbClr val="002060"/>
              </a:solidFill>
            </a:endParaRPr>
          </a:p>
        </p:txBody>
      </p:sp>
      <p:sp>
        <p:nvSpPr>
          <p:cNvPr id="80" name="TextBox 79"/>
          <p:cNvSpPr txBox="1"/>
          <p:nvPr/>
        </p:nvSpPr>
        <p:spPr>
          <a:xfrm>
            <a:off x="1273865" y="5166043"/>
            <a:ext cx="1350050" cy="369332"/>
          </a:xfrm>
          <a:prstGeom prst="rect">
            <a:avLst/>
          </a:prstGeom>
          <a:noFill/>
        </p:spPr>
        <p:txBody>
          <a:bodyPr wrap="none" rtlCol="0">
            <a:spAutoFit/>
          </a:bodyPr>
          <a:lstStyle/>
          <a:p>
            <a:r>
              <a:rPr lang="en-US" dirty="0" err="1" smtClean="0">
                <a:solidFill>
                  <a:srgbClr val="002060"/>
                </a:solidFill>
              </a:rPr>
              <a:t>Car_design</a:t>
            </a:r>
            <a:endParaRPr lang="en-US" dirty="0">
              <a:solidFill>
                <a:srgbClr val="002060"/>
              </a:solidFill>
            </a:endParaRPr>
          </a:p>
        </p:txBody>
      </p:sp>
      <p:sp>
        <p:nvSpPr>
          <p:cNvPr id="81" name="TextBox 80"/>
          <p:cNvSpPr txBox="1"/>
          <p:nvPr/>
        </p:nvSpPr>
        <p:spPr>
          <a:xfrm>
            <a:off x="6342818" y="5051989"/>
            <a:ext cx="1075615" cy="369332"/>
          </a:xfrm>
          <a:prstGeom prst="rect">
            <a:avLst/>
          </a:prstGeom>
          <a:noFill/>
        </p:spPr>
        <p:txBody>
          <a:bodyPr wrap="none" rtlCol="0">
            <a:spAutoFit/>
          </a:bodyPr>
          <a:lstStyle/>
          <a:p>
            <a:r>
              <a:rPr lang="en-US" dirty="0" err="1" smtClean="0">
                <a:solidFill>
                  <a:srgbClr val="002060"/>
                </a:solidFill>
              </a:rPr>
              <a:t>Test_slot</a:t>
            </a:r>
            <a:endParaRPr lang="en-US" dirty="0">
              <a:solidFill>
                <a:srgbClr val="002060"/>
              </a:solidFill>
            </a:endParaRPr>
          </a:p>
        </p:txBody>
      </p:sp>
      <p:sp>
        <p:nvSpPr>
          <p:cNvPr id="82" name="TextBox 81"/>
          <p:cNvSpPr txBox="1"/>
          <p:nvPr/>
        </p:nvSpPr>
        <p:spPr>
          <a:xfrm>
            <a:off x="6443145" y="6260780"/>
            <a:ext cx="1000595" cy="369332"/>
          </a:xfrm>
          <a:prstGeom prst="rect">
            <a:avLst/>
          </a:prstGeom>
          <a:noFill/>
        </p:spPr>
        <p:txBody>
          <a:bodyPr wrap="none" rtlCol="0">
            <a:spAutoFit/>
          </a:bodyPr>
          <a:lstStyle/>
          <a:p>
            <a:r>
              <a:rPr lang="en-US" dirty="0" smtClean="0"/>
              <a:t>location</a:t>
            </a:r>
            <a:endParaRPr lang="en-US" dirty="0"/>
          </a:p>
        </p:txBody>
      </p:sp>
      <p:sp>
        <p:nvSpPr>
          <p:cNvPr id="83" name="Oval 82"/>
          <p:cNvSpPr/>
          <p:nvPr/>
        </p:nvSpPr>
        <p:spPr>
          <a:xfrm rot="726602">
            <a:off x="5592608" y="4209629"/>
            <a:ext cx="838200" cy="3490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rot="21331570">
            <a:off x="7234905" y="4210341"/>
            <a:ext cx="838200" cy="3490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flipH="1">
            <a:off x="6048347" y="3756808"/>
            <a:ext cx="294471" cy="434192"/>
          </a:xfrm>
          <a:prstGeom prst="line">
            <a:avLst/>
          </a:prstGeom>
        </p:spPr>
        <p:style>
          <a:lnRef idx="2">
            <a:schemeClr val="dk1"/>
          </a:lnRef>
          <a:fillRef idx="0">
            <a:schemeClr val="dk1"/>
          </a:fillRef>
          <a:effectRef idx="1">
            <a:schemeClr val="dk1"/>
          </a:effectRef>
          <a:fontRef idx="minor">
            <a:schemeClr val="tx1"/>
          </a:fontRef>
        </p:style>
      </p:cxnSp>
      <p:cxnSp>
        <p:nvCxnSpPr>
          <p:cNvPr id="90" name="Straight Connector 89"/>
          <p:cNvCxnSpPr/>
          <p:nvPr/>
        </p:nvCxnSpPr>
        <p:spPr>
          <a:xfrm>
            <a:off x="7273005" y="3756808"/>
            <a:ext cx="262605" cy="434192"/>
          </a:xfrm>
          <a:prstGeom prst="line">
            <a:avLst/>
          </a:prstGeom>
        </p:spPr>
        <p:style>
          <a:lnRef idx="2">
            <a:schemeClr val="dk1"/>
          </a:lnRef>
          <a:fillRef idx="0">
            <a:schemeClr val="dk1"/>
          </a:fillRef>
          <a:effectRef idx="1">
            <a:schemeClr val="dk1"/>
          </a:effectRef>
          <a:fontRef idx="minor">
            <a:schemeClr val="tx1"/>
          </a:fontRef>
        </p:style>
      </p:cxnSp>
      <p:sp>
        <p:nvSpPr>
          <p:cNvPr id="91" name="TextBox 90"/>
          <p:cNvSpPr txBox="1"/>
          <p:nvPr/>
        </p:nvSpPr>
        <p:spPr>
          <a:xfrm rot="1457070">
            <a:off x="5723738" y="4257208"/>
            <a:ext cx="619080" cy="253916"/>
          </a:xfrm>
          <a:prstGeom prst="rect">
            <a:avLst/>
          </a:prstGeom>
          <a:noFill/>
        </p:spPr>
        <p:txBody>
          <a:bodyPr wrap="none" rtlCol="0">
            <a:spAutoFit/>
          </a:bodyPr>
          <a:lstStyle/>
          <a:p>
            <a:r>
              <a:rPr lang="en-US" sz="1050" b="1" dirty="0" smtClean="0"/>
              <a:t>mobile</a:t>
            </a:r>
            <a:endParaRPr lang="en-US" sz="1050" b="1" dirty="0"/>
          </a:p>
        </p:txBody>
      </p:sp>
      <p:sp>
        <p:nvSpPr>
          <p:cNvPr id="92" name="TextBox 91"/>
          <p:cNvSpPr txBox="1"/>
          <p:nvPr/>
        </p:nvSpPr>
        <p:spPr>
          <a:xfrm>
            <a:off x="7385032" y="4241884"/>
            <a:ext cx="521297" cy="253916"/>
          </a:xfrm>
          <a:prstGeom prst="rect">
            <a:avLst/>
          </a:prstGeom>
          <a:noFill/>
        </p:spPr>
        <p:txBody>
          <a:bodyPr wrap="none" rtlCol="0">
            <a:spAutoFit/>
          </a:bodyPr>
          <a:lstStyle/>
          <a:p>
            <a:r>
              <a:rPr lang="en-US" sz="1050" b="1" dirty="0" smtClean="0"/>
              <a:t>name</a:t>
            </a:r>
            <a:endParaRPr lang="en-US" sz="1050" b="1" dirty="0"/>
          </a:p>
        </p:txBody>
      </p:sp>
      <p:sp>
        <p:nvSpPr>
          <p:cNvPr id="93" name="Diamond 92"/>
          <p:cNvSpPr/>
          <p:nvPr/>
        </p:nvSpPr>
        <p:spPr>
          <a:xfrm>
            <a:off x="6666617" y="4141138"/>
            <a:ext cx="374120" cy="533400"/>
          </a:xfrm>
          <a:prstGeom prst="diamond">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a:stCxn id="93" idx="0"/>
            <a:endCxn id="9" idx="2"/>
          </p:cNvCxnSpPr>
          <p:nvPr/>
        </p:nvCxnSpPr>
        <p:spPr>
          <a:xfrm flipH="1" flipV="1">
            <a:off x="6811710" y="3756808"/>
            <a:ext cx="41967" cy="38433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Connector 103"/>
          <p:cNvCxnSpPr>
            <a:stCxn id="93" idx="2"/>
            <a:endCxn id="81" idx="0"/>
          </p:cNvCxnSpPr>
          <p:nvPr/>
        </p:nvCxnSpPr>
        <p:spPr>
          <a:xfrm>
            <a:off x="6853677" y="4674538"/>
            <a:ext cx="26949" cy="377451"/>
          </a:xfrm>
          <a:prstGeom prst="line">
            <a:avLst/>
          </a:prstGeom>
        </p:spPr>
        <p:style>
          <a:lnRef idx="2">
            <a:schemeClr val="dk1"/>
          </a:lnRef>
          <a:fillRef idx="0">
            <a:schemeClr val="dk1"/>
          </a:fillRef>
          <a:effectRef idx="1">
            <a:schemeClr val="dk1"/>
          </a:effectRef>
          <a:fontRef idx="minor">
            <a:schemeClr val="tx1"/>
          </a:fontRef>
        </p:style>
      </p:cxnSp>
      <p:sp>
        <p:nvSpPr>
          <p:cNvPr id="105" name="TextBox 104"/>
          <p:cNvSpPr txBox="1"/>
          <p:nvPr/>
        </p:nvSpPr>
        <p:spPr>
          <a:xfrm>
            <a:off x="6686442" y="4280880"/>
            <a:ext cx="393056" cy="253916"/>
          </a:xfrm>
          <a:prstGeom prst="rect">
            <a:avLst/>
          </a:prstGeom>
          <a:noFill/>
        </p:spPr>
        <p:txBody>
          <a:bodyPr wrap="none" rtlCol="0">
            <a:spAutoFit/>
          </a:bodyPr>
          <a:lstStyle/>
          <a:p>
            <a:r>
              <a:rPr lang="en-US" sz="1050" b="1" dirty="0" smtClean="0"/>
              <a:t>has</a:t>
            </a:r>
            <a:endParaRPr lang="en-US" sz="1050" b="1" dirty="0"/>
          </a:p>
        </p:txBody>
      </p:sp>
      <p:cxnSp>
        <p:nvCxnSpPr>
          <p:cNvPr id="109" name="Straight Connector 108"/>
          <p:cNvCxnSpPr>
            <a:endCxn id="78" idx="0"/>
          </p:cNvCxnSpPr>
          <p:nvPr/>
        </p:nvCxnSpPr>
        <p:spPr>
          <a:xfrm flipH="1">
            <a:off x="6930688" y="5466077"/>
            <a:ext cx="12754" cy="697577"/>
          </a:xfrm>
          <a:prstGeom prst="line">
            <a:avLst/>
          </a:prstGeom>
        </p:spPr>
        <p:style>
          <a:lnRef idx="2">
            <a:schemeClr val="dk1"/>
          </a:lnRef>
          <a:fillRef idx="0">
            <a:schemeClr val="dk1"/>
          </a:fillRef>
          <a:effectRef idx="1">
            <a:schemeClr val="dk1"/>
          </a:effectRef>
          <a:fontRef idx="minor">
            <a:schemeClr val="tx1"/>
          </a:fontRef>
        </p:style>
      </p:cxnSp>
      <p:cxnSp>
        <p:nvCxnSpPr>
          <p:cNvPr id="111" name="Straight Connector 110"/>
          <p:cNvCxnSpPr/>
          <p:nvPr/>
        </p:nvCxnSpPr>
        <p:spPr>
          <a:xfrm flipH="1">
            <a:off x="1905000" y="1297044"/>
            <a:ext cx="43890" cy="646056"/>
          </a:xfrm>
          <a:prstGeom prst="line">
            <a:avLst/>
          </a:prstGeom>
        </p:spPr>
        <p:style>
          <a:lnRef idx="2">
            <a:schemeClr val="dk1"/>
          </a:lnRef>
          <a:fillRef idx="0">
            <a:schemeClr val="dk1"/>
          </a:fillRef>
          <a:effectRef idx="1">
            <a:schemeClr val="dk1"/>
          </a:effectRef>
          <a:fontRef idx="minor">
            <a:schemeClr val="tx1"/>
          </a:fontRef>
        </p:style>
      </p:cxnSp>
      <p:sp>
        <p:nvSpPr>
          <p:cNvPr id="112" name="Diamond 111"/>
          <p:cNvSpPr/>
          <p:nvPr/>
        </p:nvSpPr>
        <p:spPr>
          <a:xfrm>
            <a:off x="1714540" y="1943100"/>
            <a:ext cx="449142" cy="649910"/>
          </a:xfrm>
          <a:prstGeom prst="diamond">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4" name="Straight Connector 113"/>
          <p:cNvCxnSpPr>
            <a:stCxn id="112" idx="2"/>
            <a:endCxn id="8" idx="0"/>
          </p:cNvCxnSpPr>
          <p:nvPr/>
        </p:nvCxnSpPr>
        <p:spPr>
          <a:xfrm flipH="1">
            <a:off x="1895030" y="2593010"/>
            <a:ext cx="44081" cy="683590"/>
          </a:xfrm>
          <a:prstGeom prst="line">
            <a:avLst/>
          </a:prstGeom>
        </p:spPr>
        <p:style>
          <a:lnRef idx="2">
            <a:schemeClr val="dk1"/>
          </a:lnRef>
          <a:fillRef idx="0">
            <a:schemeClr val="dk1"/>
          </a:fillRef>
          <a:effectRef idx="1">
            <a:schemeClr val="dk1"/>
          </a:effectRef>
          <a:fontRef idx="minor">
            <a:schemeClr val="tx1"/>
          </a:fontRef>
        </p:style>
      </p:cxnSp>
      <p:cxnSp>
        <p:nvCxnSpPr>
          <p:cNvPr id="116" name="Straight Connector 115"/>
          <p:cNvCxnSpPr/>
          <p:nvPr/>
        </p:nvCxnSpPr>
        <p:spPr>
          <a:xfrm flipV="1">
            <a:off x="2286000" y="2743200"/>
            <a:ext cx="356786" cy="533400"/>
          </a:xfrm>
          <a:prstGeom prst="line">
            <a:avLst/>
          </a:prstGeom>
        </p:spPr>
        <p:style>
          <a:lnRef idx="2">
            <a:schemeClr val="dk1"/>
          </a:lnRef>
          <a:fillRef idx="0">
            <a:schemeClr val="dk1"/>
          </a:fillRef>
          <a:effectRef idx="1">
            <a:schemeClr val="dk1"/>
          </a:effectRef>
          <a:fontRef idx="minor">
            <a:schemeClr val="tx1"/>
          </a:fontRef>
        </p:style>
      </p:cxnSp>
      <p:cxnSp>
        <p:nvCxnSpPr>
          <p:cNvPr id="118" name="Straight Connector 117"/>
          <p:cNvCxnSpPr/>
          <p:nvPr/>
        </p:nvCxnSpPr>
        <p:spPr>
          <a:xfrm>
            <a:off x="2476500" y="3735444"/>
            <a:ext cx="396228" cy="303156"/>
          </a:xfrm>
          <a:prstGeom prst="line">
            <a:avLst/>
          </a:prstGeom>
        </p:spPr>
        <p:style>
          <a:lnRef idx="2">
            <a:schemeClr val="dk1"/>
          </a:lnRef>
          <a:fillRef idx="0">
            <a:schemeClr val="dk1"/>
          </a:fillRef>
          <a:effectRef idx="1">
            <a:schemeClr val="dk1"/>
          </a:effectRef>
          <a:fontRef idx="minor">
            <a:schemeClr val="tx1"/>
          </a:fontRef>
        </p:style>
      </p:cxnSp>
      <p:cxnSp>
        <p:nvCxnSpPr>
          <p:cNvPr id="120" name="Straight Connector 119"/>
          <p:cNvCxnSpPr/>
          <p:nvPr/>
        </p:nvCxnSpPr>
        <p:spPr>
          <a:xfrm flipH="1" flipV="1">
            <a:off x="1350440" y="2934805"/>
            <a:ext cx="97360" cy="341795"/>
          </a:xfrm>
          <a:prstGeom prst="line">
            <a:avLst/>
          </a:prstGeom>
        </p:spPr>
        <p:style>
          <a:lnRef idx="2">
            <a:schemeClr val="dk1"/>
          </a:lnRef>
          <a:fillRef idx="0">
            <a:schemeClr val="dk1"/>
          </a:fillRef>
          <a:effectRef idx="1">
            <a:schemeClr val="dk1"/>
          </a:effectRef>
          <a:fontRef idx="minor">
            <a:schemeClr val="tx1"/>
          </a:fontRef>
        </p:style>
      </p:cxnSp>
      <p:cxnSp>
        <p:nvCxnSpPr>
          <p:cNvPr id="122" name="Straight Connector 121"/>
          <p:cNvCxnSpPr/>
          <p:nvPr/>
        </p:nvCxnSpPr>
        <p:spPr>
          <a:xfrm flipH="1" flipV="1">
            <a:off x="762000" y="3058682"/>
            <a:ext cx="409130" cy="239282"/>
          </a:xfrm>
          <a:prstGeom prst="line">
            <a:avLst/>
          </a:prstGeom>
        </p:spPr>
        <p:style>
          <a:lnRef idx="2">
            <a:schemeClr val="dk1"/>
          </a:lnRef>
          <a:fillRef idx="0">
            <a:schemeClr val="dk1"/>
          </a:fillRef>
          <a:effectRef idx="1">
            <a:schemeClr val="dk1"/>
          </a:effectRef>
          <a:fontRef idx="minor">
            <a:schemeClr val="tx1"/>
          </a:fontRef>
        </p:style>
      </p:cxnSp>
      <p:cxnSp>
        <p:nvCxnSpPr>
          <p:cNvPr id="124" name="Straight Connector 123"/>
          <p:cNvCxnSpPr/>
          <p:nvPr/>
        </p:nvCxnSpPr>
        <p:spPr>
          <a:xfrm flipH="1">
            <a:off x="762000" y="3690688"/>
            <a:ext cx="409130" cy="258285"/>
          </a:xfrm>
          <a:prstGeom prst="line">
            <a:avLst/>
          </a:prstGeom>
        </p:spPr>
        <p:style>
          <a:lnRef idx="2">
            <a:schemeClr val="dk1"/>
          </a:lnRef>
          <a:fillRef idx="0">
            <a:schemeClr val="dk1"/>
          </a:fillRef>
          <a:effectRef idx="1">
            <a:schemeClr val="dk1"/>
          </a:effectRef>
          <a:fontRef idx="minor">
            <a:schemeClr val="tx1"/>
          </a:fontRef>
        </p:style>
      </p:cxnSp>
      <p:sp>
        <p:nvSpPr>
          <p:cNvPr id="125" name="Oval 124"/>
          <p:cNvSpPr/>
          <p:nvPr/>
        </p:nvSpPr>
        <p:spPr>
          <a:xfrm rot="18958124">
            <a:off x="102241" y="2942329"/>
            <a:ext cx="838200" cy="3490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rot="21283708">
            <a:off x="915012" y="2587469"/>
            <a:ext cx="838200" cy="3490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rot="726602">
            <a:off x="230508" y="3935728"/>
            <a:ext cx="838200" cy="3490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rot="726602">
            <a:off x="2324100" y="2460764"/>
            <a:ext cx="838200" cy="3490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rot="20587163">
            <a:off x="2553385" y="4033011"/>
            <a:ext cx="838200" cy="3490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t>
            </a:r>
            <a:endParaRPr lang="en-US" dirty="0"/>
          </a:p>
        </p:txBody>
      </p:sp>
      <p:sp>
        <p:nvSpPr>
          <p:cNvPr id="130" name="Diamond 129"/>
          <p:cNvSpPr/>
          <p:nvPr/>
        </p:nvSpPr>
        <p:spPr>
          <a:xfrm>
            <a:off x="1638300" y="4158942"/>
            <a:ext cx="410910" cy="582383"/>
          </a:xfrm>
          <a:prstGeom prst="diamond">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p:cNvCxnSpPr>
            <a:stCxn id="130" idx="0"/>
            <a:endCxn id="8" idx="2"/>
          </p:cNvCxnSpPr>
          <p:nvPr/>
        </p:nvCxnSpPr>
        <p:spPr>
          <a:xfrm flipV="1">
            <a:off x="1843755" y="3735444"/>
            <a:ext cx="51275" cy="423498"/>
          </a:xfrm>
          <a:prstGeom prst="line">
            <a:avLst/>
          </a:prstGeom>
        </p:spPr>
        <p:style>
          <a:lnRef idx="2">
            <a:schemeClr val="dk1"/>
          </a:lnRef>
          <a:fillRef idx="0">
            <a:schemeClr val="dk1"/>
          </a:fillRef>
          <a:effectRef idx="1">
            <a:schemeClr val="dk1"/>
          </a:effectRef>
          <a:fontRef idx="minor">
            <a:schemeClr val="tx1"/>
          </a:fontRef>
        </p:style>
      </p:cxnSp>
      <p:cxnSp>
        <p:nvCxnSpPr>
          <p:cNvPr id="136" name="Straight Connector 135"/>
          <p:cNvCxnSpPr>
            <a:stCxn id="130" idx="2"/>
            <a:endCxn id="11" idx="0"/>
          </p:cNvCxnSpPr>
          <p:nvPr/>
        </p:nvCxnSpPr>
        <p:spPr>
          <a:xfrm>
            <a:off x="1843755" y="4741325"/>
            <a:ext cx="75131" cy="364075"/>
          </a:xfrm>
          <a:prstGeom prst="line">
            <a:avLst/>
          </a:prstGeom>
        </p:spPr>
        <p:style>
          <a:lnRef idx="2">
            <a:schemeClr val="dk1"/>
          </a:lnRef>
          <a:fillRef idx="0">
            <a:schemeClr val="dk1"/>
          </a:fillRef>
          <a:effectRef idx="1">
            <a:schemeClr val="dk1"/>
          </a:effectRef>
          <a:fontRef idx="minor">
            <a:schemeClr val="tx1"/>
          </a:fontRef>
        </p:style>
      </p:cxnSp>
      <p:cxnSp>
        <p:nvCxnSpPr>
          <p:cNvPr id="139" name="Straight Connector 138"/>
          <p:cNvCxnSpPr/>
          <p:nvPr/>
        </p:nvCxnSpPr>
        <p:spPr>
          <a:xfrm flipH="1" flipV="1">
            <a:off x="762000" y="5007233"/>
            <a:ext cx="409130" cy="98167"/>
          </a:xfrm>
          <a:prstGeom prst="line">
            <a:avLst/>
          </a:prstGeom>
        </p:spPr>
        <p:style>
          <a:lnRef idx="2">
            <a:schemeClr val="dk1"/>
          </a:lnRef>
          <a:fillRef idx="0">
            <a:schemeClr val="dk1"/>
          </a:fillRef>
          <a:effectRef idx="1">
            <a:schemeClr val="dk1"/>
          </a:effectRef>
          <a:fontRef idx="minor">
            <a:schemeClr val="tx1"/>
          </a:fontRef>
        </p:style>
      </p:cxnSp>
      <p:cxnSp>
        <p:nvCxnSpPr>
          <p:cNvPr id="141" name="Straight Connector 140"/>
          <p:cNvCxnSpPr/>
          <p:nvPr/>
        </p:nvCxnSpPr>
        <p:spPr>
          <a:xfrm flipV="1">
            <a:off x="2623915" y="5007233"/>
            <a:ext cx="676879" cy="98167"/>
          </a:xfrm>
          <a:prstGeom prst="line">
            <a:avLst/>
          </a:prstGeom>
        </p:spPr>
        <p:style>
          <a:lnRef idx="2">
            <a:schemeClr val="dk1"/>
          </a:lnRef>
          <a:fillRef idx="0">
            <a:schemeClr val="dk1"/>
          </a:fillRef>
          <a:effectRef idx="1">
            <a:schemeClr val="dk1"/>
          </a:effectRef>
          <a:fontRef idx="minor">
            <a:schemeClr val="tx1"/>
          </a:fontRef>
        </p:style>
      </p:cxnSp>
      <p:cxnSp>
        <p:nvCxnSpPr>
          <p:cNvPr id="143" name="Straight Connector 142"/>
          <p:cNvCxnSpPr>
            <a:stCxn id="11" idx="1"/>
          </p:cNvCxnSpPr>
          <p:nvPr/>
        </p:nvCxnSpPr>
        <p:spPr>
          <a:xfrm flipH="1">
            <a:off x="649608" y="5334822"/>
            <a:ext cx="545378" cy="200553"/>
          </a:xfrm>
          <a:prstGeom prst="line">
            <a:avLst/>
          </a:prstGeom>
        </p:spPr>
        <p:style>
          <a:lnRef idx="2">
            <a:schemeClr val="dk1"/>
          </a:lnRef>
          <a:fillRef idx="0">
            <a:schemeClr val="dk1"/>
          </a:fillRef>
          <a:effectRef idx="1">
            <a:schemeClr val="dk1"/>
          </a:effectRef>
          <a:fontRef idx="minor">
            <a:schemeClr val="tx1"/>
          </a:fontRef>
        </p:style>
      </p:cxnSp>
      <p:cxnSp>
        <p:nvCxnSpPr>
          <p:cNvPr id="146" name="Straight Connector 145"/>
          <p:cNvCxnSpPr/>
          <p:nvPr/>
        </p:nvCxnSpPr>
        <p:spPr>
          <a:xfrm flipH="1">
            <a:off x="762000" y="5564244"/>
            <a:ext cx="572112" cy="599410"/>
          </a:xfrm>
          <a:prstGeom prst="line">
            <a:avLst/>
          </a:prstGeom>
        </p:spPr>
        <p:style>
          <a:lnRef idx="2">
            <a:schemeClr val="dk1"/>
          </a:lnRef>
          <a:fillRef idx="0">
            <a:schemeClr val="dk1"/>
          </a:fillRef>
          <a:effectRef idx="1">
            <a:schemeClr val="dk1"/>
          </a:effectRef>
          <a:fontRef idx="minor">
            <a:schemeClr val="tx1"/>
          </a:fontRef>
        </p:style>
      </p:cxnSp>
      <p:cxnSp>
        <p:nvCxnSpPr>
          <p:cNvPr id="148" name="Straight Connector 147"/>
          <p:cNvCxnSpPr>
            <a:stCxn id="11" idx="2"/>
          </p:cNvCxnSpPr>
          <p:nvPr/>
        </p:nvCxnSpPr>
        <p:spPr>
          <a:xfrm flipH="1">
            <a:off x="1881320" y="5564244"/>
            <a:ext cx="37566" cy="599410"/>
          </a:xfrm>
          <a:prstGeom prst="line">
            <a:avLst/>
          </a:prstGeom>
        </p:spPr>
        <p:style>
          <a:lnRef idx="2">
            <a:schemeClr val="dk1"/>
          </a:lnRef>
          <a:fillRef idx="0">
            <a:schemeClr val="dk1"/>
          </a:fillRef>
          <a:effectRef idx="1">
            <a:schemeClr val="dk1"/>
          </a:effectRef>
          <a:fontRef idx="minor">
            <a:schemeClr val="tx1"/>
          </a:fontRef>
        </p:style>
      </p:cxnSp>
      <p:cxnSp>
        <p:nvCxnSpPr>
          <p:cNvPr id="150" name="Straight Connector 149"/>
          <p:cNvCxnSpPr/>
          <p:nvPr/>
        </p:nvCxnSpPr>
        <p:spPr>
          <a:xfrm>
            <a:off x="2623915" y="5564244"/>
            <a:ext cx="338439" cy="299705"/>
          </a:xfrm>
          <a:prstGeom prst="line">
            <a:avLst/>
          </a:prstGeom>
        </p:spPr>
        <p:style>
          <a:lnRef idx="2">
            <a:schemeClr val="dk1"/>
          </a:lnRef>
          <a:fillRef idx="0">
            <a:schemeClr val="dk1"/>
          </a:fillRef>
          <a:effectRef idx="1">
            <a:schemeClr val="dk1"/>
          </a:effectRef>
          <a:fontRef idx="minor">
            <a:schemeClr val="tx1"/>
          </a:fontRef>
        </p:style>
      </p:cxnSp>
      <p:sp>
        <p:nvSpPr>
          <p:cNvPr id="151" name="Oval 150"/>
          <p:cNvSpPr/>
          <p:nvPr/>
        </p:nvSpPr>
        <p:spPr>
          <a:xfrm rot="726602">
            <a:off x="271553" y="6167545"/>
            <a:ext cx="838200" cy="3490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rot="726602">
            <a:off x="1450291" y="6167546"/>
            <a:ext cx="838200" cy="3490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rot="2658328">
            <a:off x="2989644" y="4712241"/>
            <a:ext cx="838200" cy="3490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rot="20331024">
            <a:off x="2670077" y="5853552"/>
            <a:ext cx="838200" cy="3490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rot="5400000">
            <a:off x="151398" y="4827684"/>
            <a:ext cx="838200" cy="3490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rot="2587732">
            <a:off x="27290" y="5476013"/>
            <a:ext cx="838200" cy="3490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Diamond 156"/>
          <p:cNvSpPr/>
          <p:nvPr/>
        </p:nvSpPr>
        <p:spPr>
          <a:xfrm>
            <a:off x="4079732" y="3138565"/>
            <a:ext cx="554396" cy="681265"/>
          </a:xfrm>
          <a:prstGeom prst="diamond">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8" idx="3"/>
            <a:endCxn id="157" idx="1"/>
          </p:cNvCxnSpPr>
          <p:nvPr/>
        </p:nvCxnSpPr>
        <p:spPr>
          <a:xfrm flipV="1">
            <a:off x="2618930" y="3479198"/>
            <a:ext cx="1460802" cy="26824"/>
          </a:xfrm>
          <a:prstGeom prst="line">
            <a:avLst/>
          </a:prstGeom>
        </p:spPr>
        <p:style>
          <a:lnRef idx="2">
            <a:schemeClr val="dk1"/>
          </a:lnRef>
          <a:fillRef idx="0">
            <a:schemeClr val="dk1"/>
          </a:fillRef>
          <a:effectRef idx="1">
            <a:schemeClr val="dk1"/>
          </a:effectRef>
          <a:fontRef idx="minor">
            <a:schemeClr val="tx1"/>
          </a:fontRef>
        </p:style>
      </p:cxnSp>
      <p:cxnSp>
        <p:nvCxnSpPr>
          <p:cNvPr id="161" name="Straight Connector 160"/>
          <p:cNvCxnSpPr>
            <a:stCxn id="157" idx="3"/>
            <a:endCxn id="9" idx="1"/>
          </p:cNvCxnSpPr>
          <p:nvPr/>
        </p:nvCxnSpPr>
        <p:spPr>
          <a:xfrm>
            <a:off x="4634128" y="3479198"/>
            <a:ext cx="1453682" cy="48188"/>
          </a:xfrm>
          <a:prstGeom prst="line">
            <a:avLst/>
          </a:prstGeom>
        </p:spPr>
        <p:style>
          <a:lnRef idx="2">
            <a:schemeClr val="dk1"/>
          </a:lnRef>
          <a:fillRef idx="0">
            <a:schemeClr val="dk1"/>
          </a:fillRef>
          <a:effectRef idx="1">
            <a:schemeClr val="dk1"/>
          </a:effectRef>
          <a:fontRef idx="minor">
            <a:schemeClr val="tx1"/>
          </a:fontRef>
        </p:style>
      </p:cxnSp>
      <p:sp>
        <p:nvSpPr>
          <p:cNvPr id="162" name="TextBox 161"/>
          <p:cNvSpPr txBox="1"/>
          <p:nvPr/>
        </p:nvSpPr>
        <p:spPr>
          <a:xfrm>
            <a:off x="4128330" y="3352240"/>
            <a:ext cx="513282" cy="253916"/>
          </a:xfrm>
          <a:prstGeom prst="rect">
            <a:avLst/>
          </a:prstGeom>
          <a:noFill/>
        </p:spPr>
        <p:txBody>
          <a:bodyPr wrap="none" rtlCol="0">
            <a:spAutoFit/>
          </a:bodyPr>
          <a:lstStyle/>
          <a:p>
            <a:r>
              <a:rPr lang="en-US" sz="1050" b="1" dirty="0" smtClean="0"/>
              <a:t>reads</a:t>
            </a:r>
            <a:endParaRPr lang="en-US" sz="1050" b="1" dirty="0"/>
          </a:p>
        </p:txBody>
      </p:sp>
      <p:sp>
        <p:nvSpPr>
          <p:cNvPr id="163" name="TextBox 162"/>
          <p:cNvSpPr txBox="1"/>
          <p:nvPr/>
        </p:nvSpPr>
        <p:spPr>
          <a:xfrm>
            <a:off x="1692249" y="2094244"/>
            <a:ext cx="513282" cy="253916"/>
          </a:xfrm>
          <a:prstGeom prst="rect">
            <a:avLst/>
          </a:prstGeom>
          <a:noFill/>
        </p:spPr>
        <p:txBody>
          <a:bodyPr wrap="none" rtlCol="0">
            <a:spAutoFit/>
          </a:bodyPr>
          <a:lstStyle/>
          <a:p>
            <a:r>
              <a:rPr lang="en-US" sz="1050" b="1" dirty="0" smtClean="0"/>
              <a:t>reads</a:t>
            </a:r>
            <a:endParaRPr lang="en-US" sz="1050" b="1" dirty="0"/>
          </a:p>
        </p:txBody>
      </p:sp>
      <p:sp>
        <p:nvSpPr>
          <p:cNvPr id="165" name="TextBox 164"/>
          <p:cNvSpPr txBox="1"/>
          <p:nvPr/>
        </p:nvSpPr>
        <p:spPr>
          <a:xfrm rot="1103965">
            <a:off x="2346705" y="2490979"/>
            <a:ext cx="745717" cy="253916"/>
          </a:xfrm>
          <a:prstGeom prst="rect">
            <a:avLst/>
          </a:prstGeom>
          <a:noFill/>
        </p:spPr>
        <p:txBody>
          <a:bodyPr wrap="none" rtlCol="0">
            <a:spAutoFit/>
          </a:bodyPr>
          <a:lstStyle/>
          <a:p>
            <a:r>
              <a:rPr lang="en-US" sz="1050" b="1" dirty="0" smtClean="0"/>
              <a:t>company</a:t>
            </a:r>
            <a:endParaRPr lang="en-US" sz="1050" b="1" dirty="0"/>
          </a:p>
        </p:txBody>
      </p:sp>
      <p:sp>
        <p:nvSpPr>
          <p:cNvPr id="166" name="TextBox 165"/>
          <p:cNvSpPr txBox="1"/>
          <p:nvPr/>
        </p:nvSpPr>
        <p:spPr>
          <a:xfrm>
            <a:off x="1079111" y="2634804"/>
            <a:ext cx="453970" cy="253916"/>
          </a:xfrm>
          <a:prstGeom prst="rect">
            <a:avLst/>
          </a:prstGeom>
          <a:noFill/>
        </p:spPr>
        <p:txBody>
          <a:bodyPr wrap="none" rtlCol="0">
            <a:spAutoFit/>
          </a:bodyPr>
          <a:lstStyle/>
          <a:p>
            <a:r>
              <a:rPr lang="en-US" sz="1050" b="1" dirty="0" smtClean="0"/>
              <a:t>type</a:t>
            </a:r>
            <a:endParaRPr lang="en-US" sz="1050" b="1" dirty="0"/>
          </a:p>
        </p:txBody>
      </p:sp>
      <p:sp>
        <p:nvSpPr>
          <p:cNvPr id="167" name="TextBox 166"/>
          <p:cNvSpPr txBox="1"/>
          <p:nvPr/>
        </p:nvSpPr>
        <p:spPr>
          <a:xfrm rot="19595388">
            <a:off x="203217" y="2989909"/>
            <a:ext cx="596638" cy="253916"/>
          </a:xfrm>
          <a:prstGeom prst="rect">
            <a:avLst/>
          </a:prstGeom>
          <a:noFill/>
        </p:spPr>
        <p:txBody>
          <a:bodyPr wrap="none" rtlCol="0">
            <a:spAutoFit/>
          </a:bodyPr>
          <a:lstStyle/>
          <a:p>
            <a:r>
              <a:rPr lang="en-US" sz="1050" b="1" dirty="0" err="1" smtClean="0"/>
              <a:t>Car_id</a:t>
            </a:r>
            <a:endParaRPr lang="en-US" sz="1050" b="1" dirty="0"/>
          </a:p>
        </p:txBody>
      </p:sp>
      <p:sp>
        <p:nvSpPr>
          <p:cNvPr id="168" name="TextBox 167"/>
          <p:cNvSpPr txBox="1"/>
          <p:nvPr/>
        </p:nvSpPr>
        <p:spPr>
          <a:xfrm>
            <a:off x="412959" y="3983307"/>
            <a:ext cx="490840" cy="253916"/>
          </a:xfrm>
          <a:prstGeom prst="rect">
            <a:avLst/>
          </a:prstGeom>
          <a:noFill/>
        </p:spPr>
        <p:txBody>
          <a:bodyPr wrap="none" rtlCol="0">
            <a:spAutoFit/>
          </a:bodyPr>
          <a:lstStyle/>
          <a:p>
            <a:r>
              <a:rPr lang="en-US" sz="1050" b="1" dirty="0" smtClean="0"/>
              <a:t>price</a:t>
            </a:r>
            <a:endParaRPr lang="en-US" sz="1050" b="1" dirty="0"/>
          </a:p>
        </p:txBody>
      </p:sp>
      <p:sp>
        <p:nvSpPr>
          <p:cNvPr id="169" name="TextBox 168"/>
          <p:cNvSpPr txBox="1"/>
          <p:nvPr/>
        </p:nvSpPr>
        <p:spPr>
          <a:xfrm>
            <a:off x="1597585" y="4323175"/>
            <a:ext cx="513282" cy="253916"/>
          </a:xfrm>
          <a:prstGeom prst="rect">
            <a:avLst/>
          </a:prstGeom>
          <a:noFill/>
        </p:spPr>
        <p:txBody>
          <a:bodyPr wrap="none" rtlCol="0">
            <a:spAutoFit/>
          </a:bodyPr>
          <a:lstStyle/>
          <a:p>
            <a:r>
              <a:rPr lang="en-US" sz="1050" b="1" dirty="0" smtClean="0"/>
              <a:t>reads</a:t>
            </a:r>
            <a:endParaRPr lang="en-US" sz="1050" b="1" dirty="0"/>
          </a:p>
        </p:txBody>
      </p:sp>
      <p:sp>
        <p:nvSpPr>
          <p:cNvPr id="170" name="TextBox 169"/>
          <p:cNvSpPr txBox="1"/>
          <p:nvPr/>
        </p:nvSpPr>
        <p:spPr>
          <a:xfrm>
            <a:off x="2699815" y="4064042"/>
            <a:ext cx="574196" cy="253916"/>
          </a:xfrm>
          <a:prstGeom prst="rect">
            <a:avLst/>
          </a:prstGeom>
          <a:noFill/>
        </p:spPr>
        <p:txBody>
          <a:bodyPr wrap="none" rtlCol="0">
            <a:spAutoFit/>
          </a:bodyPr>
          <a:lstStyle/>
          <a:p>
            <a:r>
              <a:rPr lang="en-US" sz="1050" b="1" dirty="0" smtClean="0"/>
              <a:t>model</a:t>
            </a:r>
            <a:endParaRPr lang="en-US" sz="1050" b="1" dirty="0"/>
          </a:p>
        </p:txBody>
      </p:sp>
      <p:sp>
        <p:nvSpPr>
          <p:cNvPr id="171" name="TextBox 170"/>
          <p:cNvSpPr txBox="1"/>
          <p:nvPr/>
        </p:nvSpPr>
        <p:spPr>
          <a:xfrm rot="16502757">
            <a:off x="84362" y="4874814"/>
            <a:ext cx="873957" cy="200055"/>
          </a:xfrm>
          <a:prstGeom prst="rect">
            <a:avLst/>
          </a:prstGeom>
          <a:noFill/>
        </p:spPr>
        <p:txBody>
          <a:bodyPr wrap="none" rtlCol="0">
            <a:spAutoFit/>
          </a:bodyPr>
          <a:lstStyle/>
          <a:p>
            <a:r>
              <a:rPr lang="en-US" sz="700" b="1" dirty="0" err="1" smtClean="0"/>
              <a:t>Seating_capacity</a:t>
            </a:r>
            <a:endParaRPr lang="en-US" sz="700" b="1" dirty="0"/>
          </a:p>
        </p:txBody>
      </p:sp>
      <p:sp>
        <p:nvSpPr>
          <p:cNvPr id="172" name="TextBox 171"/>
          <p:cNvSpPr txBox="1"/>
          <p:nvPr/>
        </p:nvSpPr>
        <p:spPr>
          <a:xfrm rot="2951851">
            <a:off x="185878" y="5523591"/>
            <a:ext cx="492443" cy="253916"/>
          </a:xfrm>
          <a:prstGeom prst="rect">
            <a:avLst/>
          </a:prstGeom>
          <a:noFill/>
        </p:spPr>
        <p:txBody>
          <a:bodyPr wrap="none" rtlCol="0">
            <a:spAutoFit/>
          </a:bodyPr>
          <a:lstStyle/>
          <a:p>
            <a:r>
              <a:rPr lang="en-US" sz="1050" b="1" dirty="0" smtClean="0"/>
              <a:t>color</a:t>
            </a:r>
            <a:endParaRPr lang="en-US" sz="1050" b="1" dirty="0"/>
          </a:p>
        </p:txBody>
      </p:sp>
      <p:sp>
        <p:nvSpPr>
          <p:cNvPr id="173" name="TextBox 172"/>
          <p:cNvSpPr txBox="1"/>
          <p:nvPr/>
        </p:nvSpPr>
        <p:spPr>
          <a:xfrm>
            <a:off x="482872" y="6223084"/>
            <a:ext cx="431528" cy="253916"/>
          </a:xfrm>
          <a:prstGeom prst="rect">
            <a:avLst/>
          </a:prstGeom>
          <a:noFill/>
        </p:spPr>
        <p:txBody>
          <a:bodyPr wrap="none" rtlCol="0">
            <a:spAutoFit/>
          </a:bodyPr>
          <a:lstStyle/>
          <a:p>
            <a:r>
              <a:rPr lang="en-US" sz="1050" b="1" dirty="0" smtClean="0"/>
              <a:t>fuel</a:t>
            </a:r>
            <a:endParaRPr lang="en-US" sz="1050" b="1" dirty="0"/>
          </a:p>
        </p:txBody>
      </p:sp>
      <p:sp>
        <p:nvSpPr>
          <p:cNvPr id="174" name="TextBox 173"/>
          <p:cNvSpPr txBox="1"/>
          <p:nvPr/>
        </p:nvSpPr>
        <p:spPr>
          <a:xfrm>
            <a:off x="1581080" y="6215124"/>
            <a:ext cx="671979" cy="253916"/>
          </a:xfrm>
          <a:prstGeom prst="rect">
            <a:avLst/>
          </a:prstGeom>
          <a:noFill/>
        </p:spPr>
        <p:txBody>
          <a:bodyPr wrap="none" rtlCol="0">
            <a:spAutoFit/>
          </a:bodyPr>
          <a:lstStyle/>
          <a:p>
            <a:r>
              <a:rPr lang="en-US" sz="1050" b="1" dirty="0" smtClean="0"/>
              <a:t>mileage</a:t>
            </a:r>
            <a:endParaRPr lang="en-US" sz="1050" b="1" dirty="0"/>
          </a:p>
        </p:txBody>
      </p:sp>
      <p:sp>
        <p:nvSpPr>
          <p:cNvPr id="175" name="TextBox 174"/>
          <p:cNvSpPr txBox="1"/>
          <p:nvPr/>
        </p:nvSpPr>
        <p:spPr>
          <a:xfrm>
            <a:off x="2814101" y="5901131"/>
            <a:ext cx="550151" cy="253916"/>
          </a:xfrm>
          <a:prstGeom prst="rect">
            <a:avLst/>
          </a:prstGeom>
          <a:noFill/>
        </p:spPr>
        <p:txBody>
          <a:bodyPr wrap="none" rtlCol="0">
            <a:spAutoFit/>
          </a:bodyPr>
          <a:lstStyle/>
          <a:p>
            <a:r>
              <a:rPr lang="en-US" sz="1050" b="1" dirty="0" smtClean="0"/>
              <a:t>width</a:t>
            </a:r>
            <a:endParaRPr lang="en-US" sz="1050" b="1" dirty="0"/>
          </a:p>
        </p:txBody>
      </p:sp>
      <p:sp>
        <p:nvSpPr>
          <p:cNvPr id="176" name="TextBox 175"/>
          <p:cNvSpPr txBox="1"/>
          <p:nvPr/>
        </p:nvSpPr>
        <p:spPr>
          <a:xfrm rot="2510763">
            <a:off x="3155712" y="4732519"/>
            <a:ext cx="580608" cy="253916"/>
          </a:xfrm>
          <a:prstGeom prst="rect">
            <a:avLst/>
          </a:prstGeom>
          <a:noFill/>
        </p:spPr>
        <p:txBody>
          <a:bodyPr wrap="none" rtlCol="0">
            <a:spAutoFit/>
          </a:bodyPr>
          <a:lstStyle/>
          <a:p>
            <a:r>
              <a:rPr lang="en-US" sz="1050" b="1" dirty="0" smtClean="0"/>
              <a:t>length</a:t>
            </a:r>
            <a:endParaRPr lang="en-US" sz="1050" b="1" dirty="0"/>
          </a:p>
        </p:txBody>
      </p:sp>
      <p:sp>
        <p:nvSpPr>
          <p:cNvPr id="177" name="TextBox 176"/>
          <p:cNvSpPr txBox="1"/>
          <p:nvPr/>
        </p:nvSpPr>
        <p:spPr>
          <a:xfrm>
            <a:off x="1714540" y="1433009"/>
            <a:ext cx="251992" cy="253916"/>
          </a:xfrm>
          <a:prstGeom prst="rect">
            <a:avLst/>
          </a:prstGeom>
          <a:noFill/>
        </p:spPr>
        <p:txBody>
          <a:bodyPr wrap="none" rtlCol="0">
            <a:spAutoFit/>
          </a:bodyPr>
          <a:lstStyle/>
          <a:p>
            <a:r>
              <a:rPr lang="en-US" sz="1050" b="1" dirty="0" smtClean="0"/>
              <a:t>1</a:t>
            </a:r>
            <a:endParaRPr lang="en-US" sz="1050" b="1" dirty="0"/>
          </a:p>
        </p:txBody>
      </p:sp>
      <p:sp>
        <p:nvSpPr>
          <p:cNvPr id="178" name="TextBox 177"/>
          <p:cNvSpPr txBox="1"/>
          <p:nvPr/>
        </p:nvSpPr>
        <p:spPr>
          <a:xfrm>
            <a:off x="1638580" y="3031386"/>
            <a:ext cx="266420" cy="253916"/>
          </a:xfrm>
          <a:prstGeom prst="rect">
            <a:avLst/>
          </a:prstGeom>
          <a:noFill/>
        </p:spPr>
        <p:txBody>
          <a:bodyPr wrap="none" rtlCol="0">
            <a:spAutoFit/>
          </a:bodyPr>
          <a:lstStyle/>
          <a:p>
            <a:r>
              <a:rPr lang="en-US" sz="1050" b="1" dirty="0" smtClean="0"/>
              <a:t>n</a:t>
            </a:r>
            <a:endParaRPr lang="en-US" sz="1050" b="1" dirty="0"/>
          </a:p>
        </p:txBody>
      </p:sp>
      <p:sp>
        <p:nvSpPr>
          <p:cNvPr id="179" name="TextBox 178"/>
          <p:cNvSpPr txBox="1"/>
          <p:nvPr/>
        </p:nvSpPr>
        <p:spPr>
          <a:xfrm>
            <a:off x="2618930" y="3178323"/>
            <a:ext cx="266420" cy="253916"/>
          </a:xfrm>
          <a:prstGeom prst="rect">
            <a:avLst/>
          </a:prstGeom>
          <a:noFill/>
        </p:spPr>
        <p:txBody>
          <a:bodyPr wrap="none" rtlCol="0">
            <a:spAutoFit/>
          </a:bodyPr>
          <a:lstStyle/>
          <a:p>
            <a:r>
              <a:rPr lang="en-US" sz="1050" b="1" dirty="0" smtClean="0"/>
              <a:t>n</a:t>
            </a:r>
            <a:endParaRPr lang="en-US" sz="1050" b="1" dirty="0"/>
          </a:p>
        </p:txBody>
      </p:sp>
      <p:sp>
        <p:nvSpPr>
          <p:cNvPr id="180" name="TextBox 179"/>
          <p:cNvSpPr txBox="1"/>
          <p:nvPr/>
        </p:nvSpPr>
        <p:spPr>
          <a:xfrm>
            <a:off x="1897262" y="3856349"/>
            <a:ext cx="304892" cy="253916"/>
          </a:xfrm>
          <a:prstGeom prst="rect">
            <a:avLst/>
          </a:prstGeom>
          <a:noFill/>
        </p:spPr>
        <p:txBody>
          <a:bodyPr wrap="none" rtlCol="0">
            <a:spAutoFit/>
          </a:bodyPr>
          <a:lstStyle/>
          <a:p>
            <a:r>
              <a:rPr lang="en-US" sz="1050" b="1" dirty="0"/>
              <a:t>m</a:t>
            </a:r>
          </a:p>
        </p:txBody>
      </p:sp>
      <p:sp>
        <p:nvSpPr>
          <p:cNvPr id="181" name="TextBox 180"/>
          <p:cNvSpPr txBox="1"/>
          <p:nvPr/>
        </p:nvSpPr>
        <p:spPr>
          <a:xfrm>
            <a:off x="1905000" y="4772168"/>
            <a:ext cx="266420" cy="253916"/>
          </a:xfrm>
          <a:prstGeom prst="rect">
            <a:avLst/>
          </a:prstGeom>
          <a:noFill/>
        </p:spPr>
        <p:txBody>
          <a:bodyPr wrap="none" rtlCol="0">
            <a:spAutoFit/>
          </a:bodyPr>
          <a:lstStyle/>
          <a:p>
            <a:r>
              <a:rPr lang="en-US" sz="1050" b="1" dirty="0" smtClean="0"/>
              <a:t>n</a:t>
            </a:r>
            <a:endParaRPr lang="en-US" sz="1050" b="1" dirty="0"/>
          </a:p>
        </p:txBody>
      </p:sp>
      <p:sp>
        <p:nvSpPr>
          <p:cNvPr id="182" name="TextBox 181"/>
          <p:cNvSpPr txBox="1"/>
          <p:nvPr/>
        </p:nvSpPr>
        <p:spPr>
          <a:xfrm>
            <a:off x="6887384" y="4645916"/>
            <a:ext cx="266420" cy="253916"/>
          </a:xfrm>
          <a:prstGeom prst="rect">
            <a:avLst/>
          </a:prstGeom>
          <a:noFill/>
        </p:spPr>
        <p:txBody>
          <a:bodyPr wrap="none" rtlCol="0">
            <a:spAutoFit/>
          </a:bodyPr>
          <a:lstStyle/>
          <a:p>
            <a:r>
              <a:rPr lang="en-US" sz="1050" b="1" dirty="0" smtClean="0"/>
              <a:t>n</a:t>
            </a:r>
            <a:endParaRPr lang="en-US" sz="1050" b="1" dirty="0"/>
          </a:p>
        </p:txBody>
      </p:sp>
      <p:sp>
        <p:nvSpPr>
          <p:cNvPr id="183" name="TextBox 182"/>
          <p:cNvSpPr txBox="1"/>
          <p:nvPr/>
        </p:nvSpPr>
        <p:spPr>
          <a:xfrm>
            <a:off x="6936940" y="3861323"/>
            <a:ext cx="251992" cy="253916"/>
          </a:xfrm>
          <a:prstGeom prst="rect">
            <a:avLst/>
          </a:prstGeom>
          <a:noFill/>
        </p:spPr>
        <p:txBody>
          <a:bodyPr wrap="none" rtlCol="0">
            <a:spAutoFit/>
          </a:bodyPr>
          <a:lstStyle/>
          <a:p>
            <a:r>
              <a:rPr lang="en-US" sz="1050" b="1" dirty="0" smtClean="0"/>
              <a:t>1</a:t>
            </a:r>
            <a:endParaRPr lang="en-US" sz="1050" b="1" dirty="0"/>
          </a:p>
        </p:txBody>
      </p:sp>
      <p:sp>
        <p:nvSpPr>
          <p:cNvPr id="184" name="TextBox 183"/>
          <p:cNvSpPr txBox="1"/>
          <p:nvPr/>
        </p:nvSpPr>
        <p:spPr>
          <a:xfrm>
            <a:off x="6894598" y="2905995"/>
            <a:ext cx="251992" cy="253916"/>
          </a:xfrm>
          <a:prstGeom prst="rect">
            <a:avLst/>
          </a:prstGeom>
          <a:noFill/>
        </p:spPr>
        <p:txBody>
          <a:bodyPr wrap="none" rtlCol="0">
            <a:spAutoFit/>
          </a:bodyPr>
          <a:lstStyle/>
          <a:p>
            <a:r>
              <a:rPr lang="en-US" sz="1050" b="1" dirty="0" smtClean="0"/>
              <a:t>1</a:t>
            </a:r>
            <a:endParaRPr lang="en-US" sz="1050" b="1" dirty="0"/>
          </a:p>
        </p:txBody>
      </p:sp>
      <p:sp>
        <p:nvSpPr>
          <p:cNvPr id="185" name="TextBox 184"/>
          <p:cNvSpPr txBox="1"/>
          <p:nvPr/>
        </p:nvSpPr>
        <p:spPr>
          <a:xfrm>
            <a:off x="5708394" y="3276600"/>
            <a:ext cx="251992" cy="253916"/>
          </a:xfrm>
          <a:prstGeom prst="rect">
            <a:avLst/>
          </a:prstGeom>
          <a:noFill/>
        </p:spPr>
        <p:txBody>
          <a:bodyPr wrap="none" rtlCol="0">
            <a:spAutoFit/>
          </a:bodyPr>
          <a:lstStyle/>
          <a:p>
            <a:r>
              <a:rPr lang="en-US" sz="1050" b="1" dirty="0" smtClean="0"/>
              <a:t>1</a:t>
            </a:r>
            <a:endParaRPr lang="en-US" sz="1050" b="1" dirty="0"/>
          </a:p>
        </p:txBody>
      </p:sp>
      <p:sp>
        <p:nvSpPr>
          <p:cNvPr id="186" name="TextBox 185"/>
          <p:cNvSpPr txBox="1"/>
          <p:nvPr/>
        </p:nvSpPr>
        <p:spPr>
          <a:xfrm>
            <a:off x="6872280" y="1297044"/>
            <a:ext cx="266420" cy="253916"/>
          </a:xfrm>
          <a:prstGeom prst="rect">
            <a:avLst/>
          </a:prstGeom>
          <a:noFill/>
        </p:spPr>
        <p:txBody>
          <a:bodyPr wrap="none" rtlCol="0">
            <a:spAutoFit/>
          </a:bodyPr>
          <a:lstStyle/>
          <a:p>
            <a:r>
              <a:rPr lang="en-US" sz="1050" b="1" dirty="0" smtClean="0"/>
              <a:t>n</a:t>
            </a:r>
            <a:endParaRPr lang="en-US" sz="1050" b="1" dirty="0"/>
          </a:p>
        </p:txBody>
      </p:sp>
    </p:spTree>
    <p:extLst>
      <p:ext uri="{BB962C8B-B14F-4D97-AF65-F5344CB8AC3E}">
        <p14:creationId xmlns:p14="http://schemas.microsoft.com/office/powerpoint/2010/main" val="86110843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228600" y="228600"/>
            <a:ext cx="0" cy="6400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228600" y="190500"/>
            <a:ext cx="8686800" cy="38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8915400" y="190500"/>
            <a:ext cx="0" cy="64389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28600" y="6629400"/>
            <a:ext cx="8686800"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950221" y="2592224"/>
            <a:ext cx="5105400" cy="58477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3200" b="1" dirty="0" smtClean="0">
                <a:solidFill>
                  <a:schemeClr val="accent1">
                    <a:lumMod val="50000"/>
                  </a:schemeClr>
                </a:solidFill>
              </a:rPr>
              <a:t>SCHEMA DIAGRAM</a:t>
            </a:r>
            <a:endParaRPr lang="en-US" sz="3200" b="1" dirty="0">
              <a:solidFill>
                <a:schemeClr val="accent1">
                  <a:lumMod val="50000"/>
                </a:schemeClr>
              </a:solidFill>
            </a:endParaRP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304799"/>
            <a:ext cx="3264240" cy="212505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4267200"/>
            <a:ext cx="2355520" cy="188119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19322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arn(inVertical)">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078"/>
                                        </p:tgtEl>
                                        <p:attrNameLst>
                                          <p:attrName>style.visibility</p:attrName>
                                        </p:attrNameLst>
                                      </p:cBhvr>
                                      <p:to>
                                        <p:strVal val="visible"/>
                                      </p:to>
                                    </p:set>
                                    <p:anim calcmode="lin" valueType="num">
                                      <p:cBhvr>
                                        <p:cTn id="12" dur="1000" fill="hold"/>
                                        <p:tgtEl>
                                          <p:spTgt spid="3078"/>
                                        </p:tgtEl>
                                        <p:attrNameLst>
                                          <p:attrName>ppt_w</p:attrName>
                                        </p:attrNameLst>
                                      </p:cBhvr>
                                      <p:tavLst>
                                        <p:tav tm="0">
                                          <p:val>
                                            <p:fltVal val="0"/>
                                          </p:val>
                                        </p:tav>
                                        <p:tav tm="100000">
                                          <p:val>
                                            <p:strVal val="#ppt_w"/>
                                          </p:val>
                                        </p:tav>
                                      </p:tavLst>
                                    </p:anim>
                                    <p:anim calcmode="lin" valueType="num">
                                      <p:cBhvr>
                                        <p:cTn id="13" dur="1000" fill="hold"/>
                                        <p:tgtEl>
                                          <p:spTgt spid="3078"/>
                                        </p:tgtEl>
                                        <p:attrNameLst>
                                          <p:attrName>ppt_h</p:attrName>
                                        </p:attrNameLst>
                                      </p:cBhvr>
                                      <p:tavLst>
                                        <p:tav tm="0">
                                          <p:val>
                                            <p:fltVal val="0"/>
                                          </p:val>
                                        </p:tav>
                                        <p:tav tm="100000">
                                          <p:val>
                                            <p:strVal val="#ppt_h"/>
                                          </p:val>
                                        </p:tav>
                                      </p:tavLst>
                                    </p:anim>
                                    <p:anim calcmode="lin" valueType="num">
                                      <p:cBhvr>
                                        <p:cTn id="14" dur="1000" fill="hold"/>
                                        <p:tgtEl>
                                          <p:spTgt spid="3078"/>
                                        </p:tgtEl>
                                        <p:attrNameLst>
                                          <p:attrName>style.rotation</p:attrName>
                                        </p:attrNameLst>
                                      </p:cBhvr>
                                      <p:tavLst>
                                        <p:tav tm="0">
                                          <p:val>
                                            <p:fltVal val="90"/>
                                          </p:val>
                                        </p:tav>
                                        <p:tav tm="100000">
                                          <p:val>
                                            <p:fltVal val="0"/>
                                          </p:val>
                                        </p:tav>
                                      </p:tavLst>
                                    </p:anim>
                                    <p:animEffect transition="in" filter="fade">
                                      <p:cBhvr>
                                        <p:cTn id="15" dur="10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81973237"/>
              </p:ext>
            </p:extLst>
          </p:nvPr>
        </p:nvGraphicFramePr>
        <p:xfrm>
          <a:off x="914400" y="1447800"/>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Login-id</a:t>
                      </a:r>
                      <a:endParaRPr lang="en-US" dirty="0"/>
                    </a:p>
                  </a:txBody>
                  <a:tcPr>
                    <a:solidFill>
                      <a:schemeClr val="accent1">
                        <a:lumMod val="75000"/>
                      </a:schemeClr>
                    </a:solidFill>
                  </a:tcPr>
                </a:tc>
                <a:tc>
                  <a:txBody>
                    <a:bodyPr/>
                    <a:lstStyle/>
                    <a:p>
                      <a:r>
                        <a:rPr lang="en-US" dirty="0" smtClean="0"/>
                        <a:t>Password</a:t>
                      </a:r>
                      <a:endParaRPr lang="en-US" dirty="0"/>
                    </a:p>
                  </a:txBody>
                  <a:tcPr>
                    <a:solidFill>
                      <a:schemeClr val="accent1">
                        <a:lumMod val="75000"/>
                      </a:schemeClr>
                    </a:solidFill>
                  </a:tcPr>
                </a:tc>
                <a:tc>
                  <a:txBody>
                    <a:bodyPr/>
                    <a:lstStyle/>
                    <a:p>
                      <a:r>
                        <a:rPr lang="en-US" dirty="0" smtClean="0"/>
                        <a:t>Name</a:t>
                      </a:r>
                      <a:endParaRPr lang="en-US" dirty="0"/>
                    </a:p>
                  </a:txBody>
                  <a:tcPr>
                    <a:solidFill>
                      <a:schemeClr val="accent1">
                        <a:lumMod val="75000"/>
                      </a:schemeClr>
                    </a:solidFill>
                  </a:tcPr>
                </a:tc>
                <a:tc>
                  <a:txBody>
                    <a:bodyPr/>
                    <a:lstStyle/>
                    <a:p>
                      <a:r>
                        <a:rPr lang="en-US" dirty="0" smtClean="0"/>
                        <a:t>mobile</a:t>
                      </a:r>
                      <a:endParaRPr lang="en-US" dirty="0"/>
                    </a:p>
                  </a:txBody>
                  <a:tcPr>
                    <a:solidFill>
                      <a:schemeClr val="accent1">
                        <a:lumMod val="75000"/>
                      </a:schemeClr>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221534308"/>
              </p:ext>
            </p:extLst>
          </p:nvPr>
        </p:nvGraphicFramePr>
        <p:xfrm>
          <a:off x="914400" y="533400"/>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err="1" smtClean="0"/>
                        <a:t>Login_id</a:t>
                      </a:r>
                      <a:endParaRPr lang="en-US" dirty="0"/>
                    </a:p>
                  </a:txBody>
                  <a:tcPr/>
                </a:tc>
                <a:tc>
                  <a:txBody>
                    <a:bodyPr/>
                    <a:lstStyle/>
                    <a:p>
                      <a:r>
                        <a:rPr lang="en-US" dirty="0" smtClean="0"/>
                        <a:t>Password</a:t>
                      </a:r>
                      <a:endParaRPr lang="en-US" dirty="0"/>
                    </a:p>
                  </a:txBody>
                  <a:tcPr/>
                </a:tc>
                <a:tc>
                  <a:txBody>
                    <a:bodyPr/>
                    <a:lstStyle/>
                    <a:p>
                      <a:r>
                        <a:rPr lang="en-US" dirty="0" smtClean="0"/>
                        <a:t>Name</a:t>
                      </a:r>
                      <a:endParaRPr lang="en-US" dirty="0"/>
                    </a:p>
                  </a:txBody>
                  <a:tcPr/>
                </a:tc>
                <a:tc>
                  <a:txBody>
                    <a:bodyPr/>
                    <a:lstStyle/>
                    <a:p>
                      <a:r>
                        <a:rPr lang="en-US" dirty="0" smtClean="0"/>
                        <a:t>mobile</a:t>
                      </a: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186906344"/>
              </p:ext>
            </p:extLst>
          </p:nvPr>
        </p:nvGraphicFramePr>
        <p:xfrm>
          <a:off x="990600" y="22860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dirty="0" err="1" smtClean="0"/>
                        <a:t>Car_id</a:t>
                      </a:r>
                      <a:endParaRPr lang="en-US" dirty="0"/>
                    </a:p>
                  </a:txBody>
                  <a:tcPr/>
                </a:tc>
                <a:tc>
                  <a:txBody>
                    <a:bodyPr/>
                    <a:lstStyle/>
                    <a:p>
                      <a:r>
                        <a:rPr lang="en-US" dirty="0" smtClean="0"/>
                        <a:t>Company</a:t>
                      </a:r>
                      <a:endParaRPr lang="en-US" dirty="0"/>
                    </a:p>
                  </a:txBody>
                  <a:tcPr/>
                </a:tc>
                <a:tc>
                  <a:txBody>
                    <a:bodyPr/>
                    <a:lstStyle/>
                    <a:p>
                      <a:r>
                        <a:rPr lang="en-US" dirty="0" smtClean="0"/>
                        <a:t>Model</a:t>
                      </a:r>
                      <a:endParaRPr lang="en-US" dirty="0"/>
                    </a:p>
                  </a:txBody>
                  <a:tcPr/>
                </a:tc>
                <a:tc>
                  <a:txBody>
                    <a:bodyPr/>
                    <a:lstStyle/>
                    <a:p>
                      <a:r>
                        <a:rPr lang="en-US" dirty="0" smtClean="0"/>
                        <a:t>Type</a:t>
                      </a:r>
                      <a:endParaRPr lang="en-US" dirty="0"/>
                    </a:p>
                  </a:txBody>
                  <a:tcPr/>
                </a:tc>
                <a:tc>
                  <a:txBody>
                    <a:bodyPr/>
                    <a:lstStyle/>
                    <a:p>
                      <a:r>
                        <a:rPr lang="en-US" dirty="0" smtClean="0"/>
                        <a:t>price</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53926168"/>
              </p:ext>
            </p:extLst>
          </p:nvPr>
        </p:nvGraphicFramePr>
        <p:xfrm>
          <a:off x="609600" y="3200400"/>
          <a:ext cx="7315203" cy="370840"/>
        </p:xfrm>
        <a:graphic>
          <a:graphicData uri="http://schemas.openxmlformats.org/drawingml/2006/table">
            <a:tbl>
              <a:tblPr firstRow="1" bandRow="1">
                <a:tableStyleId>{5C22544A-7EE6-4342-B048-85BDC9FD1C3A}</a:tableStyleId>
              </a:tblPr>
              <a:tblGrid>
                <a:gridCol w="1045029"/>
                <a:gridCol w="1045029"/>
                <a:gridCol w="1045029"/>
                <a:gridCol w="1045029"/>
                <a:gridCol w="1045029"/>
                <a:gridCol w="1045029"/>
                <a:gridCol w="1045029"/>
              </a:tblGrid>
              <a:tr h="370840">
                <a:tc>
                  <a:txBody>
                    <a:bodyPr/>
                    <a:lstStyle/>
                    <a:p>
                      <a:r>
                        <a:rPr lang="en-US" dirty="0" err="1" smtClean="0"/>
                        <a:t>car_id</a:t>
                      </a:r>
                      <a:endParaRPr lang="en-US" dirty="0"/>
                    </a:p>
                  </a:txBody>
                  <a:tcPr>
                    <a:solidFill>
                      <a:schemeClr val="accent1">
                        <a:lumMod val="75000"/>
                      </a:schemeClr>
                    </a:solidFill>
                  </a:tcPr>
                </a:tc>
                <a:tc>
                  <a:txBody>
                    <a:bodyPr/>
                    <a:lstStyle/>
                    <a:p>
                      <a:r>
                        <a:rPr lang="en-US" dirty="0" smtClean="0"/>
                        <a:t>Length</a:t>
                      </a:r>
                      <a:endParaRPr lang="en-US" dirty="0"/>
                    </a:p>
                  </a:txBody>
                  <a:tcPr>
                    <a:solidFill>
                      <a:schemeClr val="accent1">
                        <a:lumMod val="75000"/>
                      </a:schemeClr>
                    </a:solidFill>
                  </a:tcPr>
                </a:tc>
                <a:tc>
                  <a:txBody>
                    <a:bodyPr/>
                    <a:lstStyle/>
                    <a:p>
                      <a:r>
                        <a:rPr lang="en-US" dirty="0" smtClean="0"/>
                        <a:t>Width</a:t>
                      </a:r>
                      <a:endParaRPr lang="en-US" dirty="0"/>
                    </a:p>
                  </a:txBody>
                  <a:tcPr>
                    <a:solidFill>
                      <a:schemeClr val="accent1">
                        <a:lumMod val="75000"/>
                      </a:schemeClr>
                    </a:solidFill>
                  </a:tcPr>
                </a:tc>
                <a:tc>
                  <a:txBody>
                    <a:bodyPr/>
                    <a:lstStyle/>
                    <a:p>
                      <a:r>
                        <a:rPr lang="en-US" dirty="0" smtClean="0"/>
                        <a:t>Seating</a:t>
                      </a:r>
                      <a:endParaRPr lang="en-US" dirty="0"/>
                    </a:p>
                  </a:txBody>
                  <a:tcPr>
                    <a:solidFill>
                      <a:schemeClr val="accent1">
                        <a:lumMod val="75000"/>
                      </a:schemeClr>
                    </a:solidFill>
                  </a:tcPr>
                </a:tc>
                <a:tc>
                  <a:txBody>
                    <a:bodyPr/>
                    <a:lstStyle/>
                    <a:p>
                      <a:r>
                        <a:rPr lang="en-US" dirty="0" err="1" smtClean="0"/>
                        <a:t>Colour</a:t>
                      </a:r>
                      <a:endParaRPr lang="en-US" dirty="0"/>
                    </a:p>
                  </a:txBody>
                  <a:tcPr>
                    <a:solidFill>
                      <a:schemeClr val="accent1">
                        <a:lumMod val="75000"/>
                      </a:schemeClr>
                    </a:solidFill>
                  </a:tcPr>
                </a:tc>
                <a:tc>
                  <a:txBody>
                    <a:bodyPr/>
                    <a:lstStyle/>
                    <a:p>
                      <a:r>
                        <a:rPr lang="en-US" dirty="0" smtClean="0"/>
                        <a:t>Fuel</a:t>
                      </a:r>
                      <a:endParaRPr lang="en-US" dirty="0"/>
                    </a:p>
                  </a:txBody>
                  <a:tcPr>
                    <a:solidFill>
                      <a:schemeClr val="accent1">
                        <a:lumMod val="75000"/>
                      </a:schemeClr>
                    </a:solidFill>
                  </a:tcPr>
                </a:tc>
                <a:tc>
                  <a:txBody>
                    <a:bodyPr/>
                    <a:lstStyle/>
                    <a:p>
                      <a:r>
                        <a:rPr lang="en-US" dirty="0" smtClean="0"/>
                        <a:t>mileage</a:t>
                      </a:r>
                      <a:endParaRPr lang="en-US" dirty="0"/>
                    </a:p>
                  </a:txBody>
                  <a:tcPr>
                    <a:solidFill>
                      <a:schemeClr val="accent1">
                        <a:lumMod val="75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76869851"/>
              </p:ext>
            </p:extLst>
          </p:nvPr>
        </p:nvGraphicFramePr>
        <p:xfrm>
          <a:off x="533400" y="4114800"/>
          <a:ext cx="7848600" cy="370840"/>
        </p:xfrm>
        <a:graphic>
          <a:graphicData uri="http://schemas.openxmlformats.org/drawingml/2006/table">
            <a:tbl>
              <a:tblPr firstRow="1" bandRow="1">
                <a:tableStyleId>{5C22544A-7EE6-4342-B048-85BDC9FD1C3A}</a:tableStyleId>
              </a:tblPr>
              <a:tblGrid>
                <a:gridCol w="1308100"/>
                <a:gridCol w="1308100"/>
                <a:gridCol w="1308100"/>
                <a:gridCol w="1308100"/>
                <a:gridCol w="1308100"/>
                <a:gridCol w="1308100"/>
              </a:tblGrid>
              <a:tr h="370840">
                <a:tc>
                  <a:txBody>
                    <a:bodyPr/>
                    <a:lstStyle/>
                    <a:p>
                      <a:r>
                        <a:rPr lang="en-US" dirty="0" err="1" smtClean="0"/>
                        <a:t>Slot_id</a:t>
                      </a:r>
                      <a:endParaRPr lang="en-US" dirty="0"/>
                    </a:p>
                  </a:txBody>
                  <a:tcPr/>
                </a:tc>
                <a:tc>
                  <a:txBody>
                    <a:bodyPr/>
                    <a:lstStyle/>
                    <a:p>
                      <a:r>
                        <a:rPr lang="en-US" dirty="0" err="1" smtClean="0"/>
                        <a:t>Car_id</a:t>
                      </a:r>
                      <a:endParaRPr lang="en-US" dirty="0"/>
                    </a:p>
                  </a:txBody>
                  <a:tcPr/>
                </a:tc>
                <a:tc>
                  <a:txBody>
                    <a:bodyPr/>
                    <a:lstStyle/>
                    <a:p>
                      <a:r>
                        <a:rPr lang="en-US" dirty="0" err="1" smtClean="0"/>
                        <a:t>Book_date</a:t>
                      </a:r>
                      <a:endParaRPr lang="en-US" dirty="0"/>
                    </a:p>
                  </a:txBody>
                  <a:tcPr/>
                </a:tc>
                <a:tc>
                  <a:txBody>
                    <a:bodyPr/>
                    <a:lstStyle/>
                    <a:p>
                      <a:r>
                        <a:rPr lang="en-US" dirty="0" err="1" smtClean="0"/>
                        <a:t>Start_time</a:t>
                      </a:r>
                      <a:endParaRPr lang="en-US" dirty="0"/>
                    </a:p>
                  </a:txBody>
                  <a:tcPr/>
                </a:tc>
                <a:tc>
                  <a:txBody>
                    <a:bodyPr/>
                    <a:lstStyle/>
                    <a:p>
                      <a:r>
                        <a:rPr lang="en-US" dirty="0" err="1" smtClean="0"/>
                        <a:t>End_time</a:t>
                      </a:r>
                      <a:endParaRPr lang="en-US" dirty="0"/>
                    </a:p>
                  </a:txBody>
                  <a:tcPr/>
                </a:tc>
                <a:tc>
                  <a:txBody>
                    <a:bodyPr/>
                    <a:lstStyle/>
                    <a:p>
                      <a:r>
                        <a:rPr lang="en-US" dirty="0" err="1" smtClean="0"/>
                        <a:t>Login_id</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38542674"/>
              </p:ext>
            </p:extLst>
          </p:nvPr>
        </p:nvGraphicFramePr>
        <p:xfrm>
          <a:off x="762000" y="4953000"/>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err="1" smtClean="0"/>
                        <a:t>Slot_id</a:t>
                      </a:r>
                      <a:endParaRPr lang="en-US" dirty="0"/>
                    </a:p>
                  </a:txBody>
                  <a:tcPr>
                    <a:solidFill>
                      <a:schemeClr val="accent1">
                        <a:lumMod val="75000"/>
                      </a:schemeClr>
                    </a:solidFill>
                  </a:tcPr>
                </a:tc>
                <a:tc>
                  <a:txBody>
                    <a:bodyPr/>
                    <a:lstStyle/>
                    <a:p>
                      <a:r>
                        <a:rPr lang="en-US" dirty="0" smtClean="0"/>
                        <a:t>location</a:t>
                      </a:r>
                      <a:endParaRPr lang="en-US" dirty="0"/>
                    </a:p>
                  </a:txBody>
                  <a:tcPr>
                    <a:solidFill>
                      <a:schemeClr val="accent1">
                        <a:lumMod val="75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11544057"/>
              </p:ext>
            </p:extLst>
          </p:nvPr>
        </p:nvGraphicFramePr>
        <p:xfrm>
          <a:off x="762000" y="5791200"/>
          <a:ext cx="6858000" cy="370840"/>
        </p:xfrm>
        <a:graphic>
          <a:graphicData uri="http://schemas.openxmlformats.org/drawingml/2006/table">
            <a:tbl>
              <a:tblPr firstRow="1" bandRow="1">
                <a:tableStyleId>{5C22544A-7EE6-4342-B048-85BDC9FD1C3A}</a:tableStyleId>
              </a:tblPr>
              <a:tblGrid>
                <a:gridCol w="1371600"/>
                <a:gridCol w="1371600"/>
                <a:gridCol w="1371600"/>
                <a:gridCol w="1371600"/>
                <a:gridCol w="1371600"/>
              </a:tblGrid>
              <a:tr h="370840">
                <a:tc>
                  <a:txBody>
                    <a:bodyPr/>
                    <a:lstStyle/>
                    <a:p>
                      <a:r>
                        <a:rPr lang="en-US" dirty="0" smtClean="0"/>
                        <a:t>Model</a:t>
                      </a:r>
                      <a:endParaRPr lang="en-US" dirty="0"/>
                    </a:p>
                  </a:txBody>
                  <a:tcPr/>
                </a:tc>
                <a:tc>
                  <a:txBody>
                    <a:bodyPr/>
                    <a:lstStyle/>
                    <a:p>
                      <a:r>
                        <a:rPr lang="en-US" dirty="0" smtClean="0"/>
                        <a:t>Rating</a:t>
                      </a:r>
                      <a:endParaRPr lang="en-US" dirty="0"/>
                    </a:p>
                  </a:txBody>
                  <a:tcPr/>
                </a:tc>
                <a:tc>
                  <a:txBody>
                    <a:bodyPr/>
                    <a:lstStyle/>
                    <a:p>
                      <a:r>
                        <a:rPr lang="en-US" dirty="0" smtClean="0"/>
                        <a:t>Comment</a:t>
                      </a:r>
                      <a:endParaRPr lang="en-US" dirty="0"/>
                    </a:p>
                  </a:txBody>
                  <a:tcPr/>
                </a:tc>
                <a:tc>
                  <a:txBody>
                    <a:bodyPr/>
                    <a:lstStyle/>
                    <a:p>
                      <a:r>
                        <a:rPr lang="en-US" dirty="0" err="1" smtClean="0"/>
                        <a:t>Login_id</a:t>
                      </a:r>
                      <a:endParaRPr lang="en-US" dirty="0"/>
                    </a:p>
                  </a:txBody>
                  <a:tcPr/>
                </a:tc>
                <a:tc>
                  <a:txBody>
                    <a:bodyPr/>
                    <a:lstStyle/>
                    <a:p>
                      <a:r>
                        <a:rPr lang="en-US" dirty="0" err="1" smtClean="0"/>
                        <a:t>Login_id</a:t>
                      </a:r>
                      <a:endParaRPr lang="en-US" dirty="0"/>
                    </a:p>
                  </a:txBody>
                  <a:tcPr/>
                </a:tc>
              </a:tr>
            </a:tbl>
          </a:graphicData>
        </a:graphic>
      </p:graphicFrame>
      <p:sp>
        <p:nvSpPr>
          <p:cNvPr id="10" name="TextBox 9"/>
          <p:cNvSpPr txBox="1"/>
          <p:nvPr/>
        </p:nvSpPr>
        <p:spPr>
          <a:xfrm>
            <a:off x="510166" y="120134"/>
            <a:ext cx="846707" cy="338554"/>
          </a:xfrm>
          <a:prstGeom prst="rect">
            <a:avLst/>
          </a:prstGeom>
          <a:noFill/>
        </p:spPr>
        <p:txBody>
          <a:bodyPr wrap="none" rtlCol="0">
            <a:spAutoFit/>
          </a:bodyPr>
          <a:lstStyle/>
          <a:p>
            <a:r>
              <a:rPr lang="en-US" sz="1600" b="1" dirty="0" smtClean="0"/>
              <a:t>Admin</a:t>
            </a:r>
            <a:endParaRPr lang="en-US" sz="1600" b="1" dirty="0"/>
          </a:p>
        </p:txBody>
      </p:sp>
      <p:sp>
        <p:nvSpPr>
          <p:cNvPr id="11" name="TextBox 10"/>
          <p:cNvSpPr txBox="1"/>
          <p:nvPr/>
        </p:nvSpPr>
        <p:spPr>
          <a:xfrm>
            <a:off x="510166" y="1066800"/>
            <a:ext cx="633507" cy="369332"/>
          </a:xfrm>
          <a:prstGeom prst="rect">
            <a:avLst/>
          </a:prstGeom>
          <a:noFill/>
        </p:spPr>
        <p:txBody>
          <a:bodyPr wrap="none" rtlCol="0">
            <a:spAutoFit/>
          </a:bodyPr>
          <a:lstStyle/>
          <a:p>
            <a:r>
              <a:rPr lang="en-US" b="1" dirty="0" smtClean="0"/>
              <a:t>user</a:t>
            </a:r>
            <a:endParaRPr lang="en-US" b="1" dirty="0"/>
          </a:p>
        </p:txBody>
      </p:sp>
      <p:sp>
        <p:nvSpPr>
          <p:cNvPr id="12" name="TextBox 11"/>
          <p:cNvSpPr txBox="1"/>
          <p:nvPr/>
        </p:nvSpPr>
        <p:spPr>
          <a:xfrm>
            <a:off x="649627" y="1948934"/>
            <a:ext cx="494046" cy="369332"/>
          </a:xfrm>
          <a:prstGeom prst="rect">
            <a:avLst/>
          </a:prstGeom>
          <a:noFill/>
        </p:spPr>
        <p:txBody>
          <a:bodyPr wrap="none" rtlCol="0">
            <a:spAutoFit/>
          </a:bodyPr>
          <a:lstStyle/>
          <a:p>
            <a:r>
              <a:rPr lang="en-US" b="1" dirty="0" smtClean="0"/>
              <a:t>car</a:t>
            </a:r>
            <a:endParaRPr lang="en-US" b="1" dirty="0"/>
          </a:p>
        </p:txBody>
      </p:sp>
      <p:sp>
        <p:nvSpPr>
          <p:cNvPr id="13" name="TextBox 12"/>
          <p:cNvSpPr txBox="1"/>
          <p:nvPr/>
        </p:nvSpPr>
        <p:spPr>
          <a:xfrm>
            <a:off x="630366" y="2762262"/>
            <a:ext cx="1377300" cy="369332"/>
          </a:xfrm>
          <a:prstGeom prst="rect">
            <a:avLst/>
          </a:prstGeom>
          <a:noFill/>
        </p:spPr>
        <p:txBody>
          <a:bodyPr wrap="none" rtlCol="0">
            <a:spAutoFit/>
          </a:bodyPr>
          <a:lstStyle/>
          <a:p>
            <a:r>
              <a:rPr lang="en-US" b="1" dirty="0" err="1" smtClean="0"/>
              <a:t>Car_design</a:t>
            </a:r>
            <a:endParaRPr lang="en-US" b="1" dirty="0"/>
          </a:p>
        </p:txBody>
      </p:sp>
      <p:sp>
        <p:nvSpPr>
          <p:cNvPr id="14" name="TextBox 13"/>
          <p:cNvSpPr txBox="1"/>
          <p:nvPr/>
        </p:nvSpPr>
        <p:spPr>
          <a:xfrm>
            <a:off x="270677" y="3701534"/>
            <a:ext cx="1112484" cy="369332"/>
          </a:xfrm>
          <a:prstGeom prst="rect">
            <a:avLst/>
          </a:prstGeom>
          <a:noFill/>
        </p:spPr>
        <p:txBody>
          <a:bodyPr wrap="none" rtlCol="0">
            <a:spAutoFit/>
          </a:bodyPr>
          <a:lstStyle/>
          <a:p>
            <a:r>
              <a:rPr lang="en-US" b="1" dirty="0" err="1" smtClean="0"/>
              <a:t>Test_slot</a:t>
            </a:r>
            <a:endParaRPr lang="en-US" b="1" dirty="0"/>
          </a:p>
        </p:txBody>
      </p:sp>
      <p:sp>
        <p:nvSpPr>
          <p:cNvPr id="15" name="TextBox 14"/>
          <p:cNvSpPr txBox="1"/>
          <p:nvPr/>
        </p:nvSpPr>
        <p:spPr>
          <a:xfrm>
            <a:off x="287769" y="4539734"/>
            <a:ext cx="1800493" cy="369332"/>
          </a:xfrm>
          <a:prstGeom prst="rect">
            <a:avLst/>
          </a:prstGeom>
          <a:noFill/>
        </p:spPr>
        <p:txBody>
          <a:bodyPr wrap="none" rtlCol="0">
            <a:spAutoFit/>
          </a:bodyPr>
          <a:lstStyle/>
          <a:p>
            <a:r>
              <a:rPr lang="en-US" b="1" dirty="0" smtClean="0"/>
              <a:t>    </a:t>
            </a:r>
            <a:r>
              <a:rPr lang="en-US" b="1" dirty="0" err="1" smtClean="0"/>
              <a:t>Slot_location</a:t>
            </a:r>
            <a:endParaRPr lang="en-US" b="1" dirty="0"/>
          </a:p>
        </p:txBody>
      </p:sp>
      <p:sp>
        <p:nvSpPr>
          <p:cNvPr id="16" name="TextBox 15"/>
          <p:cNvSpPr txBox="1"/>
          <p:nvPr/>
        </p:nvSpPr>
        <p:spPr>
          <a:xfrm>
            <a:off x="363157" y="5410200"/>
            <a:ext cx="1146468" cy="369332"/>
          </a:xfrm>
          <a:prstGeom prst="rect">
            <a:avLst/>
          </a:prstGeom>
          <a:noFill/>
        </p:spPr>
        <p:txBody>
          <a:bodyPr wrap="none" rtlCol="0">
            <a:spAutoFit/>
          </a:bodyPr>
          <a:lstStyle/>
          <a:p>
            <a:r>
              <a:rPr lang="en-US" b="1" dirty="0" smtClean="0"/>
              <a:t>feedback</a:t>
            </a:r>
            <a:endParaRPr lang="en-US" b="1" dirty="0"/>
          </a:p>
        </p:txBody>
      </p:sp>
      <p:cxnSp>
        <p:nvCxnSpPr>
          <p:cNvPr id="43" name="Straight Connector 42"/>
          <p:cNvCxnSpPr/>
          <p:nvPr/>
        </p:nvCxnSpPr>
        <p:spPr>
          <a:xfrm>
            <a:off x="1600200" y="898267"/>
            <a:ext cx="0" cy="33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00200" y="1235333"/>
            <a:ext cx="6477000" cy="0"/>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Connector 46"/>
          <p:cNvCxnSpPr/>
          <p:nvPr/>
        </p:nvCxnSpPr>
        <p:spPr>
          <a:xfrm>
            <a:off x="8077200" y="1235333"/>
            <a:ext cx="609600" cy="0"/>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p:cNvCxnSpPr/>
          <p:nvPr/>
        </p:nvCxnSpPr>
        <p:spPr>
          <a:xfrm>
            <a:off x="8686800" y="1235333"/>
            <a:ext cx="0" cy="4784467"/>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p:cNvCxnSpPr/>
          <p:nvPr/>
        </p:nvCxnSpPr>
        <p:spPr>
          <a:xfrm>
            <a:off x="7620000" y="6019800"/>
            <a:ext cx="1066800" cy="0"/>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Arrow Connector 53"/>
          <p:cNvCxnSpPr/>
          <p:nvPr/>
        </p:nvCxnSpPr>
        <p:spPr>
          <a:xfrm flipV="1">
            <a:off x="1588093" y="889653"/>
            <a:ext cx="1" cy="3456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a:off x="5587525" y="6096000"/>
            <a:ext cx="0" cy="457200"/>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a:off x="270677" y="6553200"/>
            <a:ext cx="5316848" cy="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p:cNvCxnSpPr/>
          <p:nvPr/>
        </p:nvCxnSpPr>
        <p:spPr>
          <a:xfrm flipV="1">
            <a:off x="287769" y="685800"/>
            <a:ext cx="75388" cy="5867400"/>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Arrow Connector 63"/>
          <p:cNvCxnSpPr/>
          <p:nvPr/>
        </p:nvCxnSpPr>
        <p:spPr>
          <a:xfrm>
            <a:off x="363157" y="685800"/>
            <a:ext cx="53441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a:off x="7696200" y="4477996"/>
            <a:ext cx="0" cy="685800"/>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a:off x="7706882" y="5146348"/>
            <a:ext cx="762000" cy="0"/>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p:cNvCxnSpPr/>
          <p:nvPr/>
        </p:nvCxnSpPr>
        <p:spPr>
          <a:xfrm flipH="1" flipV="1">
            <a:off x="8458200" y="1948934"/>
            <a:ext cx="10682" cy="3197414"/>
          </a:xfrm>
          <a:prstGeom prst="line">
            <a:avLst/>
          </a:prstGeom>
        </p:spPr>
        <p:style>
          <a:lnRef idx="2">
            <a:schemeClr val="dk1"/>
          </a:lnRef>
          <a:fillRef idx="0">
            <a:schemeClr val="dk1"/>
          </a:fillRef>
          <a:effectRef idx="1">
            <a:schemeClr val="dk1"/>
          </a:effectRef>
          <a:fontRef idx="minor">
            <a:schemeClr val="tx1"/>
          </a:fontRef>
        </p:style>
      </p:cxnSp>
      <p:cxnSp>
        <p:nvCxnSpPr>
          <p:cNvPr id="81" name="Straight Connector 80"/>
          <p:cNvCxnSpPr/>
          <p:nvPr/>
        </p:nvCxnSpPr>
        <p:spPr>
          <a:xfrm>
            <a:off x="1763282" y="1966518"/>
            <a:ext cx="6705600" cy="0"/>
          </a:xfrm>
          <a:prstGeom prst="line">
            <a:avLst/>
          </a:prstGeom>
        </p:spPr>
        <p:style>
          <a:lnRef idx="2">
            <a:schemeClr val="dk1"/>
          </a:lnRef>
          <a:fillRef idx="0">
            <a:schemeClr val="dk1"/>
          </a:fillRef>
          <a:effectRef idx="1">
            <a:schemeClr val="dk1"/>
          </a:effectRef>
          <a:fontRef idx="minor">
            <a:schemeClr val="tx1"/>
          </a:fontRef>
        </p:style>
      </p:cxnSp>
      <p:cxnSp>
        <p:nvCxnSpPr>
          <p:cNvPr id="83" name="Straight Arrow Connector 82"/>
          <p:cNvCxnSpPr/>
          <p:nvPr/>
        </p:nvCxnSpPr>
        <p:spPr>
          <a:xfrm flipV="1">
            <a:off x="1763282" y="1796743"/>
            <a:ext cx="0" cy="16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6" name="Straight Connector 85"/>
          <p:cNvCxnSpPr/>
          <p:nvPr/>
        </p:nvCxnSpPr>
        <p:spPr>
          <a:xfrm flipV="1">
            <a:off x="2286000" y="3701534"/>
            <a:ext cx="0" cy="427016"/>
          </a:xfrm>
          <a:prstGeom prst="line">
            <a:avLst/>
          </a:prstGeom>
        </p:spPr>
        <p:style>
          <a:lnRef idx="2">
            <a:schemeClr val="dk1"/>
          </a:lnRef>
          <a:fillRef idx="0">
            <a:schemeClr val="dk1"/>
          </a:fillRef>
          <a:effectRef idx="1">
            <a:schemeClr val="dk1"/>
          </a:effectRef>
          <a:fontRef idx="minor">
            <a:schemeClr val="tx1"/>
          </a:fontRef>
        </p:style>
      </p:cxnSp>
      <p:cxnSp>
        <p:nvCxnSpPr>
          <p:cNvPr id="88" name="Straight Connector 87"/>
          <p:cNvCxnSpPr/>
          <p:nvPr/>
        </p:nvCxnSpPr>
        <p:spPr>
          <a:xfrm>
            <a:off x="510166" y="3701534"/>
            <a:ext cx="1775834" cy="0"/>
          </a:xfrm>
          <a:prstGeom prst="line">
            <a:avLst/>
          </a:prstGeom>
        </p:spPr>
        <p:style>
          <a:lnRef idx="2">
            <a:schemeClr val="dk1"/>
          </a:lnRef>
          <a:fillRef idx="0">
            <a:schemeClr val="dk1"/>
          </a:fillRef>
          <a:effectRef idx="1">
            <a:schemeClr val="dk1"/>
          </a:effectRef>
          <a:fontRef idx="minor">
            <a:schemeClr val="tx1"/>
          </a:fontRef>
        </p:style>
      </p:cxnSp>
      <p:cxnSp>
        <p:nvCxnSpPr>
          <p:cNvPr id="91" name="Straight Connector 90"/>
          <p:cNvCxnSpPr/>
          <p:nvPr/>
        </p:nvCxnSpPr>
        <p:spPr>
          <a:xfrm flipV="1">
            <a:off x="510166" y="2438400"/>
            <a:ext cx="0" cy="1263134"/>
          </a:xfrm>
          <a:prstGeom prst="line">
            <a:avLst/>
          </a:prstGeom>
        </p:spPr>
        <p:style>
          <a:lnRef idx="2">
            <a:schemeClr val="dk1"/>
          </a:lnRef>
          <a:fillRef idx="0">
            <a:schemeClr val="dk1"/>
          </a:fillRef>
          <a:effectRef idx="1">
            <a:schemeClr val="dk1"/>
          </a:effectRef>
          <a:fontRef idx="minor">
            <a:schemeClr val="tx1"/>
          </a:fontRef>
        </p:style>
      </p:cxnSp>
      <p:cxnSp>
        <p:nvCxnSpPr>
          <p:cNvPr id="93" name="Straight Arrow Connector 92"/>
          <p:cNvCxnSpPr/>
          <p:nvPr/>
        </p:nvCxnSpPr>
        <p:spPr>
          <a:xfrm>
            <a:off x="510166" y="2441961"/>
            <a:ext cx="457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5" name="Straight Connector 94"/>
          <p:cNvCxnSpPr/>
          <p:nvPr/>
        </p:nvCxnSpPr>
        <p:spPr>
          <a:xfrm>
            <a:off x="1143673" y="3508117"/>
            <a:ext cx="0" cy="119449"/>
          </a:xfrm>
          <a:prstGeom prst="line">
            <a:avLst/>
          </a:prstGeom>
        </p:spPr>
        <p:style>
          <a:lnRef idx="2">
            <a:schemeClr val="dk1"/>
          </a:lnRef>
          <a:fillRef idx="0">
            <a:schemeClr val="dk1"/>
          </a:fillRef>
          <a:effectRef idx="1">
            <a:schemeClr val="dk1"/>
          </a:effectRef>
          <a:fontRef idx="minor">
            <a:schemeClr val="tx1"/>
          </a:fontRef>
        </p:style>
      </p:cxnSp>
      <p:cxnSp>
        <p:nvCxnSpPr>
          <p:cNvPr id="99" name="Straight Connector 98"/>
          <p:cNvCxnSpPr/>
          <p:nvPr/>
        </p:nvCxnSpPr>
        <p:spPr>
          <a:xfrm>
            <a:off x="510166" y="3619500"/>
            <a:ext cx="633507" cy="0"/>
          </a:xfrm>
          <a:prstGeom prst="line">
            <a:avLst/>
          </a:prstGeom>
        </p:spPr>
        <p:style>
          <a:lnRef idx="2">
            <a:schemeClr val="dk1"/>
          </a:lnRef>
          <a:fillRef idx="0">
            <a:schemeClr val="dk1"/>
          </a:fillRef>
          <a:effectRef idx="1">
            <a:schemeClr val="dk1"/>
          </a:effectRef>
          <a:fontRef idx="minor">
            <a:schemeClr val="tx1"/>
          </a:fontRef>
        </p:style>
      </p:cxnSp>
      <p:cxnSp>
        <p:nvCxnSpPr>
          <p:cNvPr id="113" name="Straight Connector 112"/>
          <p:cNvCxnSpPr/>
          <p:nvPr/>
        </p:nvCxnSpPr>
        <p:spPr>
          <a:xfrm flipV="1">
            <a:off x="649627" y="2441962"/>
            <a:ext cx="0" cy="758438"/>
          </a:xfrm>
          <a:prstGeom prst="line">
            <a:avLst/>
          </a:prstGeom>
        </p:spPr>
        <p:style>
          <a:lnRef idx="2">
            <a:schemeClr val="dk1"/>
          </a:lnRef>
          <a:fillRef idx="0">
            <a:schemeClr val="dk1"/>
          </a:fillRef>
          <a:effectRef idx="1">
            <a:schemeClr val="dk1"/>
          </a:effectRef>
          <a:fontRef idx="minor">
            <a:schemeClr val="tx1"/>
          </a:fontRef>
        </p:style>
      </p:cxnSp>
      <p:cxnSp>
        <p:nvCxnSpPr>
          <p:cNvPr id="116" name="Straight Connector 115"/>
          <p:cNvCxnSpPr/>
          <p:nvPr/>
        </p:nvCxnSpPr>
        <p:spPr>
          <a:xfrm>
            <a:off x="1905000" y="5257800"/>
            <a:ext cx="0" cy="201004"/>
          </a:xfrm>
          <a:prstGeom prst="line">
            <a:avLst/>
          </a:prstGeom>
        </p:spPr>
        <p:style>
          <a:lnRef idx="2">
            <a:schemeClr val="dk1"/>
          </a:lnRef>
          <a:fillRef idx="0">
            <a:schemeClr val="dk1"/>
          </a:fillRef>
          <a:effectRef idx="1">
            <a:schemeClr val="dk1"/>
          </a:effectRef>
          <a:fontRef idx="minor">
            <a:schemeClr val="tx1"/>
          </a:fontRef>
        </p:style>
      </p:cxnSp>
      <p:cxnSp>
        <p:nvCxnSpPr>
          <p:cNvPr id="119" name="Straight Connector 118"/>
          <p:cNvCxnSpPr/>
          <p:nvPr/>
        </p:nvCxnSpPr>
        <p:spPr>
          <a:xfrm>
            <a:off x="510166" y="5458804"/>
            <a:ext cx="1394834" cy="0"/>
          </a:xfrm>
          <a:prstGeom prst="line">
            <a:avLst/>
          </a:prstGeom>
        </p:spPr>
        <p:style>
          <a:lnRef idx="2">
            <a:schemeClr val="dk1"/>
          </a:lnRef>
          <a:fillRef idx="0">
            <a:schemeClr val="dk1"/>
          </a:fillRef>
          <a:effectRef idx="1">
            <a:schemeClr val="dk1"/>
          </a:effectRef>
          <a:fontRef idx="minor">
            <a:schemeClr val="tx1"/>
          </a:fontRef>
        </p:style>
      </p:cxnSp>
      <p:cxnSp>
        <p:nvCxnSpPr>
          <p:cNvPr id="125" name="Straight Connector 124"/>
          <p:cNvCxnSpPr/>
          <p:nvPr/>
        </p:nvCxnSpPr>
        <p:spPr>
          <a:xfrm flipV="1">
            <a:off x="510166" y="4820896"/>
            <a:ext cx="0" cy="608354"/>
          </a:xfrm>
          <a:prstGeom prst="line">
            <a:avLst/>
          </a:prstGeom>
        </p:spPr>
        <p:style>
          <a:lnRef idx="2">
            <a:schemeClr val="dk1"/>
          </a:lnRef>
          <a:fillRef idx="0">
            <a:schemeClr val="dk1"/>
          </a:fillRef>
          <a:effectRef idx="1">
            <a:schemeClr val="dk1"/>
          </a:effectRef>
          <a:fontRef idx="minor">
            <a:schemeClr val="tx1"/>
          </a:fontRef>
        </p:style>
      </p:cxnSp>
      <p:cxnSp>
        <p:nvCxnSpPr>
          <p:cNvPr id="127" name="Straight Arrow Connector 126"/>
          <p:cNvCxnSpPr/>
          <p:nvPr/>
        </p:nvCxnSpPr>
        <p:spPr>
          <a:xfrm flipV="1">
            <a:off x="520848" y="4516096"/>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55956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428" y="533400"/>
            <a:ext cx="2642070" cy="52322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800" b="1" dirty="0" smtClean="0">
                <a:solidFill>
                  <a:schemeClr val="accent1">
                    <a:lumMod val="50000"/>
                  </a:schemeClr>
                </a:solidFill>
              </a:rPr>
              <a:t>Functionalities</a:t>
            </a:r>
            <a:endParaRPr lang="en-US" sz="2800" b="1" dirty="0">
              <a:solidFill>
                <a:schemeClr val="accent1">
                  <a:lumMod val="50000"/>
                </a:schemeClr>
              </a:solidFill>
            </a:endParaRPr>
          </a:p>
        </p:txBody>
      </p:sp>
      <p:sp>
        <p:nvSpPr>
          <p:cNvPr id="5" name="TextBox 4"/>
          <p:cNvSpPr txBox="1"/>
          <p:nvPr/>
        </p:nvSpPr>
        <p:spPr>
          <a:xfrm>
            <a:off x="476428" y="1524000"/>
            <a:ext cx="8007408" cy="4524315"/>
          </a:xfrm>
          <a:prstGeom prst="rect">
            <a:avLst/>
          </a:prstGeom>
          <a:noFill/>
        </p:spPr>
        <p:txBody>
          <a:bodyPr wrap="square" rtlCol="0">
            <a:spAutoFit/>
          </a:bodyPr>
          <a:lstStyle/>
          <a:p>
            <a:r>
              <a:rPr lang="en-US" b="1" dirty="0">
                <a:solidFill>
                  <a:srgbClr val="C00000"/>
                </a:solidFill>
                <a:latin typeface="Bahnschrift Condensed" pitchFamily="34" charset="0"/>
              </a:rPr>
              <a:t>Some of the key features of a car test drive management system included </a:t>
            </a:r>
            <a:r>
              <a:rPr lang="en-US" sz="1600" b="1" dirty="0" smtClean="0">
                <a:solidFill>
                  <a:srgbClr val="C00000"/>
                </a:solidFill>
                <a:latin typeface="Bahnschrift Condensed" pitchFamily="34" charset="0"/>
              </a:rPr>
              <a:t>:</a:t>
            </a:r>
          </a:p>
          <a:p>
            <a:pPr marL="285750" indent="-285750">
              <a:buFont typeface="Wingdings" pitchFamily="2" charset="2"/>
              <a:buChar char="ü"/>
            </a:pPr>
            <a:endParaRPr lang="en-US" sz="1600" b="1" dirty="0">
              <a:solidFill>
                <a:srgbClr val="C00000"/>
              </a:solidFill>
              <a:latin typeface="Bahnschrift Condensed" pitchFamily="34" charset="0"/>
            </a:endParaRPr>
          </a:p>
          <a:p>
            <a:pPr marL="285750" indent="-285750">
              <a:buFont typeface="Wingdings" pitchFamily="2" charset="2"/>
              <a:buChar char="ü"/>
            </a:pPr>
            <a:r>
              <a:rPr lang="en-US" sz="1600" b="1" dirty="0">
                <a:solidFill>
                  <a:schemeClr val="tx2">
                    <a:lumMod val="60000"/>
                    <a:lumOff val="40000"/>
                  </a:schemeClr>
                </a:solidFill>
                <a:latin typeface="Bahnschrift Condensed" pitchFamily="34" charset="0"/>
              </a:rPr>
              <a:t>Scheduling test drives</a:t>
            </a:r>
            <a:r>
              <a:rPr lang="en-US" sz="1600" b="1" dirty="0">
                <a:solidFill>
                  <a:schemeClr val="tx2">
                    <a:lumMod val="75000"/>
                  </a:schemeClr>
                </a:solidFill>
                <a:latin typeface="Bahnschrift Condensed" pitchFamily="34" charset="0"/>
              </a:rPr>
              <a:t>: The system allow users to schedule test drives for specific vehicles, at specific times, and with specific customers. It also allow users to view the test drive schedule and check for availability</a:t>
            </a:r>
            <a:r>
              <a:rPr lang="en-US" sz="1600" b="1" dirty="0" smtClean="0">
                <a:solidFill>
                  <a:schemeClr val="tx2">
                    <a:lumMod val="75000"/>
                  </a:schemeClr>
                </a:solidFill>
                <a:latin typeface="Bahnschrift Condensed" pitchFamily="34" charset="0"/>
              </a:rPr>
              <a:t>.</a:t>
            </a:r>
          </a:p>
          <a:p>
            <a:pPr marL="285750" indent="-285750">
              <a:buFont typeface="Wingdings" pitchFamily="2" charset="2"/>
              <a:buChar char="ü"/>
            </a:pPr>
            <a:endParaRPr lang="en-US" sz="1600" b="1" dirty="0">
              <a:solidFill>
                <a:schemeClr val="tx2">
                  <a:lumMod val="75000"/>
                </a:schemeClr>
              </a:solidFill>
              <a:latin typeface="Bahnschrift Condensed" pitchFamily="34" charset="0"/>
            </a:endParaRPr>
          </a:p>
          <a:p>
            <a:pPr marL="285750" indent="-285750">
              <a:buFont typeface="Wingdings" pitchFamily="2" charset="2"/>
              <a:buChar char="ü"/>
            </a:pPr>
            <a:r>
              <a:rPr lang="en-US" sz="1600" b="1" dirty="0">
                <a:solidFill>
                  <a:schemeClr val="tx2">
                    <a:lumMod val="60000"/>
                    <a:lumOff val="40000"/>
                  </a:schemeClr>
                </a:solidFill>
                <a:latin typeface="Bahnschrift Condensed" pitchFamily="34" charset="0"/>
              </a:rPr>
              <a:t>Tracking test drives</a:t>
            </a:r>
            <a:r>
              <a:rPr lang="en-US" sz="1600" b="1" dirty="0">
                <a:solidFill>
                  <a:schemeClr val="tx2">
                    <a:lumMod val="75000"/>
                  </a:schemeClr>
                </a:solidFill>
                <a:latin typeface="Bahnschrift Condensed" pitchFamily="34" charset="0"/>
              </a:rPr>
              <a:t>: The system keeps track of which vehicles are currently on test drives, and when they are due to be returned. It also record any feedback or comments from customers about the test drive experience</a:t>
            </a:r>
            <a:r>
              <a:rPr lang="en-US" sz="1600" b="1" dirty="0" smtClean="0">
                <a:solidFill>
                  <a:schemeClr val="tx2">
                    <a:lumMod val="75000"/>
                  </a:schemeClr>
                </a:solidFill>
                <a:latin typeface="Bahnschrift Condensed" pitchFamily="34" charset="0"/>
              </a:rPr>
              <a:t>.</a:t>
            </a:r>
          </a:p>
          <a:p>
            <a:pPr marL="285750" indent="-285750">
              <a:buFont typeface="Wingdings" pitchFamily="2" charset="2"/>
              <a:buChar char="ü"/>
            </a:pPr>
            <a:endParaRPr lang="en-US" sz="1600" b="1" dirty="0">
              <a:solidFill>
                <a:schemeClr val="tx2">
                  <a:lumMod val="75000"/>
                </a:schemeClr>
              </a:solidFill>
              <a:latin typeface="Bahnschrift Condensed" pitchFamily="34" charset="0"/>
            </a:endParaRPr>
          </a:p>
          <a:p>
            <a:pPr marL="285750" indent="-285750">
              <a:buFont typeface="Wingdings" pitchFamily="2" charset="2"/>
              <a:buChar char="ü"/>
            </a:pPr>
            <a:r>
              <a:rPr lang="en-US" sz="1600" b="1" dirty="0">
                <a:solidFill>
                  <a:schemeClr val="tx2">
                    <a:lumMod val="60000"/>
                    <a:lumOff val="40000"/>
                  </a:schemeClr>
                </a:solidFill>
                <a:latin typeface="Bahnschrift Condensed" pitchFamily="34" charset="0"/>
              </a:rPr>
              <a:t>Generating reports</a:t>
            </a:r>
            <a:r>
              <a:rPr lang="en-US" sz="1600" b="1" dirty="0">
                <a:solidFill>
                  <a:schemeClr val="tx2">
                    <a:lumMod val="75000"/>
                  </a:schemeClr>
                </a:solidFill>
                <a:latin typeface="Bahnschrift Condensed" pitchFamily="34" charset="0"/>
              </a:rPr>
              <a:t>: The system will be able to generate various reports on test drive activity, such as the number of test drives scheduled and completed, the most popular vehicles for test drives, and customer feedback</a:t>
            </a:r>
            <a:r>
              <a:rPr lang="en-US" sz="1600" b="1" dirty="0" smtClean="0">
                <a:solidFill>
                  <a:schemeClr val="tx2">
                    <a:lumMod val="75000"/>
                  </a:schemeClr>
                </a:solidFill>
                <a:latin typeface="Bahnschrift Condensed" pitchFamily="34" charset="0"/>
              </a:rPr>
              <a:t>.</a:t>
            </a:r>
          </a:p>
          <a:p>
            <a:pPr marL="285750" indent="-285750">
              <a:buFont typeface="Wingdings" pitchFamily="2" charset="2"/>
              <a:buChar char="ü"/>
            </a:pPr>
            <a:endParaRPr lang="en-US" sz="1600" b="1" dirty="0">
              <a:solidFill>
                <a:schemeClr val="tx2">
                  <a:lumMod val="75000"/>
                </a:schemeClr>
              </a:solidFill>
              <a:latin typeface="Bahnschrift Condensed" pitchFamily="34" charset="0"/>
            </a:endParaRPr>
          </a:p>
          <a:p>
            <a:pPr marL="285750" indent="-285750">
              <a:buFont typeface="Wingdings" pitchFamily="2" charset="2"/>
              <a:buChar char="ü"/>
            </a:pPr>
            <a:r>
              <a:rPr lang="en-US" sz="1600" b="1" dirty="0">
                <a:solidFill>
                  <a:schemeClr val="tx2">
                    <a:lumMod val="60000"/>
                    <a:lumOff val="40000"/>
                  </a:schemeClr>
                </a:solidFill>
                <a:latin typeface="Bahnschrift Condensed" pitchFamily="34" charset="0"/>
              </a:rPr>
              <a:t>Managing customer and vehicle information</a:t>
            </a:r>
            <a:r>
              <a:rPr lang="en-US" sz="1600" b="1" dirty="0">
                <a:solidFill>
                  <a:schemeClr val="tx2">
                    <a:lumMod val="75000"/>
                  </a:schemeClr>
                </a:solidFill>
                <a:latin typeface="Bahnschrift Condensed" pitchFamily="34" charset="0"/>
              </a:rPr>
              <a:t>: The system stores and manage detailed information about the vehicles and customers, including contact details, vehicle specifications, and test drive history</a:t>
            </a:r>
            <a:r>
              <a:rPr lang="en-US" sz="1600" b="1" dirty="0" smtClean="0">
                <a:solidFill>
                  <a:schemeClr val="tx2">
                    <a:lumMod val="75000"/>
                  </a:schemeClr>
                </a:solidFill>
                <a:latin typeface="Bahnschrift Condensed" pitchFamily="34" charset="0"/>
              </a:rPr>
              <a:t>.</a:t>
            </a:r>
          </a:p>
          <a:p>
            <a:pPr marL="285750" indent="-285750">
              <a:buFont typeface="Wingdings" pitchFamily="2" charset="2"/>
              <a:buChar char="ü"/>
            </a:pPr>
            <a:endParaRPr lang="en-US" sz="1600" b="1" dirty="0" smtClean="0">
              <a:solidFill>
                <a:schemeClr val="tx2">
                  <a:lumMod val="75000"/>
                </a:schemeClr>
              </a:solidFill>
              <a:latin typeface="Bahnschrift Condensed" pitchFamily="34" charset="0"/>
            </a:endParaRPr>
          </a:p>
          <a:p>
            <a:pPr marL="285750" indent="-285750">
              <a:buFont typeface="Wingdings" pitchFamily="2" charset="2"/>
              <a:buChar char="ü"/>
            </a:pPr>
            <a:r>
              <a:rPr lang="en-US" sz="1600" b="1" dirty="0" smtClean="0">
                <a:solidFill>
                  <a:schemeClr val="tx2">
                    <a:lumMod val="60000"/>
                    <a:lumOff val="40000"/>
                  </a:schemeClr>
                </a:solidFill>
                <a:latin typeface="Bahnschrift Condensed" pitchFamily="34" charset="0"/>
              </a:rPr>
              <a:t>Data security: </a:t>
            </a:r>
            <a:r>
              <a:rPr lang="en-US" sz="1600" b="1" dirty="0" smtClean="0">
                <a:solidFill>
                  <a:schemeClr val="tx2">
                    <a:lumMod val="75000"/>
                  </a:schemeClr>
                </a:solidFill>
                <a:latin typeface="Bahnschrift Condensed" pitchFamily="34" charset="0"/>
              </a:rPr>
              <a:t>The system will implement measures to ensure the confidentiality, integrity, and availability of the data stored in the system</a:t>
            </a:r>
          </a:p>
          <a:p>
            <a:pPr marL="285750" indent="-285750">
              <a:buFont typeface="Wingdings" pitchFamily="2" charset="2"/>
              <a:buChar char="ü"/>
            </a:pPr>
            <a:endParaRPr lang="en-US" sz="1600" b="1" dirty="0">
              <a:solidFill>
                <a:schemeClr val="tx2">
                  <a:lumMod val="75000"/>
                </a:schemeClr>
              </a:solidFill>
              <a:latin typeface="Bahnschrift Condensed" pitchFamily="34" charset="0"/>
            </a:endParaRPr>
          </a:p>
        </p:txBody>
      </p:sp>
      <p:cxnSp>
        <p:nvCxnSpPr>
          <p:cNvPr id="6" name="Straight Connector 5"/>
          <p:cNvCxnSpPr/>
          <p:nvPr/>
        </p:nvCxnSpPr>
        <p:spPr>
          <a:xfrm>
            <a:off x="152400" y="152400"/>
            <a:ext cx="0" cy="6553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52400" y="152400"/>
            <a:ext cx="8839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991600" y="152400"/>
            <a:ext cx="0" cy="6553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52400" y="6705600"/>
            <a:ext cx="88392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567155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752600"/>
            <a:ext cx="7696200" cy="1938992"/>
          </a:xfrm>
          <a:prstGeom prst="rect">
            <a:avLst/>
          </a:prstGeom>
        </p:spPr>
        <p:txBody>
          <a:bodyPr wrap="square">
            <a:spAutoFit/>
          </a:bodyPr>
          <a:lstStyle/>
          <a:p>
            <a:r>
              <a:rPr lang="en-US" sz="2000" b="1" dirty="0" smtClean="0">
                <a:solidFill>
                  <a:schemeClr val="tx2">
                    <a:lumMod val="60000"/>
                    <a:lumOff val="40000"/>
                  </a:schemeClr>
                </a:solidFill>
                <a:latin typeface="Bahnschrift Condensed" pitchFamily="34" charset="0"/>
              </a:rPr>
              <a:t>The technology </a:t>
            </a:r>
            <a:r>
              <a:rPr lang="en-US" sz="2000" b="1" dirty="0">
                <a:solidFill>
                  <a:schemeClr val="tx2">
                    <a:lumMod val="60000"/>
                    <a:lumOff val="40000"/>
                  </a:schemeClr>
                </a:solidFill>
                <a:latin typeface="Bahnschrift Condensed" pitchFamily="34" charset="0"/>
              </a:rPr>
              <a:t>that </a:t>
            </a:r>
            <a:r>
              <a:rPr lang="en-US" sz="2000" b="1" dirty="0" smtClean="0">
                <a:solidFill>
                  <a:schemeClr val="tx2">
                    <a:lumMod val="60000"/>
                    <a:lumOff val="40000"/>
                  </a:schemeClr>
                </a:solidFill>
                <a:latin typeface="Bahnschrift Condensed" pitchFamily="34" charset="0"/>
              </a:rPr>
              <a:t>is used be </a:t>
            </a:r>
            <a:r>
              <a:rPr lang="en-US" sz="2000" b="1" dirty="0">
                <a:solidFill>
                  <a:schemeClr val="tx2">
                    <a:lumMod val="60000"/>
                    <a:lumOff val="40000"/>
                  </a:schemeClr>
                </a:solidFill>
                <a:latin typeface="Bahnschrift Condensed" pitchFamily="34" charset="0"/>
              </a:rPr>
              <a:t>used to build a car test drive management system, </a:t>
            </a:r>
            <a:r>
              <a:rPr lang="en-US" sz="2000" b="1" dirty="0" smtClean="0">
                <a:solidFill>
                  <a:schemeClr val="tx2">
                    <a:lumMod val="60000"/>
                    <a:lumOff val="40000"/>
                  </a:schemeClr>
                </a:solidFill>
                <a:latin typeface="Bahnschrift Condensed" pitchFamily="34" charset="0"/>
              </a:rPr>
              <a:t>includes:</a:t>
            </a:r>
          </a:p>
          <a:p>
            <a:endParaRPr lang="en-US" sz="2000" b="1" dirty="0">
              <a:solidFill>
                <a:schemeClr val="tx2">
                  <a:lumMod val="75000"/>
                </a:schemeClr>
              </a:solidFill>
              <a:latin typeface="Bahnschrift Condensed" pitchFamily="34" charset="0"/>
            </a:endParaRPr>
          </a:p>
          <a:p>
            <a:pPr marL="457200" indent="-457200">
              <a:buFont typeface="Wingdings" pitchFamily="2" charset="2"/>
              <a:buChar char="Ø"/>
            </a:pPr>
            <a:r>
              <a:rPr lang="en-US" sz="2000" b="1" dirty="0">
                <a:solidFill>
                  <a:schemeClr val="tx2">
                    <a:lumMod val="75000"/>
                  </a:schemeClr>
                </a:solidFill>
                <a:latin typeface="Bahnschrift Condensed" pitchFamily="34" charset="0"/>
              </a:rPr>
              <a:t>Database management systems (DBMS): The system will need a DBMS to store and manage the data for the vehicles, customers, and test drives. Popular options for DBMS include MySQL, Oracle, and SQL Server</a:t>
            </a:r>
            <a:r>
              <a:rPr lang="en-US" b="1" dirty="0"/>
              <a:t>.</a:t>
            </a:r>
          </a:p>
        </p:txBody>
      </p:sp>
      <p:sp>
        <p:nvSpPr>
          <p:cNvPr id="4" name="TextBox 3"/>
          <p:cNvSpPr txBox="1"/>
          <p:nvPr/>
        </p:nvSpPr>
        <p:spPr>
          <a:xfrm>
            <a:off x="533400" y="609600"/>
            <a:ext cx="2667000" cy="461665"/>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lang="en-US" sz="2400" b="1" dirty="0" smtClean="0">
                <a:solidFill>
                  <a:schemeClr val="tx2">
                    <a:lumMod val="75000"/>
                  </a:schemeClr>
                </a:solidFill>
              </a:rPr>
              <a:t>  TECHNOLOGY</a:t>
            </a:r>
            <a:endParaRPr lang="en-US" sz="2400" b="1" dirty="0">
              <a:solidFill>
                <a:schemeClr val="tx2">
                  <a:lumMod val="75000"/>
                </a:schemeClr>
              </a:solidFill>
            </a:endParaRPr>
          </a:p>
        </p:txBody>
      </p:sp>
      <p:cxnSp>
        <p:nvCxnSpPr>
          <p:cNvPr id="6" name="Straight Connector 5"/>
          <p:cNvCxnSpPr/>
          <p:nvPr/>
        </p:nvCxnSpPr>
        <p:spPr>
          <a:xfrm>
            <a:off x="228600" y="228600"/>
            <a:ext cx="0" cy="6477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28600" y="228600"/>
            <a:ext cx="8686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28600" y="6705600"/>
            <a:ext cx="8686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8915400" y="228600"/>
            <a:ext cx="0" cy="64770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2878019"/>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642</TotalTime>
  <Words>811</Words>
  <Application>Microsoft Office PowerPoint</Application>
  <PresentationFormat>On-screen Show (4:3)</PresentationFormat>
  <Paragraphs>148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Executive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zoya</dc:creator>
  <cp:lastModifiedBy>zoya</cp:lastModifiedBy>
  <cp:revision>55</cp:revision>
  <dcterms:created xsi:type="dcterms:W3CDTF">2022-12-04T09:55:59Z</dcterms:created>
  <dcterms:modified xsi:type="dcterms:W3CDTF">2022-12-25T17:39:03Z</dcterms:modified>
</cp:coreProperties>
</file>