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9" d="100"/>
          <a:sy n="69" d="100"/>
        </p:scale>
        <p:origin x="-744"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4/2/2024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solidFill>
                  <a:schemeClr val="accent1"/>
                </a:solidFill>
                <a:latin typeface="Arial" panose="020B0604020202020204" pitchFamily="34" charset="0"/>
                <a:cs typeface="Arial" panose="020B0604020202020204" pitchFamily="34" charset="0"/>
              </a:rPr>
              <a:t>Fandango Movie rating discrepancy analysis using python</a:t>
            </a:r>
          </a:p>
        </p:txBody>
      </p:sp>
      <p:sp>
        <p:nvSpPr>
          <p:cNvPr id="3" name="TextBox 2"/>
          <p:cNvSpPr txBox="1"/>
          <p:nvPr/>
        </p:nvSpPr>
        <p:spPr>
          <a:xfrm>
            <a:off x="-100568" y="1015075"/>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 </a:t>
            </a:r>
            <a:r>
              <a:rPr lang="en-US" sz="2000" b="1" dirty="0" smtClean="0">
                <a:solidFill>
                  <a:schemeClr val="accent1">
                    <a:lumMod val="75000"/>
                  </a:schemeClr>
                </a:solidFill>
                <a:latin typeface="Arial" pitchFamily="34" charset="0"/>
                <a:cs typeface="Arial" pitchFamily="34" charset="0"/>
              </a:rPr>
              <a:t>AISHWARYA M.P</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3</a:t>
            </a:r>
            <a:r>
              <a:rPr lang="en-US" sz="2000" b="1" baseline="30000" dirty="0">
                <a:solidFill>
                  <a:schemeClr val="accent1">
                    <a:lumMod val="75000"/>
                  </a:schemeClr>
                </a:solidFill>
                <a:latin typeface="Arial"/>
                <a:cs typeface="Arial"/>
              </a:rPr>
              <a:t>rd</a:t>
            </a:r>
            <a:r>
              <a:rPr lang="en-US" sz="2000" b="1" dirty="0">
                <a:solidFill>
                  <a:schemeClr val="accent1">
                    <a:lumMod val="75000"/>
                  </a:schemeClr>
                </a:solidFill>
                <a:latin typeface="Arial"/>
                <a:cs typeface="Arial"/>
              </a:rPr>
              <a:t> year – Electrical and Electronic Engineering</a:t>
            </a:r>
          </a:p>
          <a:p>
            <a:r>
              <a:rPr lang="en-US" sz="2000" b="1" dirty="0">
                <a:solidFill>
                  <a:schemeClr val="accent1">
                    <a:lumMod val="75000"/>
                  </a:schemeClr>
                </a:solidFill>
                <a:latin typeface="Arial"/>
                <a:cs typeface="Arial"/>
              </a:rPr>
              <a:t>SSM INSTITUTE OF ENGINEERING AND TECHNOLOGY</a:t>
            </a:r>
          </a:p>
          <a:p>
            <a:pPr marL="457200" indent="-457200">
              <a:buAutoNum type="arabicPeriod"/>
            </a:pP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GB" sz="2400" dirty="0">
                <a:latin typeface="Times New Roman" panose="02020603050405020304" pitchFamily="18" charset="0"/>
                <a:cs typeface="Times New Roman" panose="02020603050405020304" pitchFamily="18" charset="0"/>
              </a:rPr>
              <a:t>“Explore and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the potential rating discrepancies in Fandango movie ratings compared to other movie rating platforms. Utilize Python to gather, clean, and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data, aiming to uncover any biases or inconsistencies in Fandango's rating system compared to objective movie rating sources like </a:t>
            </a:r>
            <a:r>
              <a:rPr lang="en-GB" sz="2400" dirty="0" err="1">
                <a:latin typeface="Times New Roman" panose="02020603050405020304" pitchFamily="18" charset="0"/>
                <a:cs typeface="Times New Roman" panose="02020603050405020304" pitchFamily="18" charset="0"/>
              </a:rPr>
              <a:t>IMDb</a:t>
            </a:r>
            <a:r>
              <a:rPr lang="en-GB" sz="2400" dirty="0">
                <a:latin typeface="Times New Roman" panose="02020603050405020304" pitchFamily="18" charset="0"/>
                <a:cs typeface="Times New Roman" panose="02020603050405020304" pitchFamily="18" charset="0"/>
              </a:rPr>
              <a:t> or Rotten Tomatoes. Identify patterns, outliers, and potential factors contributing to any observed differences in ratings."</a:t>
            </a: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581192" y="1413417"/>
            <a:ext cx="6096000" cy="3508653"/>
          </a:xfrm>
          <a:prstGeom prst="rect">
            <a:avLst/>
          </a:prstGeom>
        </p:spPr>
        <p:txBody>
          <a:bodyPr>
            <a:spAutoFit/>
          </a:bodyPr>
          <a:lstStyle/>
          <a:p>
            <a:r>
              <a:rPr lang="en-GB" sz="2000" b="1" dirty="0">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Obtain movie ratings data from Fandango and another reliable source (e.g., </a:t>
            </a:r>
            <a:r>
              <a:rPr lang="en-GB" dirty="0" err="1">
                <a:latin typeface="Times New Roman" panose="02020603050405020304" pitchFamily="18" charset="0"/>
                <a:cs typeface="Times New Roman" panose="02020603050405020304" pitchFamily="18" charset="0"/>
              </a:rPr>
              <a:t>IMDb</a:t>
            </a:r>
            <a:r>
              <a:rPr lang="en-GB" dirty="0">
                <a:latin typeface="Times New Roman" panose="02020603050405020304" pitchFamily="18" charset="0"/>
                <a:cs typeface="Times New Roman" panose="02020603050405020304" pitchFamily="18" charset="0"/>
              </a:rPr>
              <a:t>).</a:t>
            </a:r>
          </a:p>
          <a:p>
            <a:r>
              <a:rPr lang="en-GB" sz="2000" b="1" dirty="0">
                <a:latin typeface="Times New Roman" panose="02020603050405020304" pitchFamily="18" charset="0"/>
                <a:cs typeface="Times New Roman" panose="02020603050405020304" pitchFamily="18" charset="0"/>
              </a:rPr>
              <a:t>Data Cleaning: </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Clean the data to ensure accuracy and consistency.</a:t>
            </a:r>
          </a:p>
          <a:p>
            <a:r>
              <a:rPr lang="en-GB" sz="2000" b="1" dirty="0">
                <a:latin typeface="Times New Roman" panose="02020603050405020304" pitchFamily="18" charset="0"/>
                <a:cs typeface="Times New Roman" panose="02020603050405020304" pitchFamily="18" charset="0"/>
              </a:rPr>
              <a:t>Data Analysis:</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Calculate summary statistics (mean, median, standard deviation, etc.) for both Fandango and the other source.</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Visualize the distribution of ratings from both sources using histograms or boxplots.</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Perform hypothesis testing to determine if there's a significant difference between the ratings.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fontScale="85000" lnSpcReduction="20000"/>
          </a:bodyPr>
          <a:lstStyle/>
          <a:p>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 Clearly define the objective of the analysis, such as understanding the extent of rating inflation on Fandango compared to other platforms.</a:t>
            </a:r>
          </a:p>
          <a:p>
            <a:r>
              <a:rPr lang="en-GB" sz="2000" b="1" dirty="0">
                <a:latin typeface="Times New Roman" panose="02020603050405020304" pitchFamily="18" charset="0"/>
                <a:cs typeface="Times New Roman" panose="02020603050405020304" pitchFamily="18" charset="0"/>
              </a:rPr>
              <a:t>Scope Definition:</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 Determine the scope of the analysis, including which movies, time period, and comparison platforms will be included.</a:t>
            </a:r>
          </a:p>
          <a:p>
            <a:r>
              <a:rPr lang="en-GB" sz="2000" b="1" dirty="0">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Gather Fandango ratings data using web scraping or an API.</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Collect ratings data from alternative sources like </a:t>
            </a:r>
            <a:r>
              <a:rPr lang="en-GB" sz="1800" dirty="0" err="1">
                <a:latin typeface="Times New Roman" panose="02020603050405020304" pitchFamily="18" charset="0"/>
                <a:cs typeface="Times New Roman" panose="02020603050405020304" pitchFamily="18" charset="0"/>
              </a:rPr>
              <a:t>IMDb</a:t>
            </a:r>
            <a:r>
              <a:rPr lang="en-GB" sz="1800" dirty="0">
                <a:latin typeface="Times New Roman" panose="02020603050405020304" pitchFamily="18" charset="0"/>
                <a:cs typeface="Times New Roman" panose="02020603050405020304" pitchFamily="18" charset="0"/>
              </a:rPr>
              <a:t> or Rotten Tomatoes.</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Ensure data integrity and completeness.</a:t>
            </a:r>
          </a:p>
          <a:p>
            <a:r>
              <a:rPr lang="en-GB" sz="2400" b="1" dirty="0">
                <a:latin typeface="Times New Roman" panose="02020603050405020304" pitchFamily="18" charset="0"/>
                <a:cs typeface="Times New Roman" panose="02020603050405020304" pitchFamily="18" charset="0"/>
              </a:rPr>
              <a:t>Data </a:t>
            </a:r>
            <a:r>
              <a:rPr lang="en-GB" sz="2400" b="1" dirty="0" err="1">
                <a:latin typeface="Times New Roman" panose="02020603050405020304" pitchFamily="18" charset="0"/>
                <a:cs typeface="Times New Roman" panose="02020603050405020304" pitchFamily="18" charset="0"/>
              </a:rPr>
              <a:t>Preprocessing</a:t>
            </a:r>
            <a:r>
              <a:rPr lang="en-GB" sz="2400"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Clean the data by handling missing values, inconsistencies, and outliers.</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Normalize ratings to a common scale if necessary.</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Explore the data to understand its distribution and characteristics.</a:t>
            </a:r>
            <a:endParaRPr lang="en-IN" sz="2400" dirty="0">
              <a:latin typeface="Times New Roman" panose="02020603050405020304" pitchFamily="18" charset="0"/>
              <a:cs typeface="Times New Roman" panose="02020603050405020304" pitchFamily="18" charset="0"/>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r>
              <a:rPr lang="en-GB" sz="2400" b="1" dirty="0">
                <a:latin typeface="Times New Roman" panose="02020603050405020304" pitchFamily="18" charset="0"/>
                <a:cs typeface="Times New Roman" panose="02020603050405020304" pitchFamily="18" charset="0"/>
              </a:rPr>
              <a:t>Algorithm Development:</a:t>
            </a:r>
          </a:p>
          <a:p>
            <a:pPr marL="0" indent="0">
              <a:buNone/>
            </a:pPr>
            <a:endParaRPr lang="en-GB" sz="2400" b="1" dirty="0">
              <a:latin typeface="Times New Roman" panose="02020603050405020304" pitchFamily="18" charset="0"/>
              <a:cs typeface="Times New Roman" panose="02020603050405020304" pitchFamily="18" charset="0"/>
            </a:endParaRP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Data Collection: </a:t>
            </a:r>
            <a:r>
              <a:rPr lang="en-GB" sz="1800" dirty="0">
                <a:latin typeface="Times New Roman" panose="02020603050405020304" pitchFamily="18" charset="0"/>
                <a:cs typeface="Times New Roman" panose="02020603050405020304" pitchFamily="18" charset="0"/>
              </a:rPr>
              <a:t>Utilize web scraping or APIs to gather Fandango movie ratings data and ratings from alternative sources such as </a:t>
            </a:r>
            <a:r>
              <a:rPr lang="en-GB" sz="1800" dirty="0" err="1">
                <a:latin typeface="Times New Roman" panose="02020603050405020304" pitchFamily="18" charset="0"/>
                <a:cs typeface="Times New Roman" panose="02020603050405020304" pitchFamily="18" charset="0"/>
              </a:rPr>
              <a:t>IMDb</a:t>
            </a:r>
            <a:r>
              <a:rPr lang="en-GB" sz="1800" dirty="0">
                <a:latin typeface="Times New Roman" panose="02020603050405020304" pitchFamily="18" charset="0"/>
                <a:cs typeface="Times New Roman" panose="02020603050405020304" pitchFamily="18" charset="0"/>
              </a:rPr>
              <a:t> or Rotten Tomatoes.</a:t>
            </a:r>
          </a:p>
          <a:p>
            <a:pPr marL="457200" indent="-457200">
              <a:buFont typeface="+mj-lt"/>
              <a:buAutoNum type="arabicParenR"/>
            </a:pPr>
            <a:r>
              <a:rPr lang="en-GB" sz="2000" dirty="0">
                <a:latin typeface="Times New Roman" panose="02020603050405020304" pitchFamily="18" charset="0"/>
                <a:cs typeface="Times New Roman" panose="02020603050405020304" pitchFamily="18" charset="0"/>
              </a:rPr>
              <a:t> </a:t>
            </a:r>
            <a:r>
              <a:rPr lang="en-GB" sz="1800" b="1" dirty="0">
                <a:latin typeface="Times New Roman" panose="02020603050405020304" pitchFamily="18" charset="0"/>
                <a:cs typeface="Times New Roman" panose="02020603050405020304" pitchFamily="18" charset="0"/>
              </a:rPr>
              <a:t>Data </a:t>
            </a:r>
            <a:r>
              <a:rPr lang="en-GB" sz="1800" b="1" dirty="0" err="1">
                <a:latin typeface="Times New Roman" panose="02020603050405020304" pitchFamily="18" charset="0"/>
                <a:cs typeface="Times New Roman" panose="02020603050405020304" pitchFamily="18" charset="0"/>
              </a:rPr>
              <a:t>Preprocessing</a:t>
            </a:r>
            <a:r>
              <a:rPr lang="en-GB" sz="1800" dirty="0">
                <a:latin typeface="Times New Roman" panose="02020603050405020304" pitchFamily="18" charset="0"/>
                <a:cs typeface="Times New Roman" panose="02020603050405020304" pitchFamily="18" charset="0"/>
              </a:rPr>
              <a:t>: Clean the collected data, handle missing values, and normalize ratings if needed.</a:t>
            </a: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Analysis</a:t>
            </a:r>
            <a:r>
              <a:rPr lang="en-GB" sz="1800" dirty="0">
                <a:latin typeface="Times New Roman" panose="02020603050405020304" pitchFamily="18" charset="0"/>
                <a:cs typeface="Times New Roman" panose="02020603050405020304" pitchFamily="18" charset="0"/>
              </a:rPr>
              <a:t>: Calculate summary statistics, visualize rating distributions, and conduct hypothesis testing to identify discrepancies between Fandango ratings and ratings from other sources.</a:t>
            </a: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 Insights Generation: </a:t>
            </a:r>
            <a:r>
              <a:rPr lang="en-GB" sz="1800" dirty="0">
                <a:latin typeface="Times New Roman" panose="02020603050405020304" pitchFamily="18" charset="0"/>
                <a:cs typeface="Times New Roman" panose="02020603050405020304" pitchFamily="18" charset="0"/>
              </a:rPr>
              <a:t>Interpret the analysis results to understand the reasons behind rating differences and provide actionable insights.</a:t>
            </a:r>
            <a:endParaRPr lang="en-IN" sz="1800" dirty="0">
              <a:latin typeface="Times New Roman" panose="02020603050405020304" pitchFamily="18" charset="0"/>
              <a:cs typeface="Times New Roman" panose="02020603050405020304" pitchFamily="18" charset="0"/>
            </a:endParaRPr>
          </a:p>
          <a:p>
            <a:pPr marL="305435" indent="-305435"/>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928961" y="2010770"/>
            <a:ext cx="3217817" cy="325583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77334" y="1925367"/>
            <a:ext cx="3316907" cy="3341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146778" y="2123390"/>
            <a:ext cx="4464029" cy="2675120"/>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GB" sz="2800" dirty="0"/>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p>
          <a:p>
            <a:pPr marL="305435" indent="-305435"/>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81192" y="2274838"/>
            <a:ext cx="8562808" cy="3046988"/>
          </a:xfrm>
          <a:prstGeom prst="rect">
            <a:avLst/>
          </a:prstGeom>
        </p:spPr>
        <p:txBody>
          <a:bodyPr wrap="square">
            <a:spAutoFit/>
          </a:bodyPr>
          <a:lstStyle/>
          <a:p>
            <a:r>
              <a:rPr lang="en-GB" sz="2400" dirty="0">
                <a:latin typeface="Times New Roman" panose="02020603050405020304" pitchFamily="18" charset="0"/>
                <a:cs typeface="Times New Roman" panose="02020603050405020304" pitchFamily="18" charset="0"/>
              </a:rPr>
              <a:t>“</a:t>
            </a:r>
            <a:r>
              <a:rPr lang="en-GB" sz="2400" dirty="0" err="1">
                <a:latin typeface="Times New Roman" panose="02020603050405020304" pitchFamily="18" charset="0"/>
                <a:cs typeface="Times New Roman" panose="02020603050405020304" pitchFamily="18" charset="0"/>
              </a:rPr>
              <a:t>Analyzing</a:t>
            </a:r>
            <a:r>
              <a:rPr lang="en-GB" sz="2400" dirty="0">
                <a:latin typeface="Times New Roman" panose="02020603050405020304" pitchFamily="18" charset="0"/>
                <a:cs typeface="Times New Roman" panose="02020603050405020304" pitchFamily="18"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543</Words>
  <Application>Microsoft Office PowerPoint</Application>
  <PresentationFormat>Custom</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26</cp:revision>
  <dcterms:created xsi:type="dcterms:W3CDTF">2021-05-26T16:50:10Z</dcterms:created>
  <dcterms:modified xsi:type="dcterms:W3CDTF">2024-04-02T06:34:51Z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