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ngella White" charset="1" panose="02000503000000020003"/>
      <p:regular r:id="rId15"/>
    </p:embeddedFont>
    <p:embeddedFont>
      <p:font typeface="Kulachat Serif Semi-Bold" charset="1" panose="00000000000000000000"/>
      <p:regular r:id="rId16"/>
    </p:embeddedFont>
    <p:embeddedFont>
      <p:font typeface="Kulachat Serif" charset="1" panose="00000000000000000000"/>
      <p:regular r:id="rId17"/>
    </p:embeddedFont>
    <p:embeddedFont>
      <p:font typeface="Kulachat Serif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65004" y="5143500"/>
            <a:ext cx="3616776" cy="7883980"/>
          </a:xfrm>
          <a:custGeom>
            <a:avLst/>
            <a:gdLst/>
            <a:ahLst/>
            <a:cxnLst/>
            <a:rect r="r" b="b" t="t" l="l"/>
            <a:pathLst>
              <a:path h="7883980" w="3616776">
                <a:moveTo>
                  <a:pt x="0" y="0"/>
                </a:moveTo>
                <a:lnTo>
                  <a:pt x="3616775" y="0"/>
                </a:lnTo>
                <a:lnTo>
                  <a:pt x="3616775" y="7883980"/>
                </a:lnTo>
                <a:lnTo>
                  <a:pt x="0" y="7883980"/>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800000">
            <a:off x="12176714" y="-1555083"/>
            <a:ext cx="7015142" cy="5679421"/>
            <a:chOff x="0" y="0"/>
            <a:chExt cx="9353523" cy="7572561"/>
          </a:xfrm>
        </p:grpSpPr>
        <p:sp>
          <p:nvSpPr>
            <p:cNvPr name="Freeform 4" id="4"/>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7" id="7"/>
          <p:cNvSpPr txBox="true"/>
          <p:nvPr/>
        </p:nvSpPr>
        <p:spPr>
          <a:xfrm rot="0">
            <a:off x="2930231" y="2934824"/>
            <a:ext cx="13243161" cy="3208294"/>
          </a:xfrm>
          <a:prstGeom prst="rect">
            <a:avLst/>
          </a:prstGeom>
        </p:spPr>
        <p:txBody>
          <a:bodyPr anchor="t" rtlCol="false" tIns="0" lIns="0" bIns="0" rIns="0">
            <a:spAutoFit/>
          </a:bodyPr>
          <a:lstStyle/>
          <a:p>
            <a:pPr algn="ctr">
              <a:lnSpc>
                <a:spcPts val="12689"/>
              </a:lnSpc>
            </a:pPr>
            <a:r>
              <a:rPr lang="en-US" sz="9064">
                <a:solidFill>
                  <a:srgbClr val="726151"/>
                </a:solidFill>
                <a:latin typeface="Angella White"/>
                <a:ea typeface="Angella White"/>
                <a:cs typeface="Angella White"/>
                <a:sym typeface="Angella White"/>
              </a:rPr>
              <a:t>AIR PURIFIER STREET LAMP</a:t>
            </a:r>
          </a:p>
        </p:txBody>
      </p:sp>
      <p:grpSp>
        <p:nvGrpSpPr>
          <p:cNvPr name="Group 8" id="8"/>
          <p:cNvGrpSpPr/>
          <p:nvPr/>
        </p:nvGrpSpPr>
        <p:grpSpPr>
          <a:xfrm rot="0">
            <a:off x="-2798279" y="5674528"/>
            <a:ext cx="8768578" cy="8753056"/>
            <a:chOff x="0" y="0"/>
            <a:chExt cx="11691438" cy="11670742"/>
          </a:xfrm>
        </p:grpSpPr>
        <p:sp>
          <p:nvSpPr>
            <p:cNvPr name="Freeform 9" id="9"/>
            <p:cNvSpPr/>
            <p:nvPr/>
          </p:nvSpPr>
          <p:spPr>
            <a:xfrm flipH="false" flipV="false" rot="-7023068">
              <a:off x="1516426" y="1482334"/>
              <a:ext cx="8658586" cy="8706074"/>
            </a:xfrm>
            <a:custGeom>
              <a:avLst/>
              <a:gdLst/>
              <a:ahLst/>
              <a:cxnLst/>
              <a:rect r="r" b="b" t="t" l="l"/>
              <a:pathLst>
                <a:path h="8706074" w="8658586">
                  <a:moveTo>
                    <a:pt x="0" y="0"/>
                  </a:moveTo>
                  <a:lnTo>
                    <a:pt x="8658586" y="0"/>
                  </a:lnTo>
                  <a:lnTo>
                    <a:pt x="8658586" y="8706074"/>
                  </a:lnTo>
                  <a:lnTo>
                    <a:pt x="0" y="87060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31629">
              <a:off x="1990850" y="1230761"/>
              <a:ext cx="6267189" cy="2199214"/>
            </a:xfrm>
            <a:custGeom>
              <a:avLst/>
              <a:gdLst/>
              <a:ahLst/>
              <a:cxnLst/>
              <a:rect r="r" b="b" t="t" l="l"/>
              <a:pathLst>
                <a:path h="2199214" w="6267189">
                  <a:moveTo>
                    <a:pt x="0" y="0"/>
                  </a:moveTo>
                  <a:lnTo>
                    <a:pt x="6267189" y="0"/>
                  </a:lnTo>
                  <a:lnTo>
                    <a:pt x="6267189" y="2199213"/>
                  </a:lnTo>
                  <a:lnTo>
                    <a:pt x="0" y="21992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2909932">
              <a:off x="4832926" y="180598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2" id="12"/>
          <p:cNvSpPr txBox="true"/>
          <p:nvPr/>
        </p:nvSpPr>
        <p:spPr>
          <a:xfrm rot="0">
            <a:off x="4762761" y="6353228"/>
            <a:ext cx="8762478" cy="629920"/>
          </a:xfrm>
          <a:prstGeom prst="rect">
            <a:avLst/>
          </a:prstGeom>
        </p:spPr>
        <p:txBody>
          <a:bodyPr anchor="t" rtlCol="false" tIns="0" lIns="0" bIns="0" rIns="0">
            <a:spAutoFit/>
          </a:bodyPr>
          <a:lstStyle/>
          <a:p>
            <a:pPr algn="ctr">
              <a:lnSpc>
                <a:spcPts val="5179"/>
              </a:lnSpc>
            </a:pPr>
            <a:r>
              <a:rPr lang="en-US" sz="3699" b="true">
                <a:solidFill>
                  <a:srgbClr val="726151"/>
                </a:solidFill>
                <a:latin typeface="Kulachat Serif Semi-Bold"/>
                <a:ea typeface="Kulachat Serif Semi-Bold"/>
                <a:cs typeface="Kulachat Serif Semi-Bold"/>
                <a:sym typeface="Kulachat Serif Semi-Bold"/>
              </a:rPr>
              <a:t>Presented by AISHWARYA K</a:t>
            </a:r>
          </a:p>
        </p:txBody>
      </p:sp>
      <p:sp>
        <p:nvSpPr>
          <p:cNvPr name="Freeform 13" id="13"/>
          <p:cNvSpPr/>
          <p:nvPr/>
        </p:nvSpPr>
        <p:spPr>
          <a:xfrm flipH="true" flipV="false" rot="1363955">
            <a:off x="-1407618" y="-242438"/>
            <a:ext cx="3637262" cy="7928637"/>
          </a:xfrm>
          <a:custGeom>
            <a:avLst/>
            <a:gdLst/>
            <a:ahLst/>
            <a:cxnLst/>
            <a:rect r="r" b="b" t="t" l="l"/>
            <a:pathLst>
              <a:path h="7928637" w="3637262">
                <a:moveTo>
                  <a:pt x="3637262" y="0"/>
                </a:moveTo>
                <a:lnTo>
                  <a:pt x="0" y="0"/>
                </a:lnTo>
                <a:lnTo>
                  <a:pt x="0" y="7928637"/>
                </a:lnTo>
                <a:lnTo>
                  <a:pt x="3637262" y="7928637"/>
                </a:lnTo>
                <a:lnTo>
                  <a:pt x="3637262"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657615" y="1466862"/>
            <a:ext cx="5936359" cy="2501899"/>
          </a:xfrm>
          <a:prstGeom prst="rect">
            <a:avLst/>
          </a:prstGeom>
        </p:spPr>
        <p:txBody>
          <a:bodyPr anchor="t" rtlCol="false" tIns="0" lIns="0" bIns="0" rIns="0">
            <a:spAutoFit/>
          </a:bodyPr>
          <a:lstStyle/>
          <a:p>
            <a:pPr algn="l">
              <a:lnSpc>
                <a:spcPts val="19600"/>
              </a:lnSpc>
            </a:pPr>
            <a:r>
              <a:rPr lang="en-US" sz="14000">
                <a:solidFill>
                  <a:srgbClr val="726151"/>
                </a:solidFill>
                <a:latin typeface="Angella White"/>
                <a:ea typeface="Angella White"/>
                <a:cs typeface="Angella White"/>
                <a:sym typeface="Angella White"/>
              </a:rPr>
              <a:t>Overview</a:t>
            </a:r>
          </a:p>
        </p:txBody>
      </p:sp>
      <p:sp>
        <p:nvSpPr>
          <p:cNvPr name="Freeform 3" id="3"/>
          <p:cNvSpPr/>
          <p:nvPr/>
        </p:nvSpPr>
        <p:spPr>
          <a:xfrm flipH="false" flipV="false" rot="-10057392">
            <a:off x="14012330" y="6199221"/>
            <a:ext cx="6493940" cy="6529555"/>
          </a:xfrm>
          <a:custGeom>
            <a:avLst/>
            <a:gdLst/>
            <a:ahLst/>
            <a:cxnLst/>
            <a:rect r="r" b="b" t="t" l="l"/>
            <a:pathLst>
              <a:path h="6529555" w="6493940">
                <a:moveTo>
                  <a:pt x="0" y="0"/>
                </a:moveTo>
                <a:lnTo>
                  <a:pt x="6493940" y="0"/>
                </a:lnTo>
                <a:lnTo>
                  <a:pt x="6493940" y="6529555"/>
                </a:lnTo>
                <a:lnTo>
                  <a:pt x="0" y="6529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4065954">
            <a:off x="12535028" y="7387601"/>
            <a:ext cx="4700392" cy="1649410"/>
          </a:xfrm>
          <a:custGeom>
            <a:avLst/>
            <a:gdLst/>
            <a:ahLst/>
            <a:cxnLst/>
            <a:rect r="r" b="b" t="t" l="l"/>
            <a:pathLst>
              <a:path h="1649410" w="4700392">
                <a:moveTo>
                  <a:pt x="0" y="0"/>
                </a:moveTo>
                <a:lnTo>
                  <a:pt x="4700392" y="0"/>
                </a:lnTo>
                <a:lnTo>
                  <a:pt x="4700392" y="1649411"/>
                </a:lnTo>
                <a:lnTo>
                  <a:pt x="0" y="16494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124391">
            <a:off x="15612139" y="6421325"/>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68806" y="4567979"/>
            <a:ext cx="11219215" cy="4690321"/>
          </a:xfrm>
          <a:prstGeom prst="rect">
            <a:avLst/>
          </a:prstGeom>
        </p:spPr>
        <p:txBody>
          <a:bodyPr anchor="t" rtlCol="false" tIns="0" lIns="0" bIns="0" rIns="0">
            <a:spAutoFit/>
          </a:bodyPr>
          <a:lstStyle/>
          <a:p>
            <a:pPr algn="l" marL="854376" indent="-427188" lvl="1">
              <a:lnSpc>
                <a:spcPts val="6292"/>
              </a:lnSpc>
              <a:buFont typeface="Arial"/>
              <a:buChar char="•"/>
            </a:pPr>
            <a:r>
              <a:rPr lang="en-US" sz="3957">
                <a:solidFill>
                  <a:srgbClr val="726151"/>
                </a:solidFill>
                <a:latin typeface="Kulachat Serif"/>
                <a:ea typeface="Kulachat Serif"/>
                <a:cs typeface="Kulachat Serif"/>
                <a:sym typeface="Kulachat Serif"/>
              </a:rPr>
              <a:t>1. Problem Statement</a:t>
            </a:r>
          </a:p>
          <a:p>
            <a:pPr algn="l" marL="854376" indent="-427188" lvl="1">
              <a:lnSpc>
                <a:spcPts val="6292"/>
              </a:lnSpc>
              <a:buFont typeface="Arial"/>
              <a:buChar char="•"/>
            </a:pPr>
            <a:r>
              <a:rPr lang="en-US" sz="3957">
                <a:solidFill>
                  <a:srgbClr val="726151"/>
                </a:solidFill>
                <a:latin typeface="Kulachat Serif"/>
                <a:ea typeface="Kulachat Serif"/>
                <a:cs typeface="Kulachat Serif"/>
                <a:sym typeface="Kulachat Serif"/>
              </a:rPr>
              <a:t> 2. Product Overview</a:t>
            </a:r>
          </a:p>
          <a:p>
            <a:pPr algn="l" marL="854376" indent="-427188" lvl="1">
              <a:lnSpc>
                <a:spcPts val="6292"/>
              </a:lnSpc>
              <a:buFont typeface="Arial"/>
              <a:buChar char="•"/>
            </a:pPr>
            <a:r>
              <a:rPr lang="en-US" sz="3957">
                <a:solidFill>
                  <a:srgbClr val="726151"/>
                </a:solidFill>
                <a:latin typeface="Kulachat Serif"/>
                <a:ea typeface="Kulachat Serif"/>
                <a:cs typeface="Kulachat Serif"/>
                <a:sym typeface="Kulachat Serif"/>
              </a:rPr>
              <a:t> 3. Market Research</a:t>
            </a:r>
          </a:p>
          <a:p>
            <a:pPr algn="l" marL="854376" indent="-427188" lvl="1">
              <a:lnSpc>
                <a:spcPts val="6292"/>
              </a:lnSpc>
              <a:buFont typeface="Arial"/>
              <a:buChar char="•"/>
            </a:pPr>
            <a:r>
              <a:rPr lang="en-US" sz="3957">
                <a:solidFill>
                  <a:srgbClr val="726151"/>
                </a:solidFill>
                <a:latin typeface="Kulachat Serif"/>
                <a:ea typeface="Kulachat Serif"/>
                <a:cs typeface="Kulachat Serif"/>
                <a:sym typeface="Kulachat Serif"/>
              </a:rPr>
              <a:t> 4. Financial Model</a:t>
            </a:r>
          </a:p>
          <a:p>
            <a:pPr algn="l" marL="854376" indent="-427188" lvl="1">
              <a:lnSpc>
                <a:spcPts val="6292"/>
              </a:lnSpc>
              <a:buFont typeface="Arial"/>
              <a:buChar char="•"/>
            </a:pPr>
            <a:r>
              <a:rPr lang="en-US" sz="3957">
                <a:solidFill>
                  <a:srgbClr val="726151"/>
                </a:solidFill>
                <a:latin typeface="Kulachat Serif"/>
                <a:ea typeface="Kulachat Serif"/>
                <a:cs typeface="Kulachat Serif"/>
                <a:sym typeface="Kulachat Serif"/>
              </a:rPr>
              <a:t> 5. Business Development Plan</a:t>
            </a:r>
          </a:p>
          <a:p>
            <a:pPr algn="l" marL="854376" indent="-427188" lvl="1">
              <a:lnSpc>
                <a:spcPts val="6292"/>
              </a:lnSpc>
              <a:buFont typeface="Arial"/>
              <a:buChar char="•"/>
            </a:pPr>
            <a:r>
              <a:rPr lang="en-US" sz="3957">
                <a:solidFill>
                  <a:srgbClr val="726151"/>
                </a:solidFill>
                <a:latin typeface="Kulachat Serif"/>
                <a:ea typeface="Kulachat Serif"/>
                <a:cs typeface="Kulachat Serif"/>
                <a:sym typeface="Kulachat Serif"/>
              </a:rPr>
              <a:t> 6. Marketing Strategy</a:t>
            </a:r>
          </a:p>
        </p:txBody>
      </p:sp>
      <p:sp>
        <p:nvSpPr>
          <p:cNvPr name="Freeform 7" id="7"/>
          <p:cNvSpPr/>
          <p:nvPr/>
        </p:nvSpPr>
        <p:spPr>
          <a:xfrm flipH="true" flipV="false" rot="1363955">
            <a:off x="-1407618" y="-242438"/>
            <a:ext cx="3637262" cy="7928637"/>
          </a:xfrm>
          <a:custGeom>
            <a:avLst/>
            <a:gdLst/>
            <a:ahLst/>
            <a:cxnLst/>
            <a:rect r="r" b="b" t="t" l="l"/>
            <a:pathLst>
              <a:path h="7928637" w="3637262">
                <a:moveTo>
                  <a:pt x="3637262" y="0"/>
                </a:moveTo>
                <a:lnTo>
                  <a:pt x="0" y="0"/>
                </a:lnTo>
                <a:lnTo>
                  <a:pt x="0" y="7928637"/>
                </a:lnTo>
                <a:lnTo>
                  <a:pt x="3637262" y="7928637"/>
                </a:lnTo>
                <a:lnTo>
                  <a:pt x="3637262"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684475" y="752475"/>
            <a:ext cx="11547450" cy="1916409"/>
          </a:xfrm>
          <a:prstGeom prst="rect">
            <a:avLst/>
          </a:prstGeom>
        </p:spPr>
        <p:txBody>
          <a:bodyPr anchor="t" rtlCol="false" tIns="0" lIns="0" bIns="0" rIns="0">
            <a:spAutoFit/>
          </a:bodyPr>
          <a:lstStyle/>
          <a:p>
            <a:pPr algn="ctr">
              <a:lnSpc>
                <a:spcPts val="15121"/>
              </a:lnSpc>
            </a:pPr>
            <a:r>
              <a:rPr lang="en-US" sz="10800">
                <a:solidFill>
                  <a:srgbClr val="726151"/>
                </a:solidFill>
                <a:latin typeface="Angella White"/>
                <a:ea typeface="Angella White"/>
                <a:cs typeface="Angella White"/>
                <a:sym typeface="Angella White"/>
              </a:rPr>
              <a:t>Problem Statement</a:t>
            </a:r>
          </a:p>
        </p:txBody>
      </p:sp>
      <p:sp>
        <p:nvSpPr>
          <p:cNvPr name="TextBox 3" id="3"/>
          <p:cNvSpPr txBox="true"/>
          <p:nvPr/>
        </p:nvSpPr>
        <p:spPr>
          <a:xfrm rot="0">
            <a:off x="3328187" y="4027805"/>
            <a:ext cx="11631626" cy="4573270"/>
          </a:xfrm>
          <a:prstGeom prst="rect">
            <a:avLst/>
          </a:prstGeom>
        </p:spPr>
        <p:txBody>
          <a:bodyPr anchor="t" rtlCol="false" tIns="0" lIns="0" bIns="0" rIns="0">
            <a:spAutoFit/>
          </a:bodyPr>
          <a:lstStyle/>
          <a:p>
            <a:pPr algn="ctr">
              <a:lnSpc>
                <a:spcPts val="5179"/>
              </a:lnSpc>
            </a:pPr>
            <a:r>
              <a:rPr lang="en-US" sz="3699">
                <a:solidFill>
                  <a:srgbClr val="726151"/>
                </a:solidFill>
                <a:latin typeface="Kulachat Serif"/>
                <a:ea typeface="Kulachat Serif"/>
                <a:cs typeface="Kulachat Serif"/>
                <a:sym typeface="Kulachat Serif"/>
              </a:rPr>
              <a:t>Urban air pollution is a critical issue affecting public health and quality of life. Cities are also facing challenges with energy consumption, lack of safety infrastructure, and ineffective waste management. The Air Purifier Street Lamp aims to address these issues by combining air purification, solar-powered lighting, and additional smart features into one eco-friendly solution.</a:t>
            </a:r>
          </a:p>
        </p:txBody>
      </p:sp>
      <p:grpSp>
        <p:nvGrpSpPr>
          <p:cNvPr name="Group 4" id="4"/>
          <p:cNvGrpSpPr/>
          <p:nvPr/>
        </p:nvGrpSpPr>
        <p:grpSpPr>
          <a:xfrm rot="-10800000">
            <a:off x="12176714" y="-1555083"/>
            <a:ext cx="7015142" cy="5679421"/>
            <a:chOff x="0" y="0"/>
            <a:chExt cx="9353523" cy="7572561"/>
          </a:xfrm>
        </p:grpSpPr>
        <p:sp>
          <p:nvSpPr>
            <p:cNvPr name="Freeform 5" id="5"/>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true" flipV="false" rot="0">
            <a:off x="0" y="5143500"/>
            <a:ext cx="3616776" cy="7883980"/>
          </a:xfrm>
          <a:custGeom>
            <a:avLst/>
            <a:gdLst/>
            <a:ahLst/>
            <a:cxnLst/>
            <a:rect r="r" b="b" t="t" l="l"/>
            <a:pathLst>
              <a:path h="7883980" w="3616776">
                <a:moveTo>
                  <a:pt x="3616776" y="0"/>
                </a:moveTo>
                <a:lnTo>
                  <a:pt x="0" y="0"/>
                </a:lnTo>
                <a:lnTo>
                  <a:pt x="0" y="7883980"/>
                </a:lnTo>
                <a:lnTo>
                  <a:pt x="3616776" y="7883980"/>
                </a:lnTo>
                <a:lnTo>
                  <a:pt x="3616776"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826521" y="5086350"/>
            <a:ext cx="4634806" cy="2523665"/>
          </a:xfrm>
          <a:prstGeom prst="rect">
            <a:avLst/>
          </a:prstGeom>
        </p:spPr>
        <p:txBody>
          <a:bodyPr anchor="t" rtlCol="false" tIns="0" lIns="0" bIns="0" rIns="0">
            <a:spAutoFit/>
          </a:bodyPr>
          <a:lstStyle/>
          <a:p>
            <a:pPr algn="ctr">
              <a:lnSpc>
                <a:spcPts val="3319"/>
              </a:lnSpc>
            </a:pPr>
            <a:r>
              <a:rPr lang="en-US" sz="2370" b="true">
                <a:solidFill>
                  <a:srgbClr val="726151"/>
                </a:solidFill>
                <a:latin typeface="Kulachat Serif Bold"/>
                <a:ea typeface="Kulachat Serif Bold"/>
                <a:cs typeface="Kulachat Serif Bold"/>
                <a:sym typeface="Kulachat Serif Bold"/>
              </a:rPr>
              <a:t>Purpose</a:t>
            </a:r>
          </a:p>
          <a:p>
            <a:pPr algn="ctr">
              <a:lnSpc>
                <a:spcPts val="3319"/>
              </a:lnSpc>
            </a:pPr>
            <a:r>
              <a:rPr lang="en-US" sz="2370">
                <a:solidFill>
                  <a:srgbClr val="726151"/>
                </a:solidFill>
                <a:latin typeface="Kulachat Serif"/>
                <a:ea typeface="Kulachat Serif"/>
                <a:cs typeface="Kulachat Serif"/>
                <a:sym typeface="Kulachat Serif"/>
              </a:rPr>
              <a:t>Combat air pollution in urban areas. Provide sustainable and eco-friendly street lighting. Enhance public safety and convenience.</a:t>
            </a:r>
          </a:p>
          <a:p>
            <a:pPr algn="ctr">
              <a:lnSpc>
                <a:spcPts val="3319"/>
              </a:lnSpc>
            </a:pPr>
          </a:p>
        </p:txBody>
      </p:sp>
      <p:sp>
        <p:nvSpPr>
          <p:cNvPr name="Freeform 3" id="3"/>
          <p:cNvSpPr/>
          <p:nvPr/>
        </p:nvSpPr>
        <p:spPr>
          <a:xfrm flipH="false" flipV="false" rot="0">
            <a:off x="-1699183" y="-1162878"/>
            <a:ext cx="5114585" cy="5142635"/>
          </a:xfrm>
          <a:custGeom>
            <a:avLst/>
            <a:gdLst/>
            <a:ahLst/>
            <a:cxnLst/>
            <a:rect r="r" b="b" t="t" l="l"/>
            <a:pathLst>
              <a:path h="5142635" w="5114585">
                <a:moveTo>
                  <a:pt x="0" y="0"/>
                </a:moveTo>
                <a:lnTo>
                  <a:pt x="5114584" y="0"/>
                </a:lnTo>
                <a:lnTo>
                  <a:pt x="5114584" y="5142636"/>
                </a:lnTo>
                <a:lnTo>
                  <a:pt x="0" y="51426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367110" y="330677"/>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406504" y="568489"/>
            <a:ext cx="2909455" cy="1433568"/>
          </a:xfrm>
          <a:custGeom>
            <a:avLst/>
            <a:gdLst/>
            <a:ahLst/>
            <a:cxnLst/>
            <a:rect r="r" b="b" t="t" l="l"/>
            <a:pathLst>
              <a:path h="1433568" w="2909455">
                <a:moveTo>
                  <a:pt x="2909455" y="0"/>
                </a:moveTo>
                <a:lnTo>
                  <a:pt x="0" y="0"/>
                </a:lnTo>
                <a:lnTo>
                  <a:pt x="0" y="1433568"/>
                </a:lnTo>
                <a:lnTo>
                  <a:pt x="2909455" y="1433568"/>
                </a:lnTo>
                <a:lnTo>
                  <a:pt x="29094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978457" y="3979758"/>
            <a:ext cx="3616776" cy="7883980"/>
          </a:xfrm>
          <a:custGeom>
            <a:avLst/>
            <a:gdLst/>
            <a:ahLst/>
            <a:cxnLst/>
            <a:rect r="r" b="b" t="t" l="l"/>
            <a:pathLst>
              <a:path h="7883980" w="3616776">
                <a:moveTo>
                  <a:pt x="0" y="0"/>
                </a:moveTo>
                <a:lnTo>
                  <a:pt x="3616776" y="0"/>
                </a:lnTo>
                <a:lnTo>
                  <a:pt x="3616776" y="7883979"/>
                </a:lnTo>
                <a:lnTo>
                  <a:pt x="0" y="7883979"/>
                </a:lnTo>
                <a:lnTo>
                  <a:pt x="0"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531465" y="3399472"/>
            <a:ext cx="6429016" cy="6526618"/>
            <a:chOff x="0" y="0"/>
            <a:chExt cx="996023" cy="1011144"/>
          </a:xfrm>
        </p:grpSpPr>
        <p:sp>
          <p:nvSpPr>
            <p:cNvPr name="Freeform 8" id="8"/>
            <p:cNvSpPr/>
            <p:nvPr/>
          </p:nvSpPr>
          <p:spPr>
            <a:xfrm flipH="false" flipV="false" rot="0">
              <a:off x="0" y="0"/>
              <a:ext cx="996023" cy="1011144"/>
            </a:xfrm>
            <a:custGeom>
              <a:avLst/>
              <a:gdLst/>
              <a:ahLst/>
              <a:cxnLst/>
              <a:rect r="r" b="b" t="t" l="l"/>
              <a:pathLst>
                <a:path h="1011144" w="996023">
                  <a:moveTo>
                    <a:pt x="0" y="0"/>
                  </a:moveTo>
                  <a:lnTo>
                    <a:pt x="996023" y="0"/>
                  </a:lnTo>
                  <a:lnTo>
                    <a:pt x="996023" y="1011144"/>
                  </a:lnTo>
                  <a:lnTo>
                    <a:pt x="0" y="1011144"/>
                  </a:lnTo>
                  <a:close/>
                </a:path>
              </a:pathLst>
            </a:custGeom>
            <a:blipFill>
              <a:blip r:embed="rId10"/>
              <a:stretch>
                <a:fillRect l="-759" t="0" r="-759" b="0"/>
              </a:stretch>
            </a:blipFill>
          </p:spPr>
        </p:sp>
      </p:grpSp>
      <p:sp>
        <p:nvSpPr>
          <p:cNvPr name="TextBox 9" id="9"/>
          <p:cNvSpPr txBox="true"/>
          <p:nvPr/>
        </p:nvSpPr>
        <p:spPr>
          <a:xfrm rot="0">
            <a:off x="6175821" y="657225"/>
            <a:ext cx="8802637"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Product Overview</a:t>
            </a:r>
          </a:p>
        </p:txBody>
      </p:sp>
      <p:sp>
        <p:nvSpPr>
          <p:cNvPr name="TextBox 10" id="10"/>
          <p:cNvSpPr txBox="true"/>
          <p:nvPr/>
        </p:nvSpPr>
        <p:spPr>
          <a:xfrm rot="0">
            <a:off x="6960481" y="2861627"/>
            <a:ext cx="7233317" cy="537845"/>
          </a:xfrm>
          <a:prstGeom prst="rect">
            <a:avLst/>
          </a:prstGeom>
        </p:spPr>
        <p:txBody>
          <a:bodyPr anchor="t" rtlCol="false" tIns="0" lIns="0" bIns="0" rIns="0">
            <a:spAutoFit/>
          </a:bodyPr>
          <a:lstStyle/>
          <a:p>
            <a:pPr algn="ctr">
              <a:lnSpc>
                <a:spcPts val="4480"/>
              </a:lnSpc>
              <a:spcBef>
                <a:spcPct val="0"/>
              </a:spcBef>
            </a:pPr>
            <a:r>
              <a:rPr lang="en-US" sz="3200">
                <a:solidFill>
                  <a:srgbClr val="726151"/>
                </a:solidFill>
                <a:latin typeface="Kulachat Serif"/>
                <a:ea typeface="Kulachat Serif"/>
                <a:cs typeface="Kulachat Serif"/>
                <a:sym typeface="Kulachat Serif"/>
              </a:rPr>
              <a:t>An innovative solution to urban problems</a:t>
            </a:r>
          </a:p>
        </p:txBody>
      </p:sp>
      <p:sp>
        <p:nvSpPr>
          <p:cNvPr name="TextBox 11" id="11"/>
          <p:cNvSpPr txBox="true"/>
          <p:nvPr/>
        </p:nvSpPr>
        <p:spPr>
          <a:xfrm rot="0">
            <a:off x="10577139" y="7408553"/>
            <a:ext cx="4031339" cy="2537445"/>
          </a:xfrm>
          <a:prstGeom prst="rect">
            <a:avLst/>
          </a:prstGeom>
        </p:spPr>
        <p:txBody>
          <a:bodyPr anchor="t" rtlCol="false" tIns="0" lIns="0" bIns="0" rIns="0">
            <a:spAutoFit/>
          </a:bodyPr>
          <a:lstStyle/>
          <a:p>
            <a:pPr algn="ctr">
              <a:lnSpc>
                <a:spcPts val="2886"/>
              </a:lnSpc>
            </a:pPr>
            <a:r>
              <a:rPr lang="en-US" sz="2062" b="true">
                <a:solidFill>
                  <a:srgbClr val="726151"/>
                </a:solidFill>
                <a:latin typeface="Kulachat Serif Bold"/>
                <a:ea typeface="Kulachat Serif Bold"/>
                <a:cs typeface="Kulachat Serif Bold"/>
                <a:sym typeface="Kulachat Serif Bold"/>
              </a:rPr>
              <a:t>Key Features</a:t>
            </a:r>
          </a:p>
          <a:p>
            <a:pPr algn="ctr">
              <a:lnSpc>
                <a:spcPts val="2886"/>
              </a:lnSpc>
            </a:pPr>
            <a:r>
              <a:rPr lang="en-US" sz="2062">
                <a:solidFill>
                  <a:srgbClr val="726151"/>
                </a:solidFill>
                <a:latin typeface="Kulachat Serif"/>
                <a:ea typeface="Kulachat Serif"/>
                <a:cs typeface="Kulachat Serif"/>
                <a:sym typeface="Kulachat Serif"/>
              </a:rPr>
              <a:t>Air Purification System, Solar Panels, Smart Safety Features, Waste Management, Charger Ports, Information Directory, Night Mode and Motion Sensor Lighting.</a:t>
            </a:r>
          </a:p>
          <a:p>
            <a:pPr algn="ctr">
              <a:lnSpc>
                <a:spcPts val="2886"/>
              </a:lnSpc>
            </a:pPr>
          </a:p>
        </p:txBody>
      </p:sp>
      <p:sp>
        <p:nvSpPr>
          <p:cNvPr name="TextBox 12" id="12"/>
          <p:cNvSpPr txBox="true"/>
          <p:nvPr/>
        </p:nvSpPr>
        <p:spPr>
          <a:xfrm rot="0">
            <a:off x="7539010" y="3558366"/>
            <a:ext cx="5604913" cy="1970384"/>
          </a:xfrm>
          <a:prstGeom prst="rect">
            <a:avLst/>
          </a:prstGeom>
        </p:spPr>
        <p:txBody>
          <a:bodyPr anchor="t" rtlCol="false" tIns="0" lIns="0" bIns="0" rIns="0">
            <a:spAutoFit/>
          </a:bodyPr>
          <a:lstStyle/>
          <a:p>
            <a:pPr algn="ctr">
              <a:lnSpc>
                <a:spcPts val="5321"/>
              </a:lnSpc>
            </a:pPr>
            <a:r>
              <a:rPr lang="en-US" sz="3800">
                <a:solidFill>
                  <a:srgbClr val="726151"/>
                </a:solidFill>
                <a:latin typeface="Kulachat Serif"/>
                <a:ea typeface="Kulachat Serif"/>
                <a:cs typeface="Kulachat Serif"/>
                <a:sym typeface="Kulachat Serif"/>
              </a:rPr>
              <a:t>Name of the Product</a:t>
            </a:r>
          </a:p>
          <a:p>
            <a:pPr algn="ctr">
              <a:lnSpc>
                <a:spcPts val="5321"/>
              </a:lnSpc>
            </a:pPr>
            <a:r>
              <a:rPr lang="en-US" sz="3800">
                <a:solidFill>
                  <a:srgbClr val="726151"/>
                </a:solidFill>
                <a:latin typeface="Kulachat Serif"/>
                <a:ea typeface="Kulachat Serif"/>
                <a:cs typeface="Kulachat Serif"/>
                <a:sym typeface="Kulachat Serif"/>
              </a:rPr>
              <a:t>Air Purifier Street Lamp</a:t>
            </a:r>
          </a:p>
          <a:p>
            <a:pPr algn="ctr">
              <a:lnSpc>
                <a:spcPts val="532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279815">
            <a:off x="16479612" y="1697"/>
            <a:ext cx="3616776" cy="7883980"/>
          </a:xfrm>
          <a:custGeom>
            <a:avLst/>
            <a:gdLst/>
            <a:ahLst/>
            <a:cxnLst/>
            <a:rect r="r" b="b" t="t" l="l"/>
            <a:pathLst>
              <a:path h="7883980" w="3616776">
                <a:moveTo>
                  <a:pt x="0" y="0"/>
                </a:moveTo>
                <a:lnTo>
                  <a:pt x="3616776" y="0"/>
                </a:lnTo>
                <a:lnTo>
                  <a:pt x="3616776" y="7883980"/>
                </a:lnTo>
                <a:lnTo>
                  <a:pt x="0" y="7883980"/>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14169" y="6326281"/>
            <a:ext cx="6493940" cy="6529555"/>
          </a:xfrm>
          <a:custGeom>
            <a:avLst/>
            <a:gdLst/>
            <a:ahLst/>
            <a:cxnLst/>
            <a:rect r="r" b="b" t="t" l="l"/>
            <a:pathLst>
              <a:path h="6529555" w="6493940">
                <a:moveTo>
                  <a:pt x="0" y="0"/>
                </a:moveTo>
                <a:lnTo>
                  <a:pt x="6493939" y="0"/>
                </a:lnTo>
                <a:lnTo>
                  <a:pt x="6493939" y="6529555"/>
                </a:lnTo>
                <a:lnTo>
                  <a:pt x="0" y="6529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68370">
            <a:off x="-636901" y="4079291"/>
            <a:ext cx="2689927" cy="1649410"/>
          </a:xfrm>
          <a:custGeom>
            <a:avLst/>
            <a:gdLst/>
            <a:ahLst/>
            <a:cxnLst/>
            <a:rect r="r" b="b" t="t" l="l"/>
            <a:pathLst>
              <a:path h="1649410" w="2689927">
                <a:moveTo>
                  <a:pt x="0" y="0"/>
                </a:moveTo>
                <a:lnTo>
                  <a:pt x="2689928" y="0"/>
                </a:lnTo>
                <a:lnTo>
                  <a:pt x="2689928" y="1649410"/>
                </a:lnTo>
                <a:lnTo>
                  <a:pt x="0" y="1649410"/>
                </a:lnTo>
                <a:lnTo>
                  <a:pt x="0" y="0"/>
                </a:lnTo>
                <a:close/>
              </a:path>
            </a:pathLst>
          </a:custGeom>
          <a:blipFill>
            <a:blip r:embed="rId6">
              <a:extLst>
                <a:ext uri="{96DAC541-7B7A-43D3-8B79-37D633B846F1}">
                  <asvg:svgBlip xmlns:asvg="http://schemas.microsoft.com/office/drawing/2016/SVG/main" r:embed="rId7"/>
                </a:ext>
              </a:extLst>
            </a:blip>
            <a:stretch>
              <a:fillRect l="-74740" t="0" r="0" b="0"/>
            </a:stretch>
          </a:blipFill>
        </p:spPr>
      </p:sp>
      <p:sp>
        <p:nvSpPr>
          <p:cNvPr name="Freeform 5" id="5"/>
          <p:cNvSpPr/>
          <p:nvPr/>
        </p:nvSpPr>
        <p:spPr>
          <a:xfrm flipH="false" flipV="true" rot="8309932">
            <a:off x="7582" y="6646127"/>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37270" y="-174048"/>
            <a:ext cx="10662333"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Market Research</a:t>
            </a:r>
          </a:p>
        </p:txBody>
      </p:sp>
      <p:sp>
        <p:nvSpPr>
          <p:cNvPr name="Freeform 7" id="7"/>
          <p:cNvSpPr/>
          <p:nvPr/>
        </p:nvSpPr>
        <p:spPr>
          <a:xfrm flipH="false" flipV="false" rot="0">
            <a:off x="133483" y="3500621"/>
            <a:ext cx="5885440" cy="5864038"/>
          </a:xfrm>
          <a:custGeom>
            <a:avLst/>
            <a:gdLst/>
            <a:ahLst/>
            <a:cxnLst/>
            <a:rect r="r" b="b" t="t" l="l"/>
            <a:pathLst>
              <a:path h="5864038" w="5885440">
                <a:moveTo>
                  <a:pt x="0" y="0"/>
                </a:moveTo>
                <a:lnTo>
                  <a:pt x="5885440" y="0"/>
                </a:lnTo>
                <a:lnTo>
                  <a:pt x="5885440" y="5864038"/>
                </a:lnTo>
                <a:lnTo>
                  <a:pt x="0" y="58640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883227" y="5808727"/>
            <a:ext cx="4750462" cy="3239440"/>
          </a:xfrm>
          <a:prstGeom prst="rect">
            <a:avLst/>
          </a:prstGeom>
        </p:spPr>
        <p:txBody>
          <a:bodyPr anchor="t" rtlCol="false" tIns="0" lIns="0" bIns="0" rIns="0">
            <a:spAutoFit/>
          </a:bodyPr>
          <a:lstStyle/>
          <a:p>
            <a:pPr algn="l">
              <a:lnSpc>
                <a:spcPts val="3700"/>
              </a:lnSpc>
            </a:pPr>
            <a:r>
              <a:rPr lang="en-US" sz="2643">
                <a:solidFill>
                  <a:srgbClr val="726151"/>
                </a:solidFill>
                <a:latin typeface="Kulachat Serif"/>
                <a:ea typeface="Kulachat Serif"/>
                <a:cs typeface="Kulachat Serif"/>
                <a:sym typeface="Kulachat Serif"/>
              </a:rPr>
              <a:t>Global Smart Cities Market growing from $624 billion in 2022 to over $1.2 trillion by 2027. Air Purifier Market estimated to reach $19 billion by 2027. Solar Street Lighting Market growing at 10% CAGR.</a:t>
            </a:r>
          </a:p>
        </p:txBody>
      </p:sp>
      <p:sp>
        <p:nvSpPr>
          <p:cNvPr name="TextBox 9" id="9"/>
          <p:cNvSpPr txBox="true"/>
          <p:nvPr/>
        </p:nvSpPr>
        <p:spPr>
          <a:xfrm rot="0">
            <a:off x="1324827" y="4274075"/>
            <a:ext cx="3502753"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Market Potential</a:t>
            </a:r>
          </a:p>
        </p:txBody>
      </p:sp>
      <p:sp>
        <p:nvSpPr>
          <p:cNvPr name="Freeform 10" id="10"/>
          <p:cNvSpPr/>
          <p:nvPr/>
        </p:nvSpPr>
        <p:spPr>
          <a:xfrm flipH="false" flipV="false" rot="0">
            <a:off x="12402560" y="3500621"/>
            <a:ext cx="5885440" cy="5864038"/>
          </a:xfrm>
          <a:custGeom>
            <a:avLst/>
            <a:gdLst/>
            <a:ahLst/>
            <a:cxnLst/>
            <a:rect r="r" b="b" t="t" l="l"/>
            <a:pathLst>
              <a:path h="5864038" w="5885440">
                <a:moveTo>
                  <a:pt x="0" y="0"/>
                </a:moveTo>
                <a:lnTo>
                  <a:pt x="5885440" y="0"/>
                </a:lnTo>
                <a:lnTo>
                  <a:pt x="5885440" y="5864038"/>
                </a:lnTo>
                <a:lnTo>
                  <a:pt x="0" y="58640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3256642" y="5818252"/>
            <a:ext cx="5003756" cy="3227071"/>
          </a:xfrm>
          <a:prstGeom prst="rect">
            <a:avLst/>
          </a:prstGeom>
        </p:spPr>
        <p:txBody>
          <a:bodyPr anchor="t" rtlCol="false" tIns="0" lIns="0" bIns="0" rIns="0">
            <a:spAutoFit/>
          </a:bodyPr>
          <a:lstStyle/>
          <a:p>
            <a:pPr algn="l">
              <a:lnSpc>
                <a:spcPts val="3697"/>
              </a:lnSpc>
            </a:pPr>
            <a:r>
              <a:rPr lang="en-US" sz="2640">
                <a:solidFill>
                  <a:srgbClr val="726151"/>
                </a:solidFill>
                <a:latin typeface="Kulachat Serif"/>
                <a:ea typeface="Kulachat Serif"/>
                <a:cs typeface="Kulachat Serif"/>
                <a:sym typeface="Kulachat Serif"/>
              </a:rPr>
              <a:t>Primary Audience: City governments, municipal corporations, urban planners. Secondary Audience: Construction companies, sustainability organizations, smart city developers.</a:t>
            </a:r>
          </a:p>
        </p:txBody>
      </p:sp>
      <p:sp>
        <p:nvSpPr>
          <p:cNvPr name="TextBox 12" id="12"/>
          <p:cNvSpPr txBox="true"/>
          <p:nvPr/>
        </p:nvSpPr>
        <p:spPr>
          <a:xfrm rot="0">
            <a:off x="13531558" y="4274075"/>
            <a:ext cx="3627444"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Target Market</a:t>
            </a:r>
          </a:p>
        </p:txBody>
      </p:sp>
      <p:sp>
        <p:nvSpPr>
          <p:cNvPr name="TextBox 13" id="13"/>
          <p:cNvSpPr txBox="true"/>
          <p:nvPr/>
        </p:nvSpPr>
        <p:spPr>
          <a:xfrm rot="0">
            <a:off x="4480230" y="2270702"/>
            <a:ext cx="8776413" cy="505282"/>
          </a:xfrm>
          <a:prstGeom prst="rect">
            <a:avLst/>
          </a:prstGeom>
        </p:spPr>
        <p:txBody>
          <a:bodyPr anchor="t" rtlCol="false" tIns="0" lIns="0" bIns="0" rIns="0">
            <a:spAutoFit/>
          </a:bodyPr>
          <a:lstStyle/>
          <a:p>
            <a:pPr algn="ctr">
              <a:lnSpc>
                <a:spcPts val="4176"/>
              </a:lnSpc>
              <a:spcBef>
                <a:spcPct val="0"/>
              </a:spcBef>
            </a:pPr>
            <a:r>
              <a:rPr lang="en-US" sz="2983">
                <a:solidFill>
                  <a:srgbClr val="726151"/>
                </a:solidFill>
                <a:latin typeface="Kulachat Serif"/>
                <a:ea typeface="Kulachat Serif"/>
                <a:cs typeface="Kulachat Serif"/>
                <a:sym typeface="Kulachat Serif"/>
              </a:rPr>
              <a:t>Analyzing market trends and competition</a:t>
            </a:r>
          </a:p>
        </p:txBody>
      </p:sp>
      <p:sp>
        <p:nvSpPr>
          <p:cNvPr name="Freeform 14" id="14"/>
          <p:cNvSpPr/>
          <p:nvPr/>
        </p:nvSpPr>
        <p:spPr>
          <a:xfrm flipH="false" flipV="false" rot="0">
            <a:off x="6268022" y="3500621"/>
            <a:ext cx="5885440" cy="5864038"/>
          </a:xfrm>
          <a:custGeom>
            <a:avLst/>
            <a:gdLst/>
            <a:ahLst/>
            <a:cxnLst/>
            <a:rect r="r" b="b" t="t" l="l"/>
            <a:pathLst>
              <a:path h="5864038" w="5885440">
                <a:moveTo>
                  <a:pt x="0" y="0"/>
                </a:moveTo>
                <a:lnTo>
                  <a:pt x="5885440" y="0"/>
                </a:lnTo>
                <a:lnTo>
                  <a:pt x="5885440" y="5864038"/>
                </a:lnTo>
                <a:lnTo>
                  <a:pt x="0" y="58640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7080896" y="4274075"/>
            <a:ext cx="4417153"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Competitor Analysis</a:t>
            </a:r>
          </a:p>
        </p:txBody>
      </p:sp>
      <p:sp>
        <p:nvSpPr>
          <p:cNvPr name="TextBox 16" id="16"/>
          <p:cNvSpPr txBox="true"/>
          <p:nvPr/>
        </p:nvSpPr>
        <p:spPr>
          <a:xfrm rot="0">
            <a:off x="7080896" y="5808727"/>
            <a:ext cx="4750462" cy="3239440"/>
          </a:xfrm>
          <a:prstGeom prst="rect">
            <a:avLst/>
          </a:prstGeom>
        </p:spPr>
        <p:txBody>
          <a:bodyPr anchor="t" rtlCol="false" tIns="0" lIns="0" bIns="0" rIns="0">
            <a:spAutoFit/>
          </a:bodyPr>
          <a:lstStyle/>
          <a:p>
            <a:pPr algn="l">
              <a:lnSpc>
                <a:spcPts val="3700"/>
              </a:lnSpc>
            </a:pPr>
            <a:r>
              <a:rPr lang="en-US" sz="2643">
                <a:solidFill>
                  <a:srgbClr val="726151"/>
                </a:solidFill>
                <a:latin typeface="Kulachat Serif"/>
                <a:ea typeface="Kulachat Serif"/>
                <a:cs typeface="Kulachat Serif"/>
                <a:sym typeface="Kulachat Serif"/>
              </a:rPr>
              <a:t>Existing Smart Street Lamps: Philips Smart Lighting (lacks air purification), Huawei Smart Street Lights (no eco-friendly features). Air Purifiers: Dyson and Xiaomi (not designed for public spaces).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true" flipV="false" rot="-1279815">
            <a:off x="161758" y="6695130"/>
            <a:ext cx="3616776" cy="7883980"/>
          </a:xfrm>
          <a:custGeom>
            <a:avLst/>
            <a:gdLst/>
            <a:ahLst/>
            <a:cxnLst/>
            <a:rect r="r" b="b" t="t" l="l"/>
            <a:pathLst>
              <a:path h="7883980" w="3616776">
                <a:moveTo>
                  <a:pt x="3616775" y="0"/>
                </a:moveTo>
                <a:lnTo>
                  <a:pt x="0" y="0"/>
                </a:lnTo>
                <a:lnTo>
                  <a:pt x="0" y="7883979"/>
                </a:lnTo>
                <a:lnTo>
                  <a:pt x="3616775" y="7883979"/>
                </a:lnTo>
                <a:lnTo>
                  <a:pt x="3616775"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21384" y="3375351"/>
            <a:ext cx="5917837" cy="5864038"/>
          </a:xfrm>
          <a:custGeom>
            <a:avLst/>
            <a:gdLst/>
            <a:ahLst/>
            <a:cxnLst/>
            <a:rect r="r" b="b" t="t" l="l"/>
            <a:pathLst>
              <a:path h="5864038" w="5917837">
                <a:moveTo>
                  <a:pt x="0" y="0"/>
                </a:moveTo>
                <a:lnTo>
                  <a:pt x="5917837" y="0"/>
                </a:lnTo>
                <a:lnTo>
                  <a:pt x="5917837" y="5864038"/>
                </a:lnTo>
                <a:lnTo>
                  <a:pt x="0" y="5864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10800000">
            <a:off x="13455204" y="-2469401"/>
            <a:ext cx="6493940" cy="9480485"/>
            <a:chOff x="0" y="0"/>
            <a:chExt cx="8658586" cy="12640647"/>
          </a:xfrm>
        </p:grpSpPr>
        <p:sp>
          <p:nvSpPr>
            <p:cNvPr name="Freeform 5" id="5"/>
            <p:cNvSpPr/>
            <p:nvPr/>
          </p:nvSpPr>
          <p:spPr>
            <a:xfrm flipH="false" flipV="false" rot="0">
              <a:off x="0" y="3934573"/>
              <a:ext cx="8658586" cy="8706074"/>
            </a:xfrm>
            <a:custGeom>
              <a:avLst/>
              <a:gdLst/>
              <a:ahLst/>
              <a:cxnLst/>
              <a:rect r="r" b="b" t="t" l="l"/>
              <a:pathLst>
                <a:path h="8706074" w="8658586">
                  <a:moveTo>
                    <a:pt x="0" y="0"/>
                  </a:moveTo>
                  <a:lnTo>
                    <a:pt x="8658586" y="0"/>
                  </a:lnTo>
                  <a:lnTo>
                    <a:pt x="8658586" y="8706074"/>
                  </a:lnTo>
                  <a:lnTo>
                    <a:pt x="0" y="87060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368370">
              <a:off x="1836358" y="938586"/>
              <a:ext cx="3586570" cy="2199214"/>
            </a:xfrm>
            <a:custGeom>
              <a:avLst/>
              <a:gdLst/>
              <a:ahLst/>
              <a:cxnLst/>
              <a:rect r="r" b="b" t="t" l="l"/>
              <a:pathLst>
                <a:path h="2199214" w="3586570">
                  <a:moveTo>
                    <a:pt x="0" y="0"/>
                  </a:moveTo>
                  <a:lnTo>
                    <a:pt x="3586570" y="0"/>
                  </a:lnTo>
                  <a:lnTo>
                    <a:pt x="3586570" y="2199214"/>
                  </a:lnTo>
                  <a:lnTo>
                    <a:pt x="0" y="2199214"/>
                  </a:lnTo>
                  <a:lnTo>
                    <a:pt x="0" y="0"/>
                  </a:lnTo>
                  <a:close/>
                </a:path>
              </a:pathLst>
            </a:custGeom>
            <a:blipFill>
              <a:blip r:embed="rId8">
                <a:extLst>
                  <a:ext uri="{96DAC541-7B7A-43D3-8B79-37D633B846F1}">
                    <asvg:svgBlip xmlns:asvg="http://schemas.microsoft.com/office/drawing/2016/SVG/main" r:embed="rId9"/>
                  </a:ext>
                </a:extLst>
              </a:blip>
              <a:stretch>
                <a:fillRect l="-74740" t="0" r="0" b="0"/>
              </a:stretch>
            </a:blipFill>
          </p:spPr>
        </p:sp>
        <p:sp>
          <p:nvSpPr>
            <p:cNvPr name="Freeform 7" id="7"/>
            <p:cNvSpPr/>
            <p:nvPr/>
          </p:nvSpPr>
          <p:spPr>
            <a:xfrm flipH="false" flipV="true" rot="8309932">
              <a:off x="2695668" y="4361035"/>
              <a:ext cx="3267251" cy="5581154"/>
            </a:xfrm>
            <a:custGeom>
              <a:avLst/>
              <a:gdLst/>
              <a:ahLst/>
              <a:cxnLst/>
              <a:rect r="r" b="b" t="t" l="l"/>
              <a:pathLst>
                <a:path h="5581154" w="3267251">
                  <a:moveTo>
                    <a:pt x="0" y="5581155"/>
                  </a:moveTo>
                  <a:lnTo>
                    <a:pt x="3267250" y="5581155"/>
                  </a:lnTo>
                  <a:lnTo>
                    <a:pt x="3267250" y="0"/>
                  </a:lnTo>
                  <a:lnTo>
                    <a:pt x="0" y="0"/>
                  </a:lnTo>
                  <a:lnTo>
                    <a:pt x="0" y="5581155"/>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8" id="8"/>
          <p:cNvGrpSpPr/>
          <p:nvPr/>
        </p:nvGrpSpPr>
        <p:grpSpPr>
          <a:xfrm rot="0">
            <a:off x="9881176" y="3375351"/>
            <a:ext cx="5917837" cy="5864038"/>
            <a:chOff x="0" y="0"/>
            <a:chExt cx="7890449" cy="7818718"/>
          </a:xfrm>
        </p:grpSpPr>
        <p:sp>
          <p:nvSpPr>
            <p:cNvPr name="Freeform 9" id="9"/>
            <p:cNvSpPr/>
            <p:nvPr/>
          </p:nvSpPr>
          <p:spPr>
            <a:xfrm flipH="false" flipV="false" rot="0">
              <a:off x="0" y="0"/>
              <a:ext cx="7890449" cy="7818718"/>
            </a:xfrm>
            <a:custGeom>
              <a:avLst/>
              <a:gdLst/>
              <a:ahLst/>
              <a:cxnLst/>
              <a:rect r="r" b="b" t="t" l="l"/>
              <a:pathLst>
                <a:path h="7818718" w="7890449">
                  <a:moveTo>
                    <a:pt x="0" y="0"/>
                  </a:moveTo>
                  <a:lnTo>
                    <a:pt x="7890449" y="0"/>
                  </a:lnTo>
                  <a:lnTo>
                    <a:pt x="7890449" y="7818718"/>
                  </a:lnTo>
                  <a:lnTo>
                    <a:pt x="0" y="781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056939" y="2006443"/>
              <a:ext cx="5351885" cy="5193877"/>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Direct Sales: ₹1,00,000 per unit. Service Contracts: ₹10,000 per unit annually. Advertising Revenue: ₹5,000 per panel annually.</a:t>
              </a:r>
            </a:p>
          </p:txBody>
        </p:sp>
        <p:sp>
          <p:nvSpPr>
            <p:cNvPr name="TextBox 11" id="11"/>
            <p:cNvSpPr txBox="true"/>
            <p:nvPr/>
          </p:nvSpPr>
          <p:spPr>
            <a:xfrm rot="0">
              <a:off x="2358201" y="640306"/>
              <a:ext cx="3174046" cy="817669"/>
            </a:xfrm>
            <a:prstGeom prst="rect">
              <a:avLst/>
            </a:prstGeom>
          </p:spPr>
          <p:txBody>
            <a:bodyPr anchor="t" rtlCol="false" tIns="0" lIns="0" bIns="0" rIns="0">
              <a:spAutoFit/>
            </a:bodyPr>
            <a:lstStyle/>
            <a:p>
              <a:pPr algn="ctr">
                <a:lnSpc>
                  <a:spcPts val="5179"/>
                </a:lnSpc>
              </a:pPr>
            </a:p>
          </p:txBody>
        </p:sp>
      </p:grpSp>
      <p:sp>
        <p:nvSpPr>
          <p:cNvPr name="TextBox 12" id="12"/>
          <p:cNvSpPr txBox="true"/>
          <p:nvPr/>
        </p:nvSpPr>
        <p:spPr>
          <a:xfrm rot="0">
            <a:off x="4290035" y="416252"/>
            <a:ext cx="10140923"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Financial Model</a:t>
            </a:r>
          </a:p>
        </p:txBody>
      </p:sp>
      <p:sp>
        <p:nvSpPr>
          <p:cNvPr name="TextBox 13" id="13"/>
          <p:cNvSpPr txBox="true"/>
          <p:nvPr/>
        </p:nvSpPr>
        <p:spPr>
          <a:xfrm rot="0">
            <a:off x="4073538" y="4659887"/>
            <a:ext cx="4244653" cy="4579502"/>
          </a:xfrm>
          <a:prstGeom prst="rect">
            <a:avLst/>
          </a:prstGeom>
        </p:spPr>
        <p:txBody>
          <a:bodyPr anchor="t" rtlCol="false" tIns="0" lIns="0" bIns="0" rIns="0">
            <a:spAutoFit/>
          </a:bodyPr>
          <a:lstStyle/>
          <a:p>
            <a:pPr algn="l">
              <a:lnSpc>
                <a:spcPts val="5247"/>
              </a:lnSpc>
            </a:pPr>
            <a:r>
              <a:rPr lang="en-US" sz="3748">
                <a:solidFill>
                  <a:srgbClr val="726151"/>
                </a:solidFill>
                <a:latin typeface="Kulachat Serif"/>
                <a:ea typeface="Kulachat Serif"/>
                <a:cs typeface="Kulachat Serif"/>
                <a:sym typeface="Kulachat Serif"/>
              </a:rPr>
              <a:t>Production Costs: ₹63,000 per unit. Installation Costs: ₹15,000 per unit. Annual Maintenance Costs: ₹5,000 per unit.</a:t>
            </a:r>
          </a:p>
        </p:txBody>
      </p:sp>
      <p:sp>
        <p:nvSpPr>
          <p:cNvPr name="TextBox 14" id="14"/>
          <p:cNvSpPr txBox="true"/>
          <p:nvPr/>
        </p:nvSpPr>
        <p:spPr>
          <a:xfrm rot="0">
            <a:off x="3500326" y="3800901"/>
            <a:ext cx="3959953"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Cost Breakdown</a:t>
            </a:r>
          </a:p>
        </p:txBody>
      </p:sp>
      <p:sp>
        <p:nvSpPr>
          <p:cNvPr name="TextBox 15" id="15"/>
          <p:cNvSpPr txBox="true"/>
          <p:nvPr/>
        </p:nvSpPr>
        <p:spPr>
          <a:xfrm rot="0">
            <a:off x="4073538" y="2745431"/>
            <a:ext cx="10140923" cy="629920"/>
          </a:xfrm>
          <a:prstGeom prst="rect">
            <a:avLst/>
          </a:prstGeom>
        </p:spPr>
        <p:txBody>
          <a:bodyPr anchor="t" rtlCol="false" tIns="0" lIns="0" bIns="0" rIns="0">
            <a:spAutoFit/>
          </a:bodyPr>
          <a:lstStyle/>
          <a:p>
            <a:pPr algn="ctr">
              <a:lnSpc>
                <a:spcPts val="5179"/>
              </a:lnSpc>
              <a:spcBef>
                <a:spcPct val="0"/>
              </a:spcBef>
            </a:pPr>
            <a:r>
              <a:rPr lang="en-US" b="true" sz="3699">
                <a:solidFill>
                  <a:srgbClr val="726151"/>
                </a:solidFill>
                <a:latin typeface="Kulachat Serif Semi-Bold"/>
                <a:ea typeface="Kulachat Serif Semi-Bold"/>
                <a:cs typeface="Kulachat Serif Semi-Bold"/>
                <a:sym typeface="Kulachat Serif Semi-Bold"/>
              </a:rPr>
              <a:t>Economic feasibility and profitability</a:t>
            </a:r>
          </a:p>
        </p:txBody>
      </p:sp>
      <p:sp>
        <p:nvSpPr>
          <p:cNvPr name="TextBox 16" id="16"/>
          <p:cNvSpPr txBox="true"/>
          <p:nvPr/>
        </p:nvSpPr>
        <p:spPr>
          <a:xfrm rot="0">
            <a:off x="10652299" y="3800901"/>
            <a:ext cx="4375589"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Revenue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5400000">
            <a:off x="13751729" y="4621158"/>
            <a:ext cx="7015142" cy="5679421"/>
            <a:chOff x="0" y="0"/>
            <a:chExt cx="9353523" cy="7572561"/>
          </a:xfrm>
        </p:grpSpPr>
        <p:sp>
          <p:nvSpPr>
            <p:cNvPr name="Freeform 3" id="3"/>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true" flipV="false" rot="0">
            <a:off x="-1808388" y="292931"/>
            <a:ext cx="3616776" cy="7883980"/>
          </a:xfrm>
          <a:custGeom>
            <a:avLst/>
            <a:gdLst/>
            <a:ahLst/>
            <a:cxnLst/>
            <a:rect r="r" b="b" t="t" l="l"/>
            <a:pathLst>
              <a:path h="7883980" w="3616776">
                <a:moveTo>
                  <a:pt x="3616776" y="0"/>
                </a:moveTo>
                <a:lnTo>
                  <a:pt x="0" y="0"/>
                </a:lnTo>
                <a:lnTo>
                  <a:pt x="0" y="7883979"/>
                </a:lnTo>
                <a:lnTo>
                  <a:pt x="3616776" y="7883979"/>
                </a:lnTo>
                <a:lnTo>
                  <a:pt x="3616776"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416728" y="54552"/>
            <a:ext cx="14842572"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Business Development Plan</a:t>
            </a:r>
          </a:p>
        </p:txBody>
      </p:sp>
      <p:sp>
        <p:nvSpPr>
          <p:cNvPr name="TextBox 8" id="8"/>
          <p:cNvSpPr txBox="true"/>
          <p:nvPr/>
        </p:nvSpPr>
        <p:spPr>
          <a:xfrm rot="0">
            <a:off x="3610460" y="4294845"/>
            <a:ext cx="11867377" cy="1099820"/>
          </a:xfrm>
          <a:prstGeom prst="rect">
            <a:avLst/>
          </a:prstGeom>
        </p:spPr>
        <p:txBody>
          <a:bodyPr anchor="t" rtlCol="false" tIns="0" lIns="0" bIns="0" rIns="0">
            <a:spAutoFit/>
          </a:bodyPr>
          <a:lstStyle/>
          <a:p>
            <a:pPr algn="l">
              <a:lnSpc>
                <a:spcPts val="4480"/>
              </a:lnSpc>
            </a:pPr>
            <a:r>
              <a:rPr lang="en-US" sz="3200">
                <a:solidFill>
                  <a:srgbClr val="726151"/>
                </a:solidFill>
                <a:latin typeface="Kulachat Serif"/>
                <a:ea typeface="Kulachat Serif"/>
                <a:cs typeface="Kulachat Serif"/>
                <a:sym typeface="Kulachat Serif"/>
              </a:rPr>
              <a:t>Launch a pilot project in a high pollution city. Partner with municipal corporations, NGOs, renewable energy companies.</a:t>
            </a:r>
          </a:p>
        </p:txBody>
      </p:sp>
      <p:sp>
        <p:nvSpPr>
          <p:cNvPr name="Freeform 9" id="9"/>
          <p:cNvSpPr/>
          <p:nvPr/>
        </p:nvSpPr>
        <p:spPr>
          <a:xfrm flipH="false" flipV="false" rot="0">
            <a:off x="2452652" y="3097386"/>
            <a:ext cx="6011916" cy="1254608"/>
          </a:xfrm>
          <a:custGeom>
            <a:avLst/>
            <a:gdLst/>
            <a:ahLst/>
            <a:cxnLst/>
            <a:rect r="r" b="b" t="t" l="l"/>
            <a:pathLst>
              <a:path h="1254608" w="6011916">
                <a:moveTo>
                  <a:pt x="0" y="0"/>
                </a:moveTo>
                <a:lnTo>
                  <a:pt x="6011915" y="0"/>
                </a:lnTo>
                <a:lnTo>
                  <a:pt x="6011915" y="1254609"/>
                </a:lnTo>
                <a:lnTo>
                  <a:pt x="0" y="1254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2639268" y="3323377"/>
            <a:ext cx="6323532" cy="629920"/>
          </a:xfrm>
          <a:prstGeom prst="rect">
            <a:avLst/>
          </a:prstGeom>
        </p:spPr>
        <p:txBody>
          <a:bodyPr anchor="t" rtlCol="false" tIns="0" lIns="0" bIns="0" rIns="0">
            <a:spAutoFit/>
          </a:bodyPr>
          <a:lstStyle/>
          <a:p>
            <a:pPr algn="l" marL="798826" indent="-399413" lvl="1">
              <a:lnSpc>
                <a:spcPts val="5179"/>
              </a:lnSpc>
              <a:buFont typeface="Arial"/>
              <a:buChar char="•"/>
            </a:pPr>
            <a:r>
              <a:rPr lang="en-US" b="true" sz="3699">
                <a:solidFill>
                  <a:srgbClr val="726151"/>
                </a:solidFill>
                <a:latin typeface="Kulachat Serif Semi-Bold"/>
                <a:ea typeface="Kulachat Serif Semi-Bold"/>
                <a:cs typeface="Kulachat Serif Semi-Bold"/>
                <a:sym typeface="Kulachat Serif Semi-Bold"/>
              </a:rPr>
              <a:t>Market Entry Strategy</a:t>
            </a:r>
          </a:p>
        </p:txBody>
      </p:sp>
      <p:sp>
        <p:nvSpPr>
          <p:cNvPr name="Freeform 11" id="11"/>
          <p:cNvSpPr/>
          <p:nvPr/>
        </p:nvSpPr>
        <p:spPr>
          <a:xfrm flipH="false" flipV="false" rot="0">
            <a:off x="2416728" y="5491395"/>
            <a:ext cx="6011916" cy="1254608"/>
          </a:xfrm>
          <a:custGeom>
            <a:avLst/>
            <a:gdLst/>
            <a:ahLst/>
            <a:cxnLst/>
            <a:rect r="r" b="b" t="t" l="l"/>
            <a:pathLst>
              <a:path h="1254608" w="6011916">
                <a:moveTo>
                  <a:pt x="0" y="0"/>
                </a:moveTo>
                <a:lnTo>
                  <a:pt x="6011916" y="0"/>
                </a:lnTo>
                <a:lnTo>
                  <a:pt x="6011916" y="1254609"/>
                </a:lnTo>
                <a:lnTo>
                  <a:pt x="0" y="1254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2639268" y="5770402"/>
            <a:ext cx="6323532" cy="629920"/>
          </a:xfrm>
          <a:prstGeom prst="rect">
            <a:avLst/>
          </a:prstGeom>
        </p:spPr>
        <p:txBody>
          <a:bodyPr anchor="t" rtlCol="false" tIns="0" lIns="0" bIns="0" rIns="0">
            <a:spAutoFit/>
          </a:bodyPr>
          <a:lstStyle/>
          <a:p>
            <a:pPr algn="l" marL="798826" indent="-399413" lvl="1">
              <a:lnSpc>
                <a:spcPts val="5179"/>
              </a:lnSpc>
              <a:buFont typeface="Arial"/>
              <a:buChar char="•"/>
            </a:pPr>
            <a:r>
              <a:rPr lang="en-US" b="true" sz="3699">
                <a:solidFill>
                  <a:srgbClr val="726151"/>
                </a:solidFill>
                <a:latin typeface="Kulachat Serif Semi-Bold"/>
                <a:ea typeface="Kulachat Serif Semi-Bold"/>
                <a:cs typeface="Kulachat Serif Semi-Bold"/>
                <a:sym typeface="Kulachat Serif Semi-Bold"/>
              </a:rPr>
              <a:t>Sales Channels</a:t>
            </a:r>
          </a:p>
        </p:txBody>
      </p:sp>
      <p:sp>
        <p:nvSpPr>
          <p:cNvPr name="TextBox 13" id="13"/>
          <p:cNvSpPr txBox="true"/>
          <p:nvPr/>
        </p:nvSpPr>
        <p:spPr>
          <a:xfrm rot="0">
            <a:off x="3610460" y="6784104"/>
            <a:ext cx="11867377" cy="1099820"/>
          </a:xfrm>
          <a:prstGeom prst="rect">
            <a:avLst/>
          </a:prstGeom>
        </p:spPr>
        <p:txBody>
          <a:bodyPr anchor="t" rtlCol="false" tIns="0" lIns="0" bIns="0" rIns="0">
            <a:spAutoFit/>
          </a:bodyPr>
          <a:lstStyle/>
          <a:p>
            <a:pPr algn="l">
              <a:lnSpc>
                <a:spcPts val="4480"/>
              </a:lnSpc>
            </a:pPr>
            <a:r>
              <a:rPr lang="en-US" sz="3200">
                <a:solidFill>
                  <a:srgbClr val="726151"/>
                </a:solidFill>
                <a:latin typeface="Kulachat Serif"/>
                <a:ea typeface="Kulachat Serif"/>
                <a:cs typeface="Kulachat Serif"/>
                <a:sym typeface="Kulachat Serif"/>
              </a:rPr>
              <a:t>B2G: Directly sell to municipal bodies. B2B: Collaborate with construction firms. Public-Private Partnerships.</a:t>
            </a:r>
          </a:p>
        </p:txBody>
      </p:sp>
      <p:sp>
        <p:nvSpPr>
          <p:cNvPr name="TextBox 14" id="14"/>
          <p:cNvSpPr txBox="true"/>
          <p:nvPr/>
        </p:nvSpPr>
        <p:spPr>
          <a:xfrm rot="0">
            <a:off x="1722714" y="2208154"/>
            <a:ext cx="14842572" cy="629920"/>
          </a:xfrm>
          <a:prstGeom prst="rect">
            <a:avLst/>
          </a:prstGeom>
        </p:spPr>
        <p:txBody>
          <a:bodyPr anchor="t" rtlCol="false" tIns="0" lIns="0" bIns="0" rIns="0">
            <a:spAutoFit/>
          </a:bodyPr>
          <a:lstStyle/>
          <a:p>
            <a:pPr algn="ctr">
              <a:lnSpc>
                <a:spcPts val="5179"/>
              </a:lnSpc>
              <a:spcBef>
                <a:spcPct val="0"/>
              </a:spcBef>
            </a:pPr>
            <a:r>
              <a:rPr lang="en-US" b="true" sz="3699">
                <a:solidFill>
                  <a:srgbClr val="726151"/>
                </a:solidFill>
                <a:latin typeface="Kulachat Serif Semi-Bold"/>
                <a:ea typeface="Kulachat Serif Semi-Bold"/>
                <a:cs typeface="Kulachat Serif Semi-Bold"/>
                <a:sym typeface="Kulachat Serif Semi-Bold"/>
              </a:rPr>
              <a:t>Strategies for market penetration and growth</a:t>
            </a:r>
          </a:p>
        </p:txBody>
      </p:sp>
      <p:sp>
        <p:nvSpPr>
          <p:cNvPr name="Freeform 15" id="15"/>
          <p:cNvSpPr/>
          <p:nvPr/>
        </p:nvSpPr>
        <p:spPr>
          <a:xfrm flipH="false" flipV="false" rot="0">
            <a:off x="2452652" y="7979174"/>
            <a:ext cx="6011916" cy="1254608"/>
          </a:xfrm>
          <a:custGeom>
            <a:avLst/>
            <a:gdLst/>
            <a:ahLst/>
            <a:cxnLst/>
            <a:rect r="r" b="b" t="t" l="l"/>
            <a:pathLst>
              <a:path h="1254608" w="6011916">
                <a:moveTo>
                  <a:pt x="0" y="0"/>
                </a:moveTo>
                <a:lnTo>
                  <a:pt x="6011915" y="0"/>
                </a:lnTo>
                <a:lnTo>
                  <a:pt x="6011915" y="1254608"/>
                </a:lnTo>
                <a:lnTo>
                  <a:pt x="0" y="12546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2639268" y="8217299"/>
            <a:ext cx="6323532" cy="629920"/>
          </a:xfrm>
          <a:prstGeom prst="rect">
            <a:avLst/>
          </a:prstGeom>
        </p:spPr>
        <p:txBody>
          <a:bodyPr anchor="t" rtlCol="false" tIns="0" lIns="0" bIns="0" rIns="0">
            <a:spAutoFit/>
          </a:bodyPr>
          <a:lstStyle/>
          <a:p>
            <a:pPr algn="l" marL="798826" indent="-399413" lvl="1">
              <a:lnSpc>
                <a:spcPts val="5179"/>
              </a:lnSpc>
              <a:buFont typeface="Arial"/>
              <a:buChar char="•"/>
            </a:pPr>
            <a:r>
              <a:rPr lang="en-US" b="true" sz="3699">
                <a:solidFill>
                  <a:srgbClr val="726151"/>
                </a:solidFill>
                <a:latin typeface="Kulachat Serif Semi-Bold"/>
                <a:ea typeface="Kulachat Serif Semi-Bold"/>
                <a:cs typeface="Kulachat Serif Semi-Bold"/>
                <a:sym typeface="Kulachat Serif Semi-Bold"/>
              </a:rPr>
              <a:t>Promotion Strategy</a:t>
            </a:r>
          </a:p>
        </p:txBody>
      </p:sp>
      <p:sp>
        <p:nvSpPr>
          <p:cNvPr name="TextBox 17" id="17"/>
          <p:cNvSpPr txBox="true"/>
          <p:nvPr/>
        </p:nvSpPr>
        <p:spPr>
          <a:xfrm rot="0">
            <a:off x="3610460" y="9176632"/>
            <a:ext cx="11867377" cy="1099820"/>
          </a:xfrm>
          <a:prstGeom prst="rect">
            <a:avLst/>
          </a:prstGeom>
        </p:spPr>
        <p:txBody>
          <a:bodyPr anchor="t" rtlCol="false" tIns="0" lIns="0" bIns="0" rIns="0">
            <a:spAutoFit/>
          </a:bodyPr>
          <a:lstStyle/>
          <a:p>
            <a:pPr algn="l">
              <a:lnSpc>
                <a:spcPts val="4480"/>
              </a:lnSpc>
            </a:pPr>
            <a:r>
              <a:rPr lang="en-US" sz="3200">
                <a:solidFill>
                  <a:srgbClr val="726151"/>
                </a:solidFill>
                <a:latin typeface="Kulachat Serif"/>
                <a:ea typeface="Kulachat Serif"/>
                <a:cs typeface="Kulachat Serif"/>
                <a:sym typeface="Kulachat Serif"/>
              </a:rPr>
              <a:t>Campaigns on LinkedIn and Instagram. Host demonstrations at expos or conferences. Partner with eco-friendly influencers.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4546483">
            <a:off x="14012330" y="6578204"/>
            <a:ext cx="6493940" cy="6529555"/>
          </a:xfrm>
          <a:custGeom>
            <a:avLst/>
            <a:gdLst/>
            <a:ahLst/>
            <a:cxnLst/>
            <a:rect r="r" b="b" t="t" l="l"/>
            <a:pathLst>
              <a:path h="6529555" w="6493940">
                <a:moveTo>
                  <a:pt x="0" y="0"/>
                </a:moveTo>
                <a:lnTo>
                  <a:pt x="6493940" y="0"/>
                </a:lnTo>
                <a:lnTo>
                  <a:pt x="6493940" y="6529555"/>
                </a:lnTo>
                <a:lnTo>
                  <a:pt x="0" y="6529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37921">
            <a:off x="11421940" y="8734077"/>
            <a:ext cx="4700392" cy="1649410"/>
          </a:xfrm>
          <a:custGeom>
            <a:avLst/>
            <a:gdLst/>
            <a:ahLst/>
            <a:cxnLst/>
            <a:rect r="r" b="b" t="t" l="l"/>
            <a:pathLst>
              <a:path h="1649410" w="4700392">
                <a:moveTo>
                  <a:pt x="0" y="0"/>
                </a:moveTo>
                <a:lnTo>
                  <a:pt x="4700392" y="0"/>
                </a:lnTo>
                <a:lnTo>
                  <a:pt x="4700392" y="1649410"/>
                </a:lnTo>
                <a:lnTo>
                  <a:pt x="0" y="1649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6487104">
            <a:off x="17062781" y="7465849"/>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5400000">
            <a:off x="-1324386" y="-1633025"/>
            <a:ext cx="3350281" cy="7303064"/>
          </a:xfrm>
          <a:custGeom>
            <a:avLst/>
            <a:gdLst/>
            <a:ahLst/>
            <a:cxnLst/>
            <a:rect r="r" b="b" t="t" l="l"/>
            <a:pathLst>
              <a:path h="7303064" w="3350281">
                <a:moveTo>
                  <a:pt x="3350281" y="0"/>
                </a:moveTo>
                <a:lnTo>
                  <a:pt x="0" y="0"/>
                </a:lnTo>
                <a:lnTo>
                  <a:pt x="0" y="7303063"/>
                </a:lnTo>
                <a:lnTo>
                  <a:pt x="3350281" y="7303063"/>
                </a:lnTo>
                <a:lnTo>
                  <a:pt x="3350281"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596723" y="-28109"/>
            <a:ext cx="11581593"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Marketing Strategy</a:t>
            </a:r>
          </a:p>
        </p:txBody>
      </p:sp>
      <p:sp>
        <p:nvSpPr>
          <p:cNvPr name="TextBox 7" id="7"/>
          <p:cNvSpPr txBox="true"/>
          <p:nvPr/>
        </p:nvSpPr>
        <p:spPr>
          <a:xfrm rot="0">
            <a:off x="4201869" y="2407116"/>
            <a:ext cx="11581593" cy="629920"/>
          </a:xfrm>
          <a:prstGeom prst="rect">
            <a:avLst/>
          </a:prstGeom>
        </p:spPr>
        <p:txBody>
          <a:bodyPr anchor="t" rtlCol="false" tIns="0" lIns="0" bIns="0" rIns="0">
            <a:spAutoFit/>
          </a:bodyPr>
          <a:lstStyle/>
          <a:p>
            <a:pPr algn="ctr">
              <a:lnSpc>
                <a:spcPts val="5179"/>
              </a:lnSpc>
              <a:spcBef>
                <a:spcPct val="0"/>
              </a:spcBef>
            </a:pPr>
            <a:r>
              <a:rPr lang="en-US" b="true" sz="3699">
                <a:solidFill>
                  <a:srgbClr val="726151"/>
                </a:solidFill>
                <a:latin typeface="Kulachat Serif Semi-Bold"/>
                <a:ea typeface="Kulachat Serif Semi-Bold"/>
                <a:cs typeface="Kulachat Serif Semi-Bold"/>
                <a:sym typeface="Kulachat Serif Semi-Bold"/>
              </a:rPr>
              <a:t>Building brand awareness and engagement</a:t>
            </a:r>
          </a:p>
        </p:txBody>
      </p:sp>
      <p:sp>
        <p:nvSpPr>
          <p:cNvPr name="Freeform 8" id="8"/>
          <p:cNvSpPr/>
          <p:nvPr/>
        </p:nvSpPr>
        <p:spPr>
          <a:xfrm flipH="false" flipV="false" rot="0">
            <a:off x="12219460" y="4568054"/>
            <a:ext cx="6088453" cy="3188135"/>
          </a:xfrm>
          <a:custGeom>
            <a:avLst/>
            <a:gdLst/>
            <a:ahLst/>
            <a:cxnLst/>
            <a:rect r="r" b="b" t="t" l="l"/>
            <a:pathLst>
              <a:path h="3188135" w="6088453">
                <a:moveTo>
                  <a:pt x="0" y="0"/>
                </a:moveTo>
                <a:lnTo>
                  <a:pt x="6088453" y="0"/>
                </a:lnTo>
                <a:lnTo>
                  <a:pt x="6088453" y="3188136"/>
                </a:lnTo>
                <a:lnTo>
                  <a:pt x="0" y="31881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088453" y="6654846"/>
            <a:ext cx="6088453" cy="3188135"/>
          </a:xfrm>
          <a:custGeom>
            <a:avLst/>
            <a:gdLst/>
            <a:ahLst/>
            <a:cxnLst/>
            <a:rect r="r" b="b" t="t" l="l"/>
            <a:pathLst>
              <a:path h="3188135" w="6088453">
                <a:moveTo>
                  <a:pt x="0" y="0"/>
                </a:moveTo>
                <a:lnTo>
                  <a:pt x="6088453" y="0"/>
                </a:lnTo>
                <a:lnTo>
                  <a:pt x="6088453" y="3188136"/>
                </a:lnTo>
                <a:lnTo>
                  <a:pt x="0" y="31881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0" y="4568054"/>
            <a:ext cx="6088453" cy="3188135"/>
          </a:xfrm>
          <a:custGeom>
            <a:avLst/>
            <a:gdLst/>
            <a:ahLst/>
            <a:cxnLst/>
            <a:rect r="r" b="b" t="t" l="l"/>
            <a:pathLst>
              <a:path h="3188135" w="6088453">
                <a:moveTo>
                  <a:pt x="0" y="0"/>
                </a:moveTo>
                <a:lnTo>
                  <a:pt x="6088453" y="0"/>
                </a:lnTo>
                <a:lnTo>
                  <a:pt x="6088453" y="3188136"/>
                </a:lnTo>
                <a:lnTo>
                  <a:pt x="0" y="31881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315511" y="4815488"/>
            <a:ext cx="3457430" cy="589348"/>
          </a:xfrm>
          <a:prstGeom prst="rect">
            <a:avLst/>
          </a:prstGeom>
        </p:spPr>
        <p:txBody>
          <a:bodyPr anchor="t" rtlCol="false" tIns="0" lIns="0" bIns="0" rIns="0">
            <a:spAutoFit/>
          </a:bodyPr>
          <a:lstStyle/>
          <a:p>
            <a:pPr algn="ctr">
              <a:lnSpc>
                <a:spcPts val="4806"/>
              </a:lnSpc>
              <a:spcBef>
                <a:spcPct val="0"/>
              </a:spcBef>
            </a:pPr>
            <a:r>
              <a:rPr lang="en-US" b="true" sz="3433">
                <a:solidFill>
                  <a:srgbClr val="726151"/>
                </a:solidFill>
                <a:latin typeface="Kulachat Serif Semi-Bold"/>
                <a:ea typeface="Kulachat Serif Semi-Bold"/>
                <a:cs typeface="Kulachat Serif Semi-Bold"/>
                <a:sym typeface="Kulachat Serif Semi-Bold"/>
              </a:rPr>
              <a:t>Target Audience</a:t>
            </a:r>
          </a:p>
        </p:txBody>
      </p:sp>
      <p:sp>
        <p:nvSpPr>
          <p:cNvPr name="TextBox 12" id="12"/>
          <p:cNvSpPr txBox="true"/>
          <p:nvPr/>
        </p:nvSpPr>
        <p:spPr>
          <a:xfrm rot="0">
            <a:off x="7403965" y="7025288"/>
            <a:ext cx="3457430" cy="589348"/>
          </a:xfrm>
          <a:prstGeom prst="rect">
            <a:avLst/>
          </a:prstGeom>
        </p:spPr>
        <p:txBody>
          <a:bodyPr anchor="t" rtlCol="false" tIns="0" lIns="0" bIns="0" rIns="0">
            <a:spAutoFit/>
          </a:bodyPr>
          <a:lstStyle/>
          <a:p>
            <a:pPr algn="ctr">
              <a:lnSpc>
                <a:spcPts val="4806"/>
              </a:lnSpc>
              <a:spcBef>
                <a:spcPct val="0"/>
              </a:spcBef>
            </a:pPr>
            <a:r>
              <a:rPr lang="en-US" b="true" sz="3433">
                <a:solidFill>
                  <a:srgbClr val="726151"/>
                </a:solidFill>
                <a:latin typeface="Kulachat Serif Semi-Bold"/>
                <a:ea typeface="Kulachat Serif Semi-Bold"/>
                <a:cs typeface="Kulachat Serif Semi-Bold"/>
                <a:sym typeface="Kulachat Serif Semi-Bold"/>
              </a:rPr>
              <a:t>Positioning</a:t>
            </a:r>
          </a:p>
        </p:txBody>
      </p:sp>
      <p:sp>
        <p:nvSpPr>
          <p:cNvPr name="TextBox 13" id="13"/>
          <p:cNvSpPr txBox="true"/>
          <p:nvPr/>
        </p:nvSpPr>
        <p:spPr>
          <a:xfrm rot="0">
            <a:off x="13404531" y="4930883"/>
            <a:ext cx="3718312" cy="473954"/>
          </a:xfrm>
          <a:prstGeom prst="rect">
            <a:avLst/>
          </a:prstGeom>
        </p:spPr>
        <p:txBody>
          <a:bodyPr anchor="t" rtlCol="false" tIns="0" lIns="0" bIns="0" rIns="0">
            <a:spAutoFit/>
          </a:bodyPr>
          <a:lstStyle/>
          <a:p>
            <a:pPr algn="ctr">
              <a:lnSpc>
                <a:spcPts val="3833"/>
              </a:lnSpc>
              <a:spcBef>
                <a:spcPct val="0"/>
              </a:spcBef>
            </a:pPr>
            <a:r>
              <a:rPr lang="en-US" b="true" sz="2737">
                <a:solidFill>
                  <a:srgbClr val="726151"/>
                </a:solidFill>
                <a:latin typeface="Kulachat Serif Semi-Bold"/>
                <a:ea typeface="Kulachat Serif Semi-Bold"/>
                <a:cs typeface="Kulachat Serif Semi-Bold"/>
                <a:sym typeface="Kulachat Serif Semi-Bold"/>
              </a:rPr>
              <a:t>Promotional Activities</a:t>
            </a:r>
          </a:p>
        </p:txBody>
      </p:sp>
      <p:sp>
        <p:nvSpPr>
          <p:cNvPr name="TextBox 14" id="14"/>
          <p:cNvSpPr txBox="true"/>
          <p:nvPr/>
        </p:nvSpPr>
        <p:spPr>
          <a:xfrm rot="0">
            <a:off x="632253" y="5611342"/>
            <a:ext cx="4823946" cy="2039384"/>
          </a:xfrm>
          <a:prstGeom prst="rect">
            <a:avLst/>
          </a:prstGeom>
        </p:spPr>
        <p:txBody>
          <a:bodyPr anchor="t" rtlCol="false" tIns="0" lIns="0" bIns="0" rIns="0">
            <a:spAutoFit/>
          </a:bodyPr>
          <a:lstStyle/>
          <a:p>
            <a:pPr algn="ctr">
              <a:lnSpc>
                <a:spcPts val="4070"/>
              </a:lnSpc>
              <a:spcBef>
                <a:spcPct val="0"/>
              </a:spcBef>
            </a:pPr>
            <a:r>
              <a:rPr lang="en-US" b="true" sz="2907">
                <a:solidFill>
                  <a:srgbClr val="726151"/>
                </a:solidFill>
                <a:latin typeface="Kulachat Serif Semi-Bold"/>
                <a:ea typeface="Kulachat Serif Semi-Bold"/>
                <a:cs typeface="Kulachat Serif Semi-Bold"/>
                <a:sym typeface="Kulachat Serif Semi-Bold"/>
              </a:rPr>
              <a:t>Primary: Government bodies. Secondary: Urban developers, eco-conscious organizations, citizens.</a:t>
            </a:r>
          </a:p>
        </p:txBody>
      </p:sp>
      <p:sp>
        <p:nvSpPr>
          <p:cNvPr name="TextBox 15" id="15"/>
          <p:cNvSpPr txBox="true"/>
          <p:nvPr/>
        </p:nvSpPr>
        <p:spPr>
          <a:xfrm rot="0">
            <a:off x="6584359" y="7686300"/>
            <a:ext cx="5139195" cy="1826705"/>
          </a:xfrm>
          <a:prstGeom prst="rect">
            <a:avLst/>
          </a:prstGeom>
        </p:spPr>
        <p:txBody>
          <a:bodyPr anchor="t" rtlCol="false" tIns="0" lIns="0" bIns="0" rIns="0">
            <a:spAutoFit/>
          </a:bodyPr>
          <a:lstStyle/>
          <a:p>
            <a:pPr algn="ctr">
              <a:lnSpc>
                <a:spcPts val="3615"/>
              </a:lnSpc>
              <a:spcBef>
                <a:spcPct val="0"/>
              </a:spcBef>
            </a:pPr>
            <a:r>
              <a:rPr lang="en-US" b="true" sz="2582">
                <a:solidFill>
                  <a:srgbClr val="726151"/>
                </a:solidFill>
                <a:latin typeface="Kulachat Serif Semi-Bold"/>
                <a:ea typeface="Kulachat Serif Semi-Bold"/>
                <a:cs typeface="Kulachat Serif Semi-Bold"/>
                <a:sym typeface="Kulachat Serif Semi-Bold"/>
              </a:rPr>
              <a:t>Brand Message: 'Cleaner Air, Smarter Cities.' Differentiator: Combines air purification, solar energy, and public safety features.</a:t>
            </a:r>
          </a:p>
        </p:txBody>
      </p:sp>
      <p:sp>
        <p:nvSpPr>
          <p:cNvPr name="TextBox 16" id="16"/>
          <p:cNvSpPr txBox="true"/>
          <p:nvPr/>
        </p:nvSpPr>
        <p:spPr>
          <a:xfrm rot="0">
            <a:off x="12450290" y="5731852"/>
            <a:ext cx="5649869" cy="1621448"/>
          </a:xfrm>
          <a:prstGeom prst="rect">
            <a:avLst/>
          </a:prstGeom>
        </p:spPr>
        <p:txBody>
          <a:bodyPr anchor="t" rtlCol="false" tIns="0" lIns="0" bIns="0" rIns="0">
            <a:spAutoFit/>
          </a:bodyPr>
          <a:lstStyle/>
          <a:p>
            <a:pPr algn="ctr">
              <a:lnSpc>
                <a:spcPts val="3235"/>
              </a:lnSpc>
              <a:spcBef>
                <a:spcPct val="0"/>
              </a:spcBef>
            </a:pPr>
            <a:r>
              <a:rPr lang="en-US" b="true" sz="2311">
                <a:solidFill>
                  <a:srgbClr val="726151"/>
                </a:solidFill>
                <a:latin typeface="Kulachat Serif Semi-Bold"/>
                <a:ea typeface="Kulachat Serif Semi-Bold"/>
                <a:cs typeface="Kulachat Serif Semi-Bold"/>
                <a:sym typeface="Kulachat Serif Semi-Bold"/>
              </a:rPr>
              <a:t>Social media campaigns with product impact videos and testimonials. Public demonstrations. Content marketing through blog posts and infographics.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true" flipV="false" rot="0">
            <a:off x="-779688" y="5143500"/>
            <a:ext cx="3616776" cy="7883980"/>
          </a:xfrm>
          <a:custGeom>
            <a:avLst/>
            <a:gdLst/>
            <a:ahLst/>
            <a:cxnLst/>
            <a:rect r="r" b="b" t="t" l="l"/>
            <a:pathLst>
              <a:path h="7883980" w="3616776">
                <a:moveTo>
                  <a:pt x="3616776" y="0"/>
                </a:moveTo>
                <a:lnTo>
                  <a:pt x="0" y="0"/>
                </a:lnTo>
                <a:lnTo>
                  <a:pt x="0" y="7883980"/>
                </a:lnTo>
                <a:lnTo>
                  <a:pt x="3616776" y="7883980"/>
                </a:lnTo>
                <a:lnTo>
                  <a:pt x="3616776"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039486" y="-1321993"/>
            <a:ext cx="5114585" cy="5142635"/>
          </a:xfrm>
          <a:custGeom>
            <a:avLst/>
            <a:gdLst/>
            <a:ahLst/>
            <a:cxnLst/>
            <a:rect r="r" b="b" t="t" l="l"/>
            <a:pathLst>
              <a:path h="5142635" w="5114585">
                <a:moveTo>
                  <a:pt x="0" y="0"/>
                </a:moveTo>
                <a:lnTo>
                  <a:pt x="5114585" y="0"/>
                </a:lnTo>
                <a:lnTo>
                  <a:pt x="5114585" y="5142635"/>
                </a:lnTo>
                <a:lnTo>
                  <a:pt x="0" y="51426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10800000">
            <a:off x="753760" y="-1555083"/>
            <a:ext cx="2450438" cy="4185866"/>
          </a:xfrm>
          <a:custGeom>
            <a:avLst/>
            <a:gdLst/>
            <a:ahLst/>
            <a:cxnLst/>
            <a:rect r="r" b="b" t="t" l="l"/>
            <a:pathLst>
              <a:path h="4185866" w="2450438">
                <a:moveTo>
                  <a:pt x="0" y="4185865"/>
                </a:moveTo>
                <a:lnTo>
                  <a:pt x="2450438" y="4185865"/>
                </a:lnTo>
                <a:lnTo>
                  <a:pt x="2450438" y="0"/>
                </a:lnTo>
                <a:lnTo>
                  <a:pt x="0" y="0"/>
                </a:lnTo>
                <a:lnTo>
                  <a:pt x="0" y="41858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9955212">
            <a:off x="3204198" y="532540"/>
            <a:ext cx="2909455" cy="1433568"/>
          </a:xfrm>
          <a:custGeom>
            <a:avLst/>
            <a:gdLst/>
            <a:ahLst/>
            <a:cxnLst/>
            <a:rect r="r" b="b" t="t" l="l"/>
            <a:pathLst>
              <a:path h="1433568" w="2909455">
                <a:moveTo>
                  <a:pt x="0" y="0"/>
                </a:moveTo>
                <a:lnTo>
                  <a:pt x="2909454" y="0"/>
                </a:lnTo>
                <a:lnTo>
                  <a:pt x="2909454" y="1433568"/>
                </a:lnTo>
                <a:lnTo>
                  <a:pt x="0" y="1433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3869895" y="6157860"/>
            <a:ext cx="6493940" cy="6529555"/>
          </a:xfrm>
          <a:custGeom>
            <a:avLst/>
            <a:gdLst/>
            <a:ahLst/>
            <a:cxnLst/>
            <a:rect r="r" b="b" t="t" l="l"/>
            <a:pathLst>
              <a:path h="6529555" w="6493940">
                <a:moveTo>
                  <a:pt x="0" y="0"/>
                </a:moveTo>
                <a:lnTo>
                  <a:pt x="6493939" y="0"/>
                </a:lnTo>
                <a:lnTo>
                  <a:pt x="6493939" y="6529555"/>
                </a:lnTo>
                <a:lnTo>
                  <a:pt x="0" y="6529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31629">
            <a:off x="14076378" y="6833542"/>
            <a:ext cx="4700392" cy="1649410"/>
          </a:xfrm>
          <a:custGeom>
            <a:avLst/>
            <a:gdLst/>
            <a:ahLst/>
            <a:cxnLst/>
            <a:rect r="r" b="b" t="t" l="l"/>
            <a:pathLst>
              <a:path h="1649410" w="4700392">
                <a:moveTo>
                  <a:pt x="0" y="0"/>
                </a:moveTo>
                <a:lnTo>
                  <a:pt x="4700392" y="0"/>
                </a:lnTo>
                <a:lnTo>
                  <a:pt x="4700392" y="1649411"/>
                </a:lnTo>
                <a:lnTo>
                  <a:pt x="0" y="16494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true" rot="2909932">
            <a:off x="16777063" y="7194684"/>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277720">
            <a:off x="16398988" y="-143677"/>
            <a:ext cx="3637262" cy="7928637"/>
          </a:xfrm>
          <a:custGeom>
            <a:avLst/>
            <a:gdLst/>
            <a:ahLst/>
            <a:cxnLst/>
            <a:rect r="r" b="b" t="t" l="l"/>
            <a:pathLst>
              <a:path h="7928637" w="3637262">
                <a:moveTo>
                  <a:pt x="0" y="0"/>
                </a:moveTo>
                <a:lnTo>
                  <a:pt x="3637262" y="0"/>
                </a:lnTo>
                <a:lnTo>
                  <a:pt x="3637262" y="7928637"/>
                </a:lnTo>
                <a:lnTo>
                  <a:pt x="0" y="7928637"/>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977197" y="2865578"/>
            <a:ext cx="14333605" cy="3301999"/>
          </a:xfrm>
          <a:prstGeom prst="rect">
            <a:avLst/>
          </a:prstGeom>
        </p:spPr>
        <p:txBody>
          <a:bodyPr anchor="t" rtlCol="false" tIns="0" lIns="0" bIns="0" rIns="0">
            <a:spAutoFit/>
          </a:bodyPr>
          <a:lstStyle/>
          <a:p>
            <a:pPr algn="ctr">
              <a:lnSpc>
                <a:spcPts val="25900"/>
              </a:lnSpc>
            </a:pPr>
            <a:r>
              <a:rPr lang="en-US" sz="18500">
                <a:solidFill>
                  <a:srgbClr val="726151"/>
                </a:solidFill>
                <a:latin typeface="Angella White"/>
                <a:ea typeface="Angella White"/>
                <a:cs typeface="Angella White"/>
                <a:sym typeface="Angella White"/>
              </a:rPr>
              <a:t>Thank You So Much</a:t>
            </a:r>
          </a:p>
        </p:txBody>
      </p:sp>
      <p:sp>
        <p:nvSpPr>
          <p:cNvPr name="TextBox 11" id="11"/>
          <p:cNvSpPr txBox="true"/>
          <p:nvPr/>
        </p:nvSpPr>
        <p:spPr>
          <a:xfrm rot="0">
            <a:off x="4762761" y="6305727"/>
            <a:ext cx="8762478" cy="629920"/>
          </a:xfrm>
          <a:prstGeom prst="rect">
            <a:avLst/>
          </a:prstGeom>
        </p:spPr>
        <p:txBody>
          <a:bodyPr anchor="t" rtlCol="false" tIns="0" lIns="0" bIns="0" rIns="0">
            <a:spAutoFit/>
          </a:bodyPr>
          <a:lstStyle/>
          <a:p>
            <a:pPr algn="ctr">
              <a:lnSpc>
                <a:spcPts val="5179"/>
              </a:lnSpc>
            </a:pPr>
            <a:r>
              <a:rPr lang="en-US" sz="3699" b="true">
                <a:solidFill>
                  <a:srgbClr val="726151"/>
                </a:solidFill>
                <a:latin typeface="Kulachat Serif Semi-Bold"/>
                <a:ea typeface="Kulachat Serif Semi-Bold"/>
                <a:cs typeface="Kulachat Serif Semi-Bold"/>
                <a:sym typeface="Kulachat Serif Semi-Bold"/>
              </a:rPr>
              <a:t>AISHWARYA | RV UNIVERSITY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DAGaNTj-54U</dc:identifier>
  <dcterms:modified xsi:type="dcterms:W3CDTF">2011-08-01T06:04:30Z</dcterms:modified>
  <cp:revision>1</cp:revision>
  <dc:title>AIR PURIFIER STREET LAMP</dc:title>
</cp:coreProperties>
</file>