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9" r:id="rId5"/>
    <p:sldId id="266" r:id="rId6"/>
    <p:sldId id="264" r:id="rId7"/>
    <p:sldId id="265" r:id="rId8"/>
    <p:sldId id="267" r:id="rId9"/>
    <p:sldId id="273" r:id="rId10"/>
    <p:sldId id="277" r:id="rId11"/>
    <p:sldId id="276" r:id="rId12"/>
    <p:sldId id="257" r:id="rId13"/>
    <p:sldId id="269" r:id="rId14"/>
    <p:sldId id="270" r:id="rId15"/>
    <p:sldId id="268" r:id="rId16"/>
    <p:sldId id="274" r:id="rId17"/>
    <p:sldId id="275"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680" autoAdjust="0"/>
  </p:normalViewPr>
  <p:slideViewPr>
    <p:cSldViewPr>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ED6AF-EE42-4DFB-8669-D09D7290DA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A861812-A9AB-4B39-8071-F54B1645E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787EE8D-32FB-4DD4-84B0-9A74064D6C87}"/>
              </a:ext>
            </a:extLst>
          </p:cNvPr>
          <p:cNvSpPr>
            <a:spLocks noGrp="1"/>
          </p:cNvSpPr>
          <p:nvPr>
            <p:ph type="dt" sz="half" idx="10"/>
          </p:nvPr>
        </p:nvSpPr>
        <p:spPr/>
        <p:txBody>
          <a:bodyPr/>
          <a:lstStyle/>
          <a:p>
            <a:fld id="{9B683B78-37D4-4114-B295-ABDD8524138C}" type="datetimeFigureOut">
              <a:rPr lang="en-IN" smtClean="0"/>
              <a:t>25-10-2022</a:t>
            </a:fld>
            <a:endParaRPr lang="en-IN"/>
          </a:p>
        </p:txBody>
      </p:sp>
      <p:sp>
        <p:nvSpPr>
          <p:cNvPr id="5" name="Footer Placeholder 4">
            <a:extLst>
              <a:ext uri="{FF2B5EF4-FFF2-40B4-BE49-F238E27FC236}">
                <a16:creationId xmlns:a16="http://schemas.microsoft.com/office/drawing/2014/main" xmlns="" id="{EF4F7F84-A1CE-4FA3-8174-65771C55B1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FCF5828-4485-4615-8F43-FEA3C98A4BA5}"/>
              </a:ext>
            </a:extLst>
          </p:cNvPr>
          <p:cNvSpPr>
            <a:spLocks noGrp="1"/>
          </p:cNvSpPr>
          <p:nvPr>
            <p:ph type="sldNum" sz="quarter" idx="12"/>
          </p:nvPr>
        </p:nvSpPr>
        <p:spPr/>
        <p:txBody>
          <a:bodyPr/>
          <a:lstStyle/>
          <a:p>
            <a:fld id="{56810EB8-BAAE-4F0B-A95D-9F1D0FF0982F}" type="slidenum">
              <a:rPr lang="en-IN" smtClean="0"/>
              <a:t>‹#›</a:t>
            </a:fld>
            <a:endParaRPr lang="en-IN"/>
          </a:p>
        </p:txBody>
      </p:sp>
    </p:spTree>
    <p:extLst>
      <p:ext uri="{BB962C8B-B14F-4D97-AF65-F5344CB8AC3E}">
        <p14:creationId xmlns:p14="http://schemas.microsoft.com/office/powerpoint/2010/main" val="67866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6AE06-6AEC-4894-A2FB-5D4B08B7F6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EEFD8CD-0FF9-4AC2-A0D0-44645401A1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B9EE2EA-BFBE-43C4-8E04-7EC5C77F6E27}"/>
              </a:ext>
            </a:extLst>
          </p:cNvPr>
          <p:cNvSpPr>
            <a:spLocks noGrp="1"/>
          </p:cNvSpPr>
          <p:nvPr>
            <p:ph type="dt" sz="half" idx="10"/>
          </p:nvPr>
        </p:nvSpPr>
        <p:spPr/>
        <p:txBody>
          <a:bodyPr/>
          <a:lstStyle/>
          <a:p>
            <a:fld id="{9B683B78-37D4-4114-B295-ABDD8524138C}" type="datetimeFigureOut">
              <a:rPr lang="en-IN" smtClean="0"/>
              <a:t>25-10-2022</a:t>
            </a:fld>
            <a:endParaRPr lang="en-IN"/>
          </a:p>
        </p:txBody>
      </p:sp>
      <p:sp>
        <p:nvSpPr>
          <p:cNvPr id="5" name="Footer Placeholder 4">
            <a:extLst>
              <a:ext uri="{FF2B5EF4-FFF2-40B4-BE49-F238E27FC236}">
                <a16:creationId xmlns:a16="http://schemas.microsoft.com/office/drawing/2014/main" xmlns="" id="{8938BD0C-004E-465E-966E-B17FF905A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B21A6B7-8CF2-4656-9077-C88FF58A1B9C}"/>
              </a:ext>
            </a:extLst>
          </p:cNvPr>
          <p:cNvSpPr>
            <a:spLocks noGrp="1"/>
          </p:cNvSpPr>
          <p:nvPr>
            <p:ph type="sldNum" sz="quarter" idx="12"/>
          </p:nvPr>
        </p:nvSpPr>
        <p:spPr/>
        <p:txBody>
          <a:bodyPr/>
          <a:lstStyle/>
          <a:p>
            <a:fld id="{56810EB8-BAAE-4F0B-A95D-9F1D0FF0982F}" type="slidenum">
              <a:rPr lang="en-IN" smtClean="0"/>
              <a:t>‹#›</a:t>
            </a:fld>
            <a:endParaRPr lang="en-IN"/>
          </a:p>
        </p:txBody>
      </p:sp>
    </p:spTree>
    <p:extLst>
      <p:ext uri="{BB962C8B-B14F-4D97-AF65-F5344CB8AC3E}">
        <p14:creationId xmlns:p14="http://schemas.microsoft.com/office/powerpoint/2010/main" val="250711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D7F5219-520E-43ED-A7F4-6D46ED94F0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75D3153-6D2E-480C-B516-8F0550ECA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A800D29-349E-4367-98C0-06BA44CFF341}"/>
              </a:ext>
            </a:extLst>
          </p:cNvPr>
          <p:cNvSpPr>
            <a:spLocks noGrp="1"/>
          </p:cNvSpPr>
          <p:nvPr>
            <p:ph type="dt" sz="half" idx="10"/>
          </p:nvPr>
        </p:nvSpPr>
        <p:spPr/>
        <p:txBody>
          <a:bodyPr/>
          <a:lstStyle/>
          <a:p>
            <a:fld id="{9B683B78-37D4-4114-B295-ABDD8524138C}" type="datetimeFigureOut">
              <a:rPr lang="en-IN" smtClean="0"/>
              <a:t>25-10-2022</a:t>
            </a:fld>
            <a:endParaRPr lang="en-IN"/>
          </a:p>
        </p:txBody>
      </p:sp>
      <p:sp>
        <p:nvSpPr>
          <p:cNvPr id="5" name="Footer Placeholder 4">
            <a:extLst>
              <a:ext uri="{FF2B5EF4-FFF2-40B4-BE49-F238E27FC236}">
                <a16:creationId xmlns:a16="http://schemas.microsoft.com/office/drawing/2014/main" xmlns="" id="{88F59918-DDAA-4D33-9A98-63807BD49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25EB37B-0DC8-4F26-AE01-3082D7C589BE}"/>
              </a:ext>
            </a:extLst>
          </p:cNvPr>
          <p:cNvSpPr>
            <a:spLocks noGrp="1"/>
          </p:cNvSpPr>
          <p:nvPr>
            <p:ph type="sldNum" sz="quarter" idx="12"/>
          </p:nvPr>
        </p:nvSpPr>
        <p:spPr/>
        <p:txBody>
          <a:bodyPr/>
          <a:lstStyle/>
          <a:p>
            <a:fld id="{56810EB8-BAAE-4F0B-A95D-9F1D0FF0982F}" type="slidenum">
              <a:rPr lang="en-IN" smtClean="0"/>
              <a:t>‹#›</a:t>
            </a:fld>
            <a:endParaRPr lang="en-IN"/>
          </a:p>
        </p:txBody>
      </p:sp>
    </p:spTree>
    <p:extLst>
      <p:ext uri="{BB962C8B-B14F-4D97-AF65-F5344CB8AC3E}">
        <p14:creationId xmlns:p14="http://schemas.microsoft.com/office/powerpoint/2010/main" val="407536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FE3C-9211-4D7C-89DB-7AE563564C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22102B4-5810-4DA2-903B-7654AB26F1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99DE6C4-D741-4264-B1C3-D29CE817FBD2}"/>
              </a:ext>
            </a:extLst>
          </p:cNvPr>
          <p:cNvSpPr>
            <a:spLocks noGrp="1"/>
          </p:cNvSpPr>
          <p:nvPr>
            <p:ph type="dt" sz="half" idx="10"/>
          </p:nvPr>
        </p:nvSpPr>
        <p:spPr/>
        <p:txBody>
          <a:bodyPr/>
          <a:lstStyle/>
          <a:p>
            <a:fld id="{9B683B78-37D4-4114-B295-ABDD8524138C}" type="datetimeFigureOut">
              <a:rPr lang="en-IN" smtClean="0"/>
              <a:t>25-10-2022</a:t>
            </a:fld>
            <a:endParaRPr lang="en-IN"/>
          </a:p>
        </p:txBody>
      </p:sp>
      <p:sp>
        <p:nvSpPr>
          <p:cNvPr id="5" name="Footer Placeholder 4">
            <a:extLst>
              <a:ext uri="{FF2B5EF4-FFF2-40B4-BE49-F238E27FC236}">
                <a16:creationId xmlns:a16="http://schemas.microsoft.com/office/drawing/2014/main" xmlns="" id="{4024A1AB-451F-4174-A5E8-559D1ABCF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429B958-C770-4E0A-A3CC-79CB00B25E2A}"/>
              </a:ext>
            </a:extLst>
          </p:cNvPr>
          <p:cNvSpPr>
            <a:spLocks noGrp="1"/>
          </p:cNvSpPr>
          <p:nvPr>
            <p:ph type="sldNum" sz="quarter" idx="12"/>
          </p:nvPr>
        </p:nvSpPr>
        <p:spPr/>
        <p:txBody>
          <a:bodyPr/>
          <a:lstStyle/>
          <a:p>
            <a:fld id="{56810EB8-BAAE-4F0B-A95D-9F1D0FF0982F}" type="slidenum">
              <a:rPr lang="en-IN" smtClean="0"/>
              <a:t>‹#›</a:t>
            </a:fld>
            <a:endParaRPr lang="en-IN"/>
          </a:p>
        </p:txBody>
      </p:sp>
    </p:spTree>
    <p:extLst>
      <p:ext uri="{BB962C8B-B14F-4D97-AF65-F5344CB8AC3E}">
        <p14:creationId xmlns:p14="http://schemas.microsoft.com/office/powerpoint/2010/main" val="121035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70634B-8840-40E5-B3AA-E8229EBE25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EF4905C-5002-4D56-82F0-F1D925C79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65682FF-C00B-4D49-A938-134F338AEE83}"/>
              </a:ext>
            </a:extLst>
          </p:cNvPr>
          <p:cNvSpPr>
            <a:spLocks noGrp="1"/>
          </p:cNvSpPr>
          <p:nvPr>
            <p:ph type="dt" sz="half" idx="10"/>
          </p:nvPr>
        </p:nvSpPr>
        <p:spPr/>
        <p:txBody>
          <a:bodyPr/>
          <a:lstStyle/>
          <a:p>
            <a:fld id="{9B683B78-37D4-4114-B295-ABDD8524138C}" type="datetimeFigureOut">
              <a:rPr lang="en-IN" smtClean="0"/>
              <a:t>25-10-2022</a:t>
            </a:fld>
            <a:endParaRPr lang="en-IN"/>
          </a:p>
        </p:txBody>
      </p:sp>
      <p:sp>
        <p:nvSpPr>
          <p:cNvPr id="5" name="Footer Placeholder 4">
            <a:extLst>
              <a:ext uri="{FF2B5EF4-FFF2-40B4-BE49-F238E27FC236}">
                <a16:creationId xmlns:a16="http://schemas.microsoft.com/office/drawing/2014/main" xmlns="" id="{FC978860-7818-4D29-94A7-4612E896B7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FE8542A-6401-4D14-8DC6-52ADF6BE6FFD}"/>
              </a:ext>
            </a:extLst>
          </p:cNvPr>
          <p:cNvSpPr>
            <a:spLocks noGrp="1"/>
          </p:cNvSpPr>
          <p:nvPr>
            <p:ph type="sldNum" sz="quarter" idx="12"/>
          </p:nvPr>
        </p:nvSpPr>
        <p:spPr/>
        <p:txBody>
          <a:bodyPr/>
          <a:lstStyle/>
          <a:p>
            <a:fld id="{56810EB8-BAAE-4F0B-A95D-9F1D0FF0982F}" type="slidenum">
              <a:rPr lang="en-IN" smtClean="0"/>
              <a:t>‹#›</a:t>
            </a:fld>
            <a:endParaRPr lang="en-IN"/>
          </a:p>
        </p:txBody>
      </p:sp>
    </p:spTree>
    <p:extLst>
      <p:ext uri="{BB962C8B-B14F-4D97-AF65-F5344CB8AC3E}">
        <p14:creationId xmlns:p14="http://schemas.microsoft.com/office/powerpoint/2010/main" val="373411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047FF-86DA-4FF9-B461-C7B5285B94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08858CD-F112-4F3F-9FD6-9F51EFEE4C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997AC4D-1394-4FEB-8BBB-43EE3FAF27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165D033-CE59-4374-B2BE-C04D27809026}"/>
              </a:ext>
            </a:extLst>
          </p:cNvPr>
          <p:cNvSpPr>
            <a:spLocks noGrp="1"/>
          </p:cNvSpPr>
          <p:nvPr>
            <p:ph type="dt" sz="half" idx="10"/>
          </p:nvPr>
        </p:nvSpPr>
        <p:spPr/>
        <p:txBody>
          <a:bodyPr/>
          <a:lstStyle/>
          <a:p>
            <a:fld id="{9B683B78-37D4-4114-B295-ABDD8524138C}" type="datetimeFigureOut">
              <a:rPr lang="en-IN" smtClean="0"/>
              <a:t>25-10-2022</a:t>
            </a:fld>
            <a:endParaRPr lang="en-IN"/>
          </a:p>
        </p:txBody>
      </p:sp>
      <p:sp>
        <p:nvSpPr>
          <p:cNvPr id="6" name="Footer Placeholder 5">
            <a:extLst>
              <a:ext uri="{FF2B5EF4-FFF2-40B4-BE49-F238E27FC236}">
                <a16:creationId xmlns:a16="http://schemas.microsoft.com/office/drawing/2014/main" xmlns="" id="{3BEDF603-5431-42CA-9D2F-D46A9AA658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D6BC56F-B1AD-4161-8CC2-4BF855716AA6}"/>
              </a:ext>
            </a:extLst>
          </p:cNvPr>
          <p:cNvSpPr>
            <a:spLocks noGrp="1"/>
          </p:cNvSpPr>
          <p:nvPr>
            <p:ph type="sldNum" sz="quarter" idx="12"/>
          </p:nvPr>
        </p:nvSpPr>
        <p:spPr/>
        <p:txBody>
          <a:bodyPr/>
          <a:lstStyle/>
          <a:p>
            <a:fld id="{56810EB8-BAAE-4F0B-A95D-9F1D0FF0982F}" type="slidenum">
              <a:rPr lang="en-IN" smtClean="0"/>
              <a:t>‹#›</a:t>
            </a:fld>
            <a:endParaRPr lang="en-IN"/>
          </a:p>
        </p:txBody>
      </p:sp>
    </p:spTree>
    <p:extLst>
      <p:ext uri="{BB962C8B-B14F-4D97-AF65-F5344CB8AC3E}">
        <p14:creationId xmlns:p14="http://schemas.microsoft.com/office/powerpoint/2010/main" val="886387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F70821-B5DE-4EA1-B4F6-2EF2522CBF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73D191C-D3AE-40C6-A379-BE74F9F54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07C7BFD-98EB-4037-AE04-8D30A0FF62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0CB3F09-5130-4EEB-B2CD-69B6F39AD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72A220C-4DC0-4FA0-A483-4B44E7C722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8D0AD8C-CFE8-4745-A7CB-175239FC6D95}"/>
              </a:ext>
            </a:extLst>
          </p:cNvPr>
          <p:cNvSpPr>
            <a:spLocks noGrp="1"/>
          </p:cNvSpPr>
          <p:nvPr>
            <p:ph type="dt" sz="half" idx="10"/>
          </p:nvPr>
        </p:nvSpPr>
        <p:spPr/>
        <p:txBody>
          <a:bodyPr/>
          <a:lstStyle/>
          <a:p>
            <a:fld id="{9B683B78-37D4-4114-B295-ABDD8524138C}" type="datetimeFigureOut">
              <a:rPr lang="en-IN" smtClean="0"/>
              <a:t>25-10-2022</a:t>
            </a:fld>
            <a:endParaRPr lang="en-IN"/>
          </a:p>
        </p:txBody>
      </p:sp>
      <p:sp>
        <p:nvSpPr>
          <p:cNvPr id="8" name="Footer Placeholder 7">
            <a:extLst>
              <a:ext uri="{FF2B5EF4-FFF2-40B4-BE49-F238E27FC236}">
                <a16:creationId xmlns:a16="http://schemas.microsoft.com/office/drawing/2014/main" xmlns="" id="{B4503D69-72A8-424F-B784-3B7040774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723D2A3-9164-4730-BE14-CF06D0116E82}"/>
              </a:ext>
            </a:extLst>
          </p:cNvPr>
          <p:cNvSpPr>
            <a:spLocks noGrp="1"/>
          </p:cNvSpPr>
          <p:nvPr>
            <p:ph type="sldNum" sz="quarter" idx="12"/>
          </p:nvPr>
        </p:nvSpPr>
        <p:spPr/>
        <p:txBody>
          <a:bodyPr/>
          <a:lstStyle/>
          <a:p>
            <a:fld id="{56810EB8-BAAE-4F0B-A95D-9F1D0FF0982F}" type="slidenum">
              <a:rPr lang="en-IN" smtClean="0"/>
              <a:t>‹#›</a:t>
            </a:fld>
            <a:endParaRPr lang="en-IN"/>
          </a:p>
        </p:txBody>
      </p:sp>
    </p:spTree>
    <p:extLst>
      <p:ext uri="{BB962C8B-B14F-4D97-AF65-F5344CB8AC3E}">
        <p14:creationId xmlns:p14="http://schemas.microsoft.com/office/powerpoint/2010/main" val="245037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A6F693-C6ED-4B75-A44E-DC9DDA50AB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8B5185E-A773-48F6-9A99-3257C192FD5A}"/>
              </a:ext>
            </a:extLst>
          </p:cNvPr>
          <p:cNvSpPr>
            <a:spLocks noGrp="1"/>
          </p:cNvSpPr>
          <p:nvPr>
            <p:ph type="dt" sz="half" idx="10"/>
          </p:nvPr>
        </p:nvSpPr>
        <p:spPr/>
        <p:txBody>
          <a:bodyPr/>
          <a:lstStyle/>
          <a:p>
            <a:fld id="{9B683B78-37D4-4114-B295-ABDD8524138C}" type="datetimeFigureOut">
              <a:rPr lang="en-IN" smtClean="0"/>
              <a:t>25-10-2022</a:t>
            </a:fld>
            <a:endParaRPr lang="en-IN"/>
          </a:p>
        </p:txBody>
      </p:sp>
      <p:sp>
        <p:nvSpPr>
          <p:cNvPr id="4" name="Footer Placeholder 3">
            <a:extLst>
              <a:ext uri="{FF2B5EF4-FFF2-40B4-BE49-F238E27FC236}">
                <a16:creationId xmlns:a16="http://schemas.microsoft.com/office/drawing/2014/main" xmlns="" id="{2EA1B908-F598-4E84-B73E-21ABE9C128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142F51D-6F08-430D-AFAA-F5034F56FE28}"/>
              </a:ext>
            </a:extLst>
          </p:cNvPr>
          <p:cNvSpPr>
            <a:spLocks noGrp="1"/>
          </p:cNvSpPr>
          <p:nvPr>
            <p:ph type="sldNum" sz="quarter" idx="12"/>
          </p:nvPr>
        </p:nvSpPr>
        <p:spPr/>
        <p:txBody>
          <a:bodyPr/>
          <a:lstStyle/>
          <a:p>
            <a:fld id="{56810EB8-BAAE-4F0B-A95D-9F1D0FF0982F}" type="slidenum">
              <a:rPr lang="en-IN" smtClean="0"/>
              <a:t>‹#›</a:t>
            </a:fld>
            <a:endParaRPr lang="en-IN"/>
          </a:p>
        </p:txBody>
      </p:sp>
    </p:spTree>
    <p:extLst>
      <p:ext uri="{BB962C8B-B14F-4D97-AF65-F5344CB8AC3E}">
        <p14:creationId xmlns:p14="http://schemas.microsoft.com/office/powerpoint/2010/main" val="71550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F86B25E-DB2F-4345-ABA9-BB1230946ED8}"/>
              </a:ext>
            </a:extLst>
          </p:cNvPr>
          <p:cNvSpPr>
            <a:spLocks noGrp="1"/>
          </p:cNvSpPr>
          <p:nvPr>
            <p:ph type="dt" sz="half" idx="10"/>
          </p:nvPr>
        </p:nvSpPr>
        <p:spPr/>
        <p:txBody>
          <a:bodyPr/>
          <a:lstStyle/>
          <a:p>
            <a:fld id="{9B683B78-37D4-4114-B295-ABDD8524138C}" type="datetimeFigureOut">
              <a:rPr lang="en-IN" smtClean="0"/>
              <a:t>25-10-2022</a:t>
            </a:fld>
            <a:endParaRPr lang="en-IN"/>
          </a:p>
        </p:txBody>
      </p:sp>
      <p:sp>
        <p:nvSpPr>
          <p:cNvPr id="3" name="Footer Placeholder 2">
            <a:extLst>
              <a:ext uri="{FF2B5EF4-FFF2-40B4-BE49-F238E27FC236}">
                <a16:creationId xmlns:a16="http://schemas.microsoft.com/office/drawing/2014/main" xmlns="" id="{CD4E72B2-2114-4DB8-BD57-7405403EDD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DD84446-42D0-4F8A-982E-A13957EF8C7F}"/>
              </a:ext>
            </a:extLst>
          </p:cNvPr>
          <p:cNvSpPr>
            <a:spLocks noGrp="1"/>
          </p:cNvSpPr>
          <p:nvPr>
            <p:ph type="sldNum" sz="quarter" idx="12"/>
          </p:nvPr>
        </p:nvSpPr>
        <p:spPr/>
        <p:txBody>
          <a:bodyPr/>
          <a:lstStyle/>
          <a:p>
            <a:fld id="{56810EB8-BAAE-4F0B-A95D-9F1D0FF0982F}" type="slidenum">
              <a:rPr lang="en-IN" smtClean="0"/>
              <a:t>‹#›</a:t>
            </a:fld>
            <a:endParaRPr lang="en-IN"/>
          </a:p>
        </p:txBody>
      </p:sp>
    </p:spTree>
    <p:extLst>
      <p:ext uri="{BB962C8B-B14F-4D97-AF65-F5344CB8AC3E}">
        <p14:creationId xmlns:p14="http://schemas.microsoft.com/office/powerpoint/2010/main" val="89656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6D227-E0D4-4204-B274-8B66BA425D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F09A47F-2CD2-4614-A475-EC8807053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D7E0067-3394-4C14-BEE6-333CBFE3E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EF77ADE-CC52-428D-BE2A-FB3CA2385FD8}"/>
              </a:ext>
            </a:extLst>
          </p:cNvPr>
          <p:cNvSpPr>
            <a:spLocks noGrp="1"/>
          </p:cNvSpPr>
          <p:nvPr>
            <p:ph type="dt" sz="half" idx="10"/>
          </p:nvPr>
        </p:nvSpPr>
        <p:spPr/>
        <p:txBody>
          <a:bodyPr/>
          <a:lstStyle/>
          <a:p>
            <a:fld id="{9B683B78-37D4-4114-B295-ABDD8524138C}" type="datetimeFigureOut">
              <a:rPr lang="en-IN" smtClean="0"/>
              <a:t>25-10-2022</a:t>
            </a:fld>
            <a:endParaRPr lang="en-IN"/>
          </a:p>
        </p:txBody>
      </p:sp>
      <p:sp>
        <p:nvSpPr>
          <p:cNvPr id="6" name="Footer Placeholder 5">
            <a:extLst>
              <a:ext uri="{FF2B5EF4-FFF2-40B4-BE49-F238E27FC236}">
                <a16:creationId xmlns:a16="http://schemas.microsoft.com/office/drawing/2014/main" xmlns="" id="{34705C5B-9795-473E-807B-6621062E6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BA04338-CC35-4F23-AC0D-57230D415AED}"/>
              </a:ext>
            </a:extLst>
          </p:cNvPr>
          <p:cNvSpPr>
            <a:spLocks noGrp="1"/>
          </p:cNvSpPr>
          <p:nvPr>
            <p:ph type="sldNum" sz="quarter" idx="12"/>
          </p:nvPr>
        </p:nvSpPr>
        <p:spPr/>
        <p:txBody>
          <a:bodyPr/>
          <a:lstStyle/>
          <a:p>
            <a:fld id="{56810EB8-BAAE-4F0B-A95D-9F1D0FF0982F}" type="slidenum">
              <a:rPr lang="en-IN" smtClean="0"/>
              <a:t>‹#›</a:t>
            </a:fld>
            <a:endParaRPr lang="en-IN"/>
          </a:p>
        </p:txBody>
      </p:sp>
    </p:spTree>
    <p:extLst>
      <p:ext uri="{BB962C8B-B14F-4D97-AF65-F5344CB8AC3E}">
        <p14:creationId xmlns:p14="http://schemas.microsoft.com/office/powerpoint/2010/main" val="252972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8424B-C3D6-4E2A-BD3C-36D282174E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CBD9011-B226-493B-A4C1-965784836B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10C89FE-258A-45D5-98E7-F1BB5718E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03C79C3-3FA1-47FB-A714-14BF561445C9}"/>
              </a:ext>
            </a:extLst>
          </p:cNvPr>
          <p:cNvSpPr>
            <a:spLocks noGrp="1"/>
          </p:cNvSpPr>
          <p:nvPr>
            <p:ph type="dt" sz="half" idx="10"/>
          </p:nvPr>
        </p:nvSpPr>
        <p:spPr/>
        <p:txBody>
          <a:bodyPr/>
          <a:lstStyle/>
          <a:p>
            <a:fld id="{9B683B78-37D4-4114-B295-ABDD8524138C}" type="datetimeFigureOut">
              <a:rPr lang="en-IN" smtClean="0"/>
              <a:t>25-10-2022</a:t>
            </a:fld>
            <a:endParaRPr lang="en-IN"/>
          </a:p>
        </p:txBody>
      </p:sp>
      <p:sp>
        <p:nvSpPr>
          <p:cNvPr id="6" name="Footer Placeholder 5">
            <a:extLst>
              <a:ext uri="{FF2B5EF4-FFF2-40B4-BE49-F238E27FC236}">
                <a16:creationId xmlns:a16="http://schemas.microsoft.com/office/drawing/2014/main" xmlns="" id="{C9E25758-F410-4C18-AC70-116327809D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E2B71A2-073E-471D-8272-92172240D22A}"/>
              </a:ext>
            </a:extLst>
          </p:cNvPr>
          <p:cNvSpPr>
            <a:spLocks noGrp="1"/>
          </p:cNvSpPr>
          <p:nvPr>
            <p:ph type="sldNum" sz="quarter" idx="12"/>
          </p:nvPr>
        </p:nvSpPr>
        <p:spPr/>
        <p:txBody>
          <a:bodyPr/>
          <a:lstStyle/>
          <a:p>
            <a:fld id="{56810EB8-BAAE-4F0B-A95D-9F1D0FF0982F}" type="slidenum">
              <a:rPr lang="en-IN" smtClean="0"/>
              <a:t>‹#›</a:t>
            </a:fld>
            <a:endParaRPr lang="en-IN"/>
          </a:p>
        </p:txBody>
      </p:sp>
    </p:spTree>
    <p:extLst>
      <p:ext uri="{BB962C8B-B14F-4D97-AF65-F5344CB8AC3E}">
        <p14:creationId xmlns:p14="http://schemas.microsoft.com/office/powerpoint/2010/main" val="425854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12E926B-2792-454B-BDD9-F118BD83AD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9121E86-EAEA-4A64-9BAE-9DC82C849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5897E3B-4E15-47B2-93D4-AAA0419DFB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83B78-37D4-4114-B295-ABDD8524138C}" type="datetimeFigureOut">
              <a:rPr lang="en-IN" smtClean="0"/>
              <a:t>25-10-2022</a:t>
            </a:fld>
            <a:endParaRPr lang="en-IN"/>
          </a:p>
        </p:txBody>
      </p:sp>
      <p:sp>
        <p:nvSpPr>
          <p:cNvPr id="5" name="Footer Placeholder 4">
            <a:extLst>
              <a:ext uri="{FF2B5EF4-FFF2-40B4-BE49-F238E27FC236}">
                <a16:creationId xmlns:a16="http://schemas.microsoft.com/office/drawing/2014/main" xmlns="" id="{77C05B60-65F7-4ED6-9E79-7664215D8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635B1FC-1B7C-410E-8B16-1F3D240240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10EB8-BAAE-4F0B-A95D-9F1D0FF0982F}" type="slidenum">
              <a:rPr lang="en-IN" smtClean="0"/>
              <a:t>‹#›</a:t>
            </a:fld>
            <a:endParaRPr lang="en-IN"/>
          </a:p>
        </p:txBody>
      </p:sp>
    </p:spTree>
    <p:extLst>
      <p:ext uri="{BB962C8B-B14F-4D97-AF65-F5344CB8AC3E}">
        <p14:creationId xmlns:p14="http://schemas.microsoft.com/office/powerpoint/2010/main" val="3900428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72A7-0CFF-441D-9C93-E6105C222BE8}"/>
              </a:ext>
            </a:extLst>
          </p:cNvPr>
          <p:cNvSpPr>
            <a:spLocks noGrp="1"/>
          </p:cNvSpPr>
          <p:nvPr>
            <p:ph type="ctrTitle"/>
          </p:nvPr>
        </p:nvSpPr>
        <p:spPr>
          <a:xfrm>
            <a:off x="191344" y="836712"/>
            <a:ext cx="11449272" cy="1872208"/>
          </a:xfrm>
        </p:spPr>
        <p:txBody>
          <a:bodyPr>
            <a:noAutofit/>
          </a:bodyPr>
          <a:lstStyle/>
          <a:p>
            <a:pPr algn="just"/>
            <a:r>
              <a:rPr lang="en-US" sz="4400" b="1" dirty="0">
                <a:latin typeface="Times New Roman" panose="02020603050405020304" pitchFamily="18" charset="0"/>
                <a:cs typeface="Times New Roman" panose="02020603050405020304" pitchFamily="18" charset="0"/>
              </a:rPr>
              <a:t>Automatic Number Plate Recognition System</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                          Using Python</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94C3687-4264-4073-9B48-68C09C6EF53D}"/>
              </a:ext>
            </a:extLst>
          </p:cNvPr>
          <p:cNvSpPr>
            <a:spLocks noGrp="1"/>
          </p:cNvSpPr>
          <p:nvPr>
            <p:ph type="subTitle" idx="1"/>
          </p:nvPr>
        </p:nvSpPr>
        <p:spPr>
          <a:xfrm>
            <a:off x="4295800" y="3861048"/>
            <a:ext cx="7703840" cy="1977668"/>
          </a:xfrm>
        </p:spPr>
        <p:txBody>
          <a:bodyPr>
            <a:noAutofit/>
          </a:bodyPr>
          <a:lstStyle/>
          <a:p>
            <a:pPr algn="just"/>
            <a:r>
              <a:rPr lang="en-US" sz="2800" dirty="0" smtClean="0"/>
              <a:t>DONE BY :  </a:t>
            </a:r>
            <a:r>
              <a:rPr lang="en-US" sz="2800" dirty="0" smtClean="0"/>
              <a:t>AISHWARYA.N</a:t>
            </a:r>
            <a:endParaRPr lang="en-US" sz="2800" dirty="0"/>
          </a:p>
          <a:p>
            <a:pPr algn="just"/>
            <a:r>
              <a:rPr lang="en-US" sz="2800" dirty="0" smtClean="0"/>
              <a:t>Department </a:t>
            </a:r>
            <a:r>
              <a:rPr lang="en-US" sz="2800" dirty="0" smtClean="0"/>
              <a:t>O</a:t>
            </a:r>
            <a:r>
              <a:rPr lang="en-US" sz="2800" dirty="0"/>
              <a:t>F</a:t>
            </a:r>
            <a:r>
              <a:rPr lang="en-US" sz="2800" dirty="0" smtClean="0"/>
              <a:t> : </a:t>
            </a:r>
            <a:r>
              <a:rPr lang="en-US" sz="2800" dirty="0" smtClean="0"/>
              <a:t>INFORMATION TECHNOLOGY</a:t>
            </a:r>
            <a:endParaRPr lang="en-US" sz="2800" dirty="0"/>
          </a:p>
          <a:p>
            <a:pPr algn="just"/>
            <a:r>
              <a:rPr lang="en-US" sz="2800" dirty="0" smtClean="0"/>
              <a:t>ST. JOSEPH’S COLLEGE OF ENGINEERING</a:t>
            </a:r>
            <a:endParaRPr lang="en-US" sz="2800" dirty="0"/>
          </a:p>
        </p:txBody>
      </p:sp>
    </p:spTree>
    <p:extLst>
      <p:ext uri="{BB962C8B-B14F-4D97-AF65-F5344CB8AC3E}">
        <p14:creationId xmlns:p14="http://schemas.microsoft.com/office/powerpoint/2010/main" val="101678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005217-1CCD-4D42-A697-791F81F127F6}"/>
              </a:ext>
            </a:extLst>
          </p:cNvPr>
          <p:cNvSpPr>
            <a:spLocks noGrp="1"/>
          </p:cNvSpPr>
          <p:nvPr>
            <p:ph type="title"/>
          </p:nvPr>
        </p:nvSpPr>
        <p:spPr>
          <a:xfrm>
            <a:off x="119336" y="116633"/>
            <a:ext cx="11881320" cy="792087"/>
          </a:xfrm>
        </p:spPr>
        <p:txBody>
          <a:bodyPr/>
          <a:lstStyle/>
          <a:p>
            <a:pPr algn="just"/>
            <a:r>
              <a:rPr lang="en-US" b="1" u="sng" dirty="0"/>
              <a:t>M</a:t>
            </a:r>
            <a:r>
              <a:rPr lang="en-IN" b="1" u="sng" dirty="0" err="1"/>
              <a:t>odule</a:t>
            </a:r>
            <a:endParaRPr lang="en-IN" b="1" u="sng" dirty="0"/>
          </a:p>
        </p:txBody>
      </p:sp>
      <p:sp>
        <p:nvSpPr>
          <p:cNvPr id="3" name="Content Placeholder 2">
            <a:extLst>
              <a:ext uri="{FF2B5EF4-FFF2-40B4-BE49-F238E27FC236}">
                <a16:creationId xmlns:a16="http://schemas.microsoft.com/office/drawing/2014/main" xmlns="" id="{D14895B7-948D-4C74-96E9-8063930671BB}"/>
              </a:ext>
            </a:extLst>
          </p:cNvPr>
          <p:cNvSpPr>
            <a:spLocks noGrp="1"/>
          </p:cNvSpPr>
          <p:nvPr>
            <p:ph idx="1"/>
          </p:nvPr>
        </p:nvSpPr>
        <p:spPr>
          <a:xfrm>
            <a:off x="119336" y="1052736"/>
            <a:ext cx="11881320" cy="4248472"/>
          </a:xfrm>
        </p:spPr>
        <p:txBody>
          <a:bodyPr>
            <a:normAutofit/>
          </a:bodyPr>
          <a:lstStyle/>
          <a:p>
            <a:pPr algn="just"/>
            <a:r>
              <a:rPr lang="en-IN" sz="2300" dirty="0">
                <a:latin typeface="Times New Roman" panose="02020603050405020304" pitchFamily="18" charset="0"/>
                <a:cs typeface="Times New Roman" panose="02020603050405020304" pitchFamily="18" charset="0"/>
              </a:rPr>
              <a:t>A power supply of +5v is given to the raspberry pi.</a:t>
            </a:r>
          </a:p>
          <a:p>
            <a:pPr algn="just"/>
            <a:r>
              <a:rPr lang="en-IN" sz="2300" dirty="0">
                <a:latin typeface="Times New Roman" panose="02020603050405020304" pitchFamily="18" charset="0"/>
                <a:cs typeface="Times New Roman" panose="02020603050405020304" pitchFamily="18" charset="0"/>
              </a:rPr>
              <a:t>Ultrasonic sensor(HC-SR04) is placed at the entrance and it triggers the camera when a vehicle enters the organisation.</a:t>
            </a:r>
          </a:p>
          <a:p>
            <a:pPr algn="just"/>
            <a:r>
              <a:rPr lang="en-IN" sz="2300" dirty="0">
                <a:latin typeface="Times New Roman" panose="02020603050405020304" pitchFamily="18" charset="0"/>
                <a:cs typeface="Times New Roman" panose="02020603050405020304" pitchFamily="18" charset="0"/>
              </a:rPr>
              <a:t>Camera (Logitech C525) is used to capture the vehicle.</a:t>
            </a:r>
          </a:p>
          <a:p>
            <a:pPr marL="285750" indent="-285750" algn="just">
              <a:buFont typeface="Arial" panose="020B0604020202020204" pitchFamily="34" charset="0"/>
              <a:buChar char="•"/>
            </a:pPr>
            <a:r>
              <a:rPr lang="en-IN" sz="2400" dirty="0"/>
              <a:t>Servo motor is used to change the angle of the camera to monitor both entry and exit of the vehicle.</a:t>
            </a:r>
          </a:p>
          <a:p>
            <a:pPr marL="285750" indent="-285750" algn="just">
              <a:buFont typeface="Arial" panose="020B0604020202020204" pitchFamily="34" charset="0"/>
              <a:buChar char="•"/>
            </a:pPr>
            <a:r>
              <a:rPr lang="en-IN" sz="2400" dirty="0" err="1"/>
              <a:t>Raspberrypi</a:t>
            </a:r>
            <a:r>
              <a:rPr lang="en-IN" sz="2400" dirty="0"/>
              <a:t> 3 is used as the central processing unit and is used to process the captured image.</a:t>
            </a:r>
          </a:p>
          <a:p>
            <a:pPr marL="285750" indent="-285750" algn="just">
              <a:buFont typeface="Arial" panose="020B0604020202020204" pitchFamily="34" charset="0"/>
              <a:buChar char="•"/>
            </a:pPr>
            <a:r>
              <a:rPr lang="en-IN" sz="2400" dirty="0"/>
              <a:t>Finally the number plate is extracted and the entry and exit time is stored in the database. </a:t>
            </a:r>
          </a:p>
        </p:txBody>
      </p:sp>
    </p:spTree>
    <p:extLst>
      <p:ext uri="{BB962C8B-B14F-4D97-AF65-F5344CB8AC3E}">
        <p14:creationId xmlns:p14="http://schemas.microsoft.com/office/powerpoint/2010/main" val="324081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EA4A9-BFFE-4E7C-BBD1-73B79D8CCF8F}"/>
              </a:ext>
            </a:extLst>
          </p:cNvPr>
          <p:cNvSpPr>
            <a:spLocks noGrp="1"/>
          </p:cNvSpPr>
          <p:nvPr>
            <p:ph type="title"/>
          </p:nvPr>
        </p:nvSpPr>
        <p:spPr>
          <a:xfrm>
            <a:off x="191344" y="188641"/>
            <a:ext cx="11162456" cy="792087"/>
          </a:xfrm>
        </p:spPr>
        <p:txBody>
          <a:bodyPr/>
          <a:lstStyle/>
          <a:p>
            <a:pPr algn="just"/>
            <a:r>
              <a:rPr lang="en-IN" b="1" dirty="0"/>
              <a:t>Requirements</a:t>
            </a:r>
          </a:p>
        </p:txBody>
      </p:sp>
      <p:graphicFrame>
        <p:nvGraphicFramePr>
          <p:cNvPr id="7" name="Table 7">
            <a:extLst>
              <a:ext uri="{FF2B5EF4-FFF2-40B4-BE49-F238E27FC236}">
                <a16:creationId xmlns:a16="http://schemas.microsoft.com/office/drawing/2014/main" xmlns="" id="{7B4E1A9D-672D-4F2E-934B-2A6E67DF61CC}"/>
              </a:ext>
            </a:extLst>
          </p:cNvPr>
          <p:cNvGraphicFramePr>
            <a:graphicFrameLocks noGrp="1"/>
          </p:cNvGraphicFramePr>
          <p:nvPr>
            <p:ph idx="1"/>
            <p:extLst>
              <p:ext uri="{D42A27DB-BD31-4B8C-83A1-F6EECF244321}">
                <p14:modId xmlns:p14="http://schemas.microsoft.com/office/powerpoint/2010/main" val="384321128"/>
              </p:ext>
            </p:extLst>
          </p:nvPr>
        </p:nvGraphicFramePr>
        <p:xfrm>
          <a:off x="767408" y="1196752"/>
          <a:ext cx="8928992" cy="4968552"/>
        </p:xfrm>
        <a:graphic>
          <a:graphicData uri="http://schemas.openxmlformats.org/drawingml/2006/table">
            <a:tbl>
              <a:tblPr firstRow="1" bandRow="1">
                <a:tableStyleId>{5C22544A-7EE6-4342-B048-85BDC9FD1C3A}</a:tableStyleId>
              </a:tblPr>
              <a:tblGrid>
                <a:gridCol w="4464496">
                  <a:extLst>
                    <a:ext uri="{9D8B030D-6E8A-4147-A177-3AD203B41FA5}">
                      <a16:colId xmlns:a16="http://schemas.microsoft.com/office/drawing/2014/main" xmlns="" val="2448998270"/>
                    </a:ext>
                  </a:extLst>
                </a:gridCol>
                <a:gridCol w="4464496">
                  <a:extLst>
                    <a:ext uri="{9D8B030D-6E8A-4147-A177-3AD203B41FA5}">
                      <a16:colId xmlns:a16="http://schemas.microsoft.com/office/drawing/2014/main" xmlns="" val="1240681184"/>
                    </a:ext>
                  </a:extLst>
                </a:gridCol>
              </a:tblGrid>
              <a:tr h="828092">
                <a:tc>
                  <a:txBody>
                    <a:bodyPr/>
                    <a:lstStyle/>
                    <a:p>
                      <a:pPr marL="0" indent="0" algn="just">
                        <a:buFont typeface="+mj-lt"/>
                        <a:buNone/>
                      </a:pPr>
                      <a:r>
                        <a:rPr lang="en-US" dirty="0"/>
                        <a:t>HARDWARE</a:t>
                      </a:r>
                    </a:p>
                  </a:txBody>
                  <a:tcPr/>
                </a:tc>
                <a:tc>
                  <a:txBody>
                    <a:bodyPr/>
                    <a:lstStyle/>
                    <a:p>
                      <a:pPr algn="just"/>
                      <a:r>
                        <a:rPr lang="en-IN" dirty="0"/>
                        <a:t>SOFTWARE</a:t>
                      </a:r>
                    </a:p>
                  </a:txBody>
                  <a:tcPr/>
                </a:tc>
                <a:extLst>
                  <a:ext uri="{0D108BD9-81ED-4DB2-BD59-A6C34878D82A}">
                    <a16:rowId xmlns:a16="http://schemas.microsoft.com/office/drawing/2014/main" xmlns="" val="3091766440"/>
                  </a:ext>
                </a:extLst>
              </a:tr>
              <a:tr h="828092">
                <a:tc>
                  <a:txBody>
                    <a:bodyPr/>
                    <a:lstStyle/>
                    <a:p>
                      <a:pPr marL="0" indent="0">
                        <a:buFont typeface="+mj-lt"/>
                        <a:buNone/>
                      </a:pPr>
                      <a:r>
                        <a:rPr lang="en-US" dirty="0"/>
                        <a:t>1.  Raspberry Pi-3.  </a:t>
                      </a:r>
                    </a:p>
                  </a:txBody>
                  <a:tcPr/>
                </a:tc>
                <a:tc>
                  <a:txBody>
                    <a:bodyPr/>
                    <a:lstStyle/>
                    <a:p>
                      <a:pPr marL="342900" indent="-342900">
                        <a:buAutoNum type="arabicPeriod"/>
                      </a:pPr>
                      <a:r>
                        <a:rPr lang="en-US" dirty="0"/>
                        <a:t>Anaconda.</a:t>
                      </a:r>
                    </a:p>
                  </a:txBody>
                  <a:tcPr/>
                </a:tc>
                <a:extLst>
                  <a:ext uri="{0D108BD9-81ED-4DB2-BD59-A6C34878D82A}">
                    <a16:rowId xmlns:a16="http://schemas.microsoft.com/office/drawing/2014/main" xmlns="" val="1542440964"/>
                  </a:ext>
                </a:extLst>
              </a:tr>
              <a:tr h="828092">
                <a:tc>
                  <a:txBody>
                    <a:bodyPr/>
                    <a:lstStyle/>
                    <a:p>
                      <a:pPr marL="0" indent="0">
                        <a:buFont typeface="+mj-lt"/>
                        <a:buNone/>
                      </a:pPr>
                      <a:r>
                        <a:rPr lang="en-US" dirty="0"/>
                        <a:t>2.</a:t>
                      </a:r>
                      <a:r>
                        <a:rPr lang="en-US" baseline="0" dirty="0"/>
                        <a:t>  </a:t>
                      </a:r>
                      <a:r>
                        <a:rPr lang="en-US" dirty="0"/>
                        <a:t>Power Supply.(</a:t>
                      </a:r>
                      <a:r>
                        <a:rPr lang="en-US" sz="1800" b="0" i="0" kern="1200" dirty="0">
                          <a:solidFill>
                            <a:schemeClr val="dk1"/>
                          </a:solidFill>
                          <a:effectLst/>
                          <a:latin typeface="+mn-lt"/>
                          <a:ea typeface="+mn-ea"/>
                          <a:cs typeface="+mn-cs"/>
                        </a:rPr>
                        <a:t>+5.1V micro USB supply)</a:t>
                      </a:r>
                      <a:endParaRPr lang="en-US" b="0" dirty="0"/>
                    </a:p>
                  </a:txBody>
                  <a:tcPr/>
                </a:tc>
                <a:tc>
                  <a:txBody>
                    <a:bodyPr/>
                    <a:lstStyle/>
                    <a:p>
                      <a:r>
                        <a:rPr lang="en-US" dirty="0"/>
                        <a:t>2.</a:t>
                      </a:r>
                      <a:r>
                        <a:rPr lang="en-US" baseline="0" dirty="0"/>
                        <a:t>   </a:t>
                      </a:r>
                      <a:r>
                        <a:rPr lang="en-US" baseline="0" dirty="0" err="1"/>
                        <a:t>Pycharm</a:t>
                      </a:r>
                      <a:r>
                        <a:rPr lang="en-US" baseline="0" dirty="0"/>
                        <a:t>.</a:t>
                      </a:r>
                      <a:endParaRPr lang="en-US" dirty="0"/>
                    </a:p>
                  </a:txBody>
                  <a:tcPr/>
                </a:tc>
                <a:extLst>
                  <a:ext uri="{0D108BD9-81ED-4DB2-BD59-A6C34878D82A}">
                    <a16:rowId xmlns:a16="http://schemas.microsoft.com/office/drawing/2014/main" xmlns="" val="529159341"/>
                  </a:ext>
                </a:extLst>
              </a:tr>
              <a:tr h="828092">
                <a:tc>
                  <a:txBody>
                    <a:bodyPr/>
                    <a:lstStyle/>
                    <a:p>
                      <a:pPr marL="0" indent="0">
                        <a:buNone/>
                      </a:pPr>
                      <a:r>
                        <a:rPr lang="en-US" dirty="0"/>
                        <a:t>3.  Ultrasonic</a:t>
                      </a:r>
                      <a:r>
                        <a:rPr lang="en-US" baseline="0" dirty="0"/>
                        <a:t> Sensor.   (HC-SR 04)</a:t>
                      </a:r>
                    </a:p>
                  </a:txBody>
                  <a:tcPr/>
                </a:tc>
                <a:tc>
                  <a:txBody>
                    <a:bodyPr/>
                    <a:lstStyle/>
                    <a:p>
                      <a:pPr marL="342900" indent="-342900">
                        <a:buAutoNum type="arabicPeriod" startAt="3"/>
                      </a:pPr>
                      <a:r>
                        <a:rPr lang="en-US" dirty="0"/>
                        <a:t>Open CV</a:t>
                      </a:r>
                    </a:p>
                  </a:txBody>
                  <a:tcPr/>
                </a:tc>
                <a:extLst>
                  <a:ext uri="{0D108BD9-81ED-4DB2-BD59-A6C34878D82A}">
                    <a16:rowId xmlns:a16="http://schemas.microsoft.com/office/drawing/2014/main" xmlns="" val="3425726501"/>
                  </a:ext>
                </a:extLst>
              </a:tr>
              <a:tr h="828092">
                <a:tc>
                  <a:txBody>
                    <a:bodyPr/>
                    <a:lstStyle/>
                    <a:p>
                      <a:r>
                        <a:rPr lang="en-US" dirty="0"/>
                        <a:t>4.</a:t>
                      </a:r>
                      <a:r>
                        <a:rPr lang="en-US" baseline="0" dirty="0"/>
                        <a:t>  </a:t>
                      </a:r>
                      <a:r>
                        <a:rPr lang="en-US" dirty="0"/>
                        <a:t>Servo</a:t>
                      </a:r>
                      <a:r>
                        <a:rPr lang="en-US" baseline="0" dirty="0"/>
                        <a:t> motor.  (Tower Pro SG90)</a:t>
                      </a:r>
                      <a:endParaRPr lang="en-US" dirty="0"/>
                    </a:p>
                  </a:txBody>
                  <a:tcPr/>
                </a:tc>
                <a:tc>
                  <a:txBody>
                    <a:bodyPr/>
                    <a:lstStyle/>
                    <a:p>
                      <a:endParaRPr lang="en-IN"/>
                    </a:p>
                  </a:txBody>
                  <a:tcPr/>
                </a:tc>
                <a:extLst>
                  <a:ext uri="{0D108BD9-81ED-4DB2-BD59-A6C34878D82A}">
                    <a16:rowId xmlns:a16="http://schemas.microsoft.com/office/drawing/2014/main" xmlns="" val="4023297300"/>
                  </a:ext>
                </a:extLst>
              </a:tr>
              <a:tr h="828092">
                <a:tc>
                  <a:txBody>
                    <a:bodyPr/>
                    <a:lstStyle/>
                    <a:p>
                      <a:r>
                        <a:rPr lang="en-US" dirty="0"/>
                        <a:t>5.</a:t>
                      </a:r>
                      <a:r>
                        <a:rPr lang="en-US" baseline="0" dirty="0"/>
                        <a:t>  </a:t>
                      </a:r>
                      <a:r>
                        <a:rPr lang="en-US" dirty="0"/>
                        <a:t>Camera. (C525 Web cam)</a:t>
                      </a:r>
                    </a:p>
                  </a:txBody>
                  <a:tcPr/>
                </a:tc>
                <a:tc>
                  <a:txBody>
                    <a:bodyPr/>
                    <a:lstStyle/>
                    <a:p>
                      <a:endParaRPr lang="en-IN" dirty="0"/>
                    </a:p>
                  </a:txBody>
                  <a:tcPr/>
                </a:tc>
                <a:extLst>
                  <a:ext uri="{0D108BD9-81ED-4DB2-BD59-A6C34878D82A}">
                    <a16:rowId xmlns:a16="http://schemas.microsoft.com/office/drawing/2014/main" xmlns="" val="3630028036"/>
                  </a:ext>
                </a:extLst>
              </a:tr>
            </a:tbl>
          </a:graphicData>
        </a:graphic>
      </p:graphicFrame>
    </p:spTree>
    <p:extLst>
      <p:ext uri="{BB962C8B-B14F-4D97-AF65-F5344CB8AC3E}">
        <p14:creationId xmlns:p14="http://schemas.microsoft.com/office/powerpoint/2010/main" val="388514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2046E6-AE48-4330-A011-3AE6C2A9731D}"/>
              </a:ext>
            </a:extLst>
          </p:cNvPr>
          <p:cNvSpPr>
            <a:spLocks noGrp="1"/>
          </p:cNvSpPr>
          <p:nvPr>
            <p:ph type="title"/>
          </p:nvPr>
        </p:nvSpPr>
        <p:spPr>
          <a:xfrm>
            <a:off x="74645" y="167951"/>
            <a:ext cx="10719318" cy="765111"/>
          </a:xfrm>
        </p:spPr>
        <p:txBody>
          <a:bodyPr/>
          <a:lstStyle/>
          <a:p>
            <a:pPr algn="just"/>
            <a:r>
              <a:rPr lang="en-IN" b="1" u="sng" dirty="0"/>
              <a:t>Open CV</a:t>
            </a:r>
          </a:p>
        </p:txBody>
      </p:sp>
      <p:sp>
        <p:nvSpPr>
          <p:cNvPr id="3" name="Content Placeholder 2">
            <a:extLst>
              <a:ext uri="{FF2B5EF4-FFF2-40B4-BE49-F238E27FC236}">
                <a16:creationId xmlns:a16="http://schemas.microsoft.com/office/drawing/2014/main" xmlns="" id="{22B6A61E-C33A-48AC-B8E6-1DA5C7AB5E4A}"/>
              </a:ext>
            </a:extLst>
          </p:cNvPr>
          <p:cNvSpPr>
            <a:spLocks noGrp="1"/>
          </p:cNvSpPr>
          <p:nvPr>
            <p:ph idx="1"/>
          </p:nvPr>
        </p:nvSpPr>
        <p:spPr>
          <a:xfrm>
            <a:off x="139959" y="933063"/>
            <a:ext cx="11868539" cy="5822300"/>
          </a:xfrm>
        </p:spPr>
        <p:txBody>
          <a:bodyPr>
            <a:normAutofit lnSpcReduction="10000"/>
          </a:bodyPr>
          <a:lstStyle/>
          <a:p>
            <a:pPr algn="just"/>
            <a:r>
              <a:rPr lang="en-IN" sz="2300" b="0" i="0" u="none" strike="noStrike" baseline="0" dirty="0">
                <a:solidFill>
                  <a:srgbClr val="000000"/>
                </a:solidFill>
                <a:latin typeface="Times New Roman" panose="02020603050405020304" pitchFamily="18" charset="0"/>
                <a:cs typeface="Times New Roman" panose="02020603050405020304" pitchFamily="18" charset="0"/>
              </a:rPr>
              <a:t>OpenCV (Open Source Computer Vision Library) is an open source computer vision and machine learning software library, it was built to provide a common infrastructure for computer vision applications and to accelerate the use of machine perception in the commercial products. OpenCV makes it easy for businesses to utilize and modify the code. </a:t>
            </a:r>
          </a:p>
          <a:p>
            <a:pPr algn="just"/>
            <a:r>
              <a:rPr lang="en-IN" sz="2300" b="0" i="0" u="none" strike="noStrike" baseline="0" dirty="0">
                <a:solidFill>
                  <a:srgbClr val="000000"/>
                </a:solidFill>
                <a:latin typeface="Times New Roman" panose="02020603050405020304" pitchFamily="18" charset="0"/>
              </a:rPr>
              <a:t>The library has more than 2500 optimized algorithms, which includes a comprehensive set of both classic and state-of-the-art computer vision and machine learning algorithms.</a:t>
            </a:r>
          </a:p>
          <a:p>
            <a:pPr algn="just"/>
            <a:r>
              <a:rPr lang="en-IN" sz="2300" b="0" i="0" u="none" strike="noStrike" baseline="0" dirty="0">
                <a:solidFill>
                  <a:srgbClr val="000000"/>
                </a:solidFill>
                <a:latin typeface="Times New Roman" panose="02020603050405020304" pitchFamily="18" charset="0"/>
              </a:rPr>
              <a:t>These algorithms can be used to detect and recognize faces, identify objects, classify human actions in videos, track camera movements, track moving objects, extract 3D models of objects, produce 3D point clouds from stereo cameras, stitch images together to produce a high resolution image of an entire scene, find similar images from an image database, remove red eyes from images taken using flash, follow eye movements, recognize scenery and establish markers to overlay it with augmented reality, etc.</a:t>
            </a:r>
          </a:p>
          <a:p>
            <a:pPr algn="just"/>
            <a:r>
              <a:rPr lang="en-IN" sz="2300" b="0" i="0" u="none" strike="noStrike" baseline="0" dirty="0">
                <a:solidFill>
                  <a:srgbClr val="000000"/>
                </a:solidFill>
                <a:latin typeface="Times New Roman" panose="02020603050405020304" pitchFamily="18" charset="0"/>
              </a:rPr>
              <a:t>It has C++, Python, Java and MATLAB interfaces and supports Windows, Linux, Android and Mac OS. OpenCV leans mostly towards real-time vision applications and takes advantage of MMX and SSE instructions when available. A full-featured CUDA and OpenCL interfaces are being actively developed right now. There are over 500 algorithms and about 10 times as many functions that compose or support those algorithms.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017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A3DB8C-248D-434A-B075-BC79F8CFE5DF}"/>
              </a:ext>
            </a:extLst>
          </p:cNvPr>
          <p:cNvSpPr>
            <a:spLocks noGrp="1"/>
          </p:cNvSpPr>
          <p:nvPr>
            <p:ph type="title"/>
          </p:nvPr>
        </p:nvSpPr>
        <p:spPr>
          <a:xfrm>
            <a:off x="119743" y="102637"/>
            <a:ext cx="10515600" cy="951722"/>
          </a:xfrm>
        </p:spPr>
        <p:txBody>
          <a:bodyPr/>
          <a:lstStyle/>
          <a:p>
            <a:pPr algn="just"/>
            <a:r>
              <a:rPr lang="en-IN" b="1" u="sng" dirty="0"/>
              <a:t>Raspberry Pi</a:t>
            </a:r>
          </a:p>
        </p:txBody>
      </p:sp>
      <p:sp>
        <p:nvSpPr>
          <p:cNvPr id="3" name="Content Placeholder 2">
            <a:extLst>
              <a:ext uri="{FF2B5EF4-FFF2-40B4-BE49-F238E27FC236}">
                <a16:creationId xmlns:a16="http://schemas.microsoft.com/office/drawing/2014/main" xmlns="" id="{45642305-4AFC-4593-8ABB-8555F5FA88E4}"/>
              </a:ext>
            </a:extLst>
          </p:cNvPr>
          <p:cNvSpPr>
            <a:spLocks noGrp="1"/>
          </p:cNvSpPr>
          <p:nvPr>
            <p:ph idx="1"/>
          </p:nvPr>
        </p:nvSpPr>
        <p:spPr>
          <a:xfrm>
            <a:off x="119743" y="1054359"/>
            <a:ext cx="11952514" cy="5701004"/>
          </a:xfrm>
        </p:spPr>
        <p:txBody>
          <a:bodyPr>
            <a:normAutofit lnSpcReduction="10000"/>
          </a:bodyPr>
          <a:lstStyle/>
          <a:p>
            <a:pPr algn="just"/>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This project makes use of an onboard computer, which is commonly termed as Raspberry Pi2 processor. It acts as heart of the project. This onboard computer can efficiently communicate with the output and input modules which are being used. The Raspberry pi is a credit-card sized single board computer which was firstly developed in UK by the Raspberry pi foundation. Basically, the operating system for the detection of vehicle number plate using Raspberry pi is the Raspbian JC. For the recognition purpose, Raspberry pi model3 is used.</a:t>
            </a:r>
          </a:p>
          <a:p>
            <a:pPr algn="just"/>
            <a:r>
              <a:rPr lang="en-US" sz="2300" dirty="0">
                <a:effectLst/>
                <a:latin typeface="Times New Roman" panose="02020603050405020304" pitchFamily="18" charset="0"/>
                <a:ea typeface="Calibri" panose="020F0502020204030204" pitchFamily="34" charset="0"/>
                <a:cs typeface="Times New Roman" panose="02020603050405020304" pitchFamily="18" charset="0"/>
              </a:rPr>
              <a:t>Raspberry pi is a SOC (system on chip) device has inbuilt 1.2 GHz BCM 2837 Arm Cortex processor. The arm cortex processor is 64 bits. Raspberry pi has 1GB Ram. The overall average power is ranging from 1.5 to 6.7 watt. Raspberry pi has 40 digital input output pins in which 27 pins are GPIO (General Purpose Input Output). It has operating system which is installed in external SD card for booting and long term storage. </a:t>
            </a:r>
          </a:p>
          <a:p>
            <a:pPr algn="just"/>
            <a:r>
              <a:rPr lang="en-US" sz="2300" dirty="0">
                <a:effectLst/>
                <a:latin typeface="Times New Roman" panose="02020603050405020304" pitchFamily="18" charset="0"/>
                <a:ea typeface="Calibri" panose="020F0502020204030204" pitchFamily="34" charset="0"/>
              </a:rPr>
              <a:t>The recognition of vehicle number plate is working in four steps. The first one is image acquisition, second is license plate extraction, third one is license plate segmentation, and last one is character recognition. OCR is the process which converts image into text.</a:t>
            </a:r>
          </a:p>
          <a:p>
            <a:pPr algn="just"/>
            <a:r>
              <a:rPr lang="en-US" sz="2300" dirty="0">
                <a:solidFill>
                  <a:srgbClr val="000000"/>
                </a:solidFill>
                <a:effectLst/>
                <a:latin typeface="Times New Roman" panose="02020603050405020304" pitchFamily="18" charset="0"/>
                <a:ea typeface="Times New Roman" panose="02020603050405020304" pitchFamily="18" charset="0"/>
              </a:rPr>
              <a:t>The Raspberry Pi 3 Model B uses a Broadcom BCM2837 SoC with a 1.2 GHz 64-bit quad-core ARM Cortex-A53 processor, with 512 KB shared L2 cache. All SoCs used in Raspberry </a:t>
            </a:r>
            <a:r>
              <a:rPr lang="en-US" sz="2300" dirty="0" err="1">
                <a:solidFill>
                  <a:srgbClr val="000000"/>
                </a:solidFill>
                <a:effectLst/>
                <a:latin typeface="Times New Roman" panose="02020603050405020304" pitchFamily="18" charset="0"/>
                <a:ea typeface="Times New Roman" panose="02020603050405020304" pitchFamily="18" charset="0"/>
              </a:rPr>
              <a:t>Pis</a:t>
            </a:r>
            <a:r>
              <a:rPr lang="en-US" sz="2300" dirty="0">
                <a:solidFill>
                  <a:srgbClr val="000000"/>
                </a:solidFill>
                <a:effectLst/>
                <a:latin typeface="Times New Roman" panose="02020603050405020304" pitchFamily="18" charset="0"/>
                <a:ea typeface="Times New Roman" panose="02020603050405020304" pitchFamily="18" charset="0"/>
              </a:rPr>
              <a:t> are custom-developed under collaboration of Broadcom and Raspberry Pi Foundation.</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06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D3E6FE-85EA-4481-83BF-6FC77CFF9E88}"/>
              </a:ext>
            </a:extLst>
          </p:cNvPr>
          <p:cNvSpPr>
            <a:spLocks noGrp="1"/>
          </p:cNvSpPr>
          <p:nvPr>
            <p:ph type="title"/>
          </p:nvPr>
        </p:nvSpPr>
        <p:spPr/>
        <p:txBody>
          <a:bodyPr/>
          <a:lstStyle/>
          <a:p>
            <a:pPr algn="just"/>
            <a:r>
              <a:rPr lang="en-IN" dirty="0"/>
              <a:t>RASPBERRY PIE 3.0</a:t>
            </a:r>
          </a:p>
        </p:txBody>
      </p:sp>
      <p:pic>
        <p:nvPicPr>
          <p:cNvPr id="4" name="Content Placeholder 3">
            <a:extLst>
              <a:ext uri="{FF2B5EF4-FFF2-40B4-BE49-F238E27FC236}">
                <a16:creationId xmlns:a16="http://schemas.microsoft.com/office/drawing/2014/main" xmlns="" id="{334C7177-8CE6-4B69-9489-867AAF0FB875}"/>
              </a:ext>
            </a:extLst>
          </p:cNvPr>
          <p:cNvPicPr>
            <a:picLocks noGrp="1" noChangeAspect="1"/>
          </p:cNvPicPr>
          <p:nvPr>
            <p:ph idx="1"/>
          </p:nvPr>
        </p:nvPicPr>
        <p:blipFill>
          <a:blip r:embed="rId2"/>
          <a:stretch>
            <a:fillRect/>
          </a:stretch>
        </p:blipFill>
        <p:spPr>
          <a:xfrm>
            <a:off x="465563" y="1608254"/>
            <a:ext cx="5101366" cy="3960440"/>
          </a:xfrm>
          <a:prstGeom prst="rect">
            <a:avLst/>
          </a:prstGeom>
        </p:spPr>
      </p:pic>
      <p:pic>
        <p:nvPicPr>
          <p:cNvPr id="5" name="Picture 4">
            <a:extLst>
              <a:ext uri="{FF2B5EF4-FFF2-40B4-BE49-F238E27FC236}">
                <a16:creationId xmlns:a16="http://schemas.microsoft.com/office/drawing/2014/main" xmlns="" id="{1FC759A5-A7CC-46FC-ABD5-D90961631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455" y="1525820"/>
            <a:ext cx="5123819" cy="3960440"/>
          </a:xfrm>
          <a:prstGeom prst="rect">
            <a:avLst/>
          </a:prstGeom>
        </p:spPr>
      </p:pic>
    </p:spTree>
    <p:extLst>
      <p:ext uri="{BB962C8B-B14F-4D97-AF65-F5344CB8AC3E}">
        <p14:creationId xmlns:p14="http://schemas.microsoft.com/office/powerpoint/2010/main" val="212300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14075B-2952-4C41-95F0-7DA4AAC71206}"/>
              </a:ext>
            </a:extLst>
          </p:cNvPr>
          <p:cNvSpPr>
            <a:spLocks noGrp="1"/>
          </p:cNvSpPr>
          <p:nvPr>
            <p:ph type="title"/>
          </p:nvPr>
        </p:nvSpPr>
        <p:spPr>
          <a:xfrm>
            <a:off x="119336" y="116633"/>
            <a:ext cx="11809312" cy="936103"/>
          </a:xfrm>
        </p:spPr>
        <p:txBody>
          <a:bodyPr/>
          <a:lstStyle/>
          <a:p>
            <a:pPr algn="just"/>
            <a:r>
              <a:rPr lang="en-IN" b="1" u="sng" dirty="0"/>
              <a:t>Output image</a:t>
            </a:r>
          </a:p>
        </p:txBody>
      </p:sp>
      <p:pic>
        <p:nvPicPr>
          <p:cNvPr id="6" name="Content Placeholder 4">
            <a:extLst>
              <a:ext uri="{FF2B5EF4-FFF2-40B4-BE49-F238E27FC236}">
                <a16:creationId xmlns:a16="http://schemas.microsoft.com/office/drawing/2014/main" xmlns="" id="{2D42B067-DD6B-4464-BC95-EA92DD3D3C7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3392" y="1940247"/>
            <a:ext cx="4621476" cy="3579824"/>
          </a:xfrm>
        </p:spPr>
      </p:pic>
      <p:pic>
        <p:nvPicPr>
          <p:cNvPr id="7" name="Picture 6">
            <a:extLst>
              <a:ext uri="{FF2B5EF4-FFF2-40B4-BE49-F238E27FC236}">
                <a16:creationId xmlns:a16="http://schemas.microsoft.com/office/drawing/2014/main" xmlns="" id="{3F9D85EA-57D2-42E0-9214-C90A3838E5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4982" y="1909322"/>
            <a:ext cx="6213666" cy="3824411"/>
          </a:xfrm>
          <a:prstGeom prst="rect">
            <a:avLst/>
          </a:prstGeom>
        </p:spPr>
      </p:pic>
    </p:spTree>
    <p:extLst>
      <p:ext uri="{BB962C8B-B14F-4D97-AF65-F5344CB8AC3E}">
        <p14:creationId xmlns:p14="http://schemas.microsoft.com/office/powerpoint/2010/main" val="731832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522BF-CBE8-4656-BB65-758EB4869D8A}"/>
              </a:ext>
            </a:extLst>
          </p:cNvPr>
          <p:cNvSpPr>
            <a:spLocks noGrp="1"/>
          </p:cNvSpPr>
          <p:nvPr>
            <p:ph type="title"/>
          </p:nvPr>
        </p:nvSpPr>
        <p:spPr>
          <a:xfrm>
            <a:off x="47328" y="188642"/>
            <a:ext cx="11449272" cy="492396"/>
          </a:xfrm>
        </p:spPr>
        <p:txBody>
          <a:bodyPr>
            <a:normAutofit fontScale="90000"/>
          </a:bodyPr>
          <a:lstStyle/>
          <a:p>
            <a:pPr algn="just"/>
            <a:r>
              <a:rPr lang="en-IN" b="1" u="sng" dirty="0">
                <a:cs typeface="Times New Roman" panose="02020603050405020304" pitchFamily="18" charset="0"/>
              </a:rPr>
              <a:t>Output</a:t>
            </a:r>
          </a:p>
        </p:txBody>
      </p:sp>
      <p:pic>
        <p:nvPicPr>
          <p:cNvPr id="9" name="Content Placeholder 8">
            <a:extLst>
              <a:ext uri="{FF2B5EF4-FFF2-40B4-BE49-F238E27FC236}">
                <a16:creationId xmlns:a16="http://schemas.microsoft.com/office/drawing/2014/main" xmlns="" id="{A473AE12-E596-4686-AA15-C92B919A0F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512" y="1052736"/>
            <a:ext cx="8005151" cy="5184576"/>
          </a:xfrm>
        </p:spPr>
      </p:pic>
    </p:spTree>
    <p:extLst>
      <p:ext uri="{BB962C8B-B14F-4D97-AF65-F5344CB8AC3E}">
        <p14:creationId xmlns:p14="http://schemas.microsoft.com/office/powerpoint/2010/main" val="3126491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93A7AD-42B9-4155-8D5A-FD4E417C8C3E}"/>
              </a:ext>
            </a:extLst>
          </p:cNvPr>
          <p:cNvSpPr>
            <a:spLocks noGrp="1"/>
          </p:cNvSpPr>
          <p:nvPr>
            <p:ph type="title"/>
          </p:nvPr>
        </p:nvSpPr>
        <p:spPr>
          <a:xfrm>
            <a:off x="263352" y="188641"/>
            <a:ext cx="11090448" cy="936104"/>
          </a:xfrm>
        </p:spPr>
        <p:txBody>
          <a:bodyPr/>
          <a:lstStyle/>
          <a:p>
            <a:pPr algn="just"/>
            <a:r>
              <a:rPr lang="en-IN" b="1" u="sng" dirty="0"/>
              <a:t>Conclusion</a:t>
            </a:r>
          </a:p>
        </p:txBody>
      </p:sp>
      <p:sp>
        <p:nvSpPr>
          <p:cNvPr id="3" name="Content Placeholder 2">
            <a:extLst>
              <a:ext uri="{FF2B5EF4-FFF2-40B4-BE49-F238E27FC236}">
                <a16:creationId xmlns:a16="http://schemas.microsoft.com/office/drawing/2014/main" xmlns="" id="{82355393-4622-41A4-AA55-4C4A60C3D73D}"/>
              </a:ext>
            </a:extLst>
          </p:cNvPr>
          <p:cNvSpPr>
            <a:spLocks noGrp="1"/>
          </p:cNvSpPr>
          <p:nvPr>
            <p:ph idx="1"/>
          </p:nvPr>
        </p:nvSpPr>
        <p:spPr>
          <a:xfrm>
            <a:off x="263352" y="1556792"/>
            <a:ext cx="11809312" cy="4896544"/>
          </a:xfrm>
        </p:spPr>
        <p:txBody>
          <a:bodyPr>
            <a:normAutofit/>
          </a:bodyPr>
          <a:lstStyle/>
          <a:p>
            <a:pPr algn="just"/>
            <a:r>
              <a:rPr lang="en-IN" sz="2300" b="0" i="0" u="none" strike="noStrike" baseline="0" dirty="0">
                <a:solidFill>
                  <a:srgbClr val="000000"/>
                </a:solidFill>
                <a:latin typeface="Times New Roman" panose="02020603050405020304" pitchFamily="18" charset="0"/>
              </a:rPr>
              <a:t>ANPR applications are becoming increasingly complex in Indian context with the phenomenal exponential growth in car, two-wheeler and auto Industries. ANPR applications like automatic toll collection, automatic charging system in parking spaces, management vehicles in parking spaces, and traffic monitoring, etc., have posed new research tasks in ANPR with newer dimensions.</a:t>
            </a:r>
          </a:p>
          <a:p>
            <a:pPr algn="just"/>
            <a:r>
              <a:rPr lang="en-US" sz="2300" dirty="0">
                <a:latin typeface="Times New Roman" panose="02020603050405020304" pitchFamily="18" charset="0"/>
                <a:cs typeface="Times New Roman" panose="02020603050405020304" pitchFamily="18" charset="0"/>
              </a:rPr>
              <a:t>This system can be widely used among the gated communities and other organizations in order to monitor their campus vehicle and to show their exact status of their campus vehicles.</a:t>
            </a:r>
          </a:p>
        </p:txBody>
      </p:sp>
    </p:spTree>
    <p:extLst>
      <p:ext uri="{BB962C8B-B14F-4D97-AF65-F5344CB8AC3E}">
        <p14:creationId xmlns:p14="http://schemas.microsoft.com/office/powerpoint/2010/main" val="1643899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10554-E932-4C11-A005-CBB811B91D51}"/>
              </a:ext>
            </a:extLst>
          </p:cNvPr>
          <p:cNvSpPr>
            <a:spLocks noGrp="1"/>
          </p:cNvSpPr>
          <p:nvPr>
            <p:ph type="title"/>
          </p:nvPr>
        </p:nvSpPr>
        <p:spPr>
          <a:xfrm>
            <a:off x="119336" y="188641"/>
            <a:ext cx="10515600" cy="1080119"/>
          </a:xfrm>
        </p:spPr>
        <p:txBody>
          <a:bodyPr/>
          <a:lstStyle/>
          <a:p>
            <a:pPr algn="just"/>
            <a:r>
              <a:rPr lang="en-IN" b="1" u="sng" dirty="0"/>
              <a:t>Limitations of the project</a:t>
            </a:r>
          </a:p>
        </p:txBody>
      </p:sp>
      <p:sp>
        <p:nvSpPr>
          <p:cNvPr id="3" name="Content Placeholder 2">
            <a:extLst>
              <a:ext uri="{FF2B5EF4-FFF2-40B4-BE49-F238E27FC236}">
                <a16:creationId xmlns:a16="http://schemas.microsoft.com/office/drawing/2014/main" xmlns="" id="{E7C45139-E5DA-4FB7-9B11-C7AA0524AD78}"/>
              </a:ext>
            </a:extLst>
          </p:cNvPr>
          <p:cNvSpPr>
            <a:spLocks noGrp="1"/>
          </p:cNvSpPr>
          <p:nvPr>
            <p:ph idx="1"/>
          </p:nvPr>
        </p:nvSpPr>
        <p:spPr>
          <a:xfrm>
            <a:off x="191344" y="1484784"/>
            <a:ext cx="11162456" cy="4680521"/>
          </a:xfrm>
        </p:spPr>
        <p:txBody>
          <a:bodyPr>
            <a:normAutofit/>
          </a:bodyPr>
          <a:lstStyle/>
          <a:p>
            <a:pPr algn="just">
              <a:buFont typeface="Wingdings" panose="05000000000000000000" pitchFamily="2" charset="2"/>
              <a:buChar char="v"/>
            </a:pPr>
            <a:r>
              <a:rPr lang="en-IN" sz="2300" b="0" i="0" u="none" strike="noStrike" baseline="0" dirty="0">
                <a:solidFill>
                  <a:srgbClr val="000000"/>
                </a:solidFill>
                <a:latin typeface="Times New Roman" panose="02020603050405020304" pitchFamily="18" charset="0"/>
              </a:rPr>
              <a:t>Camera should be of good quality. Otherwise, correct text from image would not be extracted properly. </a:t>
            </a:r>
          </a:p>
          <a:p>
            <a:pPr algn="just">
              <a:buFont typeface="Wingdings" panose="05000000000000000000" pitchFamily="2" charset="2"/>
              <a:buChar char="v"/>
            </a:pPr>
            <a:r>
              <a:rPr lang="en-IN" sz="2300" b="0" i="0" u="none" strike="noStrike" baseline="0" dirty="0">
                <a:solidFill>
                  <a:srgbClr val="000000"/>
                </a:solidFill>
                <a:latin typeface="Times New Roman" panose="02020603050405020304" pitchFamily="18" charset="0"/>
              </a:rPr>
              <a:t> There should be proper lighting. </a:t>
            </a:r>
          </a:p>
          <a:p>
            <a:pPr algn="just">
              <a:buFont typeface="Wingdings" panose="05000000000000000000" pitchFamily="2" charset="2"/>
              <a:buChar char="v"/>
            </a:pPr>
            <a:r>
              <a:rPr lang="en-IN" sz="2300" b="0" i="0" u="none" strike="noStrike" baseline="0" dirty="0">
                <a:solidFill>
                  <a:srgbClr val="000000"/>
                </a:solidFill>
                <a:latin typeface="Times New Roman" panose="02020603050405020304" pitchFamily="18" charset="0"/>
              </a:rPr>
              <a:t> This system does not respond properly under different illumination conditions. </a:t>
            </a:r>
          </a:p>
          <a:p>
            <a:pPr algn="just">
              <a:buFont typeface="Wingdings" panose="05000000000000000000" pitchFamily="2" charset="2"/>
              <a:buChar char="v"/>
            </a:pPr>
            <a:r>
              <a:rPr lang="en-IN" sz="2300" b="0" i="0" u="none" strike="noStrike" baseline="0" dirty="0">
                <a:solidFill>
                  <a:srgbClr val="000000"/>
                </a:solidFill>
                <a:latin typeface="Times New Roman" panose="02020603050405020304" pitchFamily="18" charset="0"/>
              </a:rPr>
              <a:t> Although accuracy is high, mean squared error leads to low computational results </a:t>
            </a:r>
          </a:p>
        </p:txBody>
      </p:sp>
    </p:spTree>
    <p:extLst>
      <p:ext uri="{BB962C8B-B14F-4D97-AF65-F5344CB8AC3E}">
        <p14:creationId xmlns:p14="http://schemas.microsoft.com/office/powerpoint/2010/main" val="102822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C299C6-7AC3-4EF2-B086-B39049E1C792}"/>
              </a:ext>
            </a:extLst>
          </p:cNvPr>
          <p:cNvSpPr>
            <a:spLocks noGrp="1"/>
          </p:cNvSpPr>
          <p:nvPr>
            <p:ph type="title"/>
          </p:nvPr>
        </p:nvSpPr>
        <p:spPr>
          <a:xfrm>
            <a:off x="191344" y="116633"/>
            <a:ext cx="11162456" cy="792087"/>
          </a:xfrm>
        </p:spPr>
        <p:txBody>
          <a:bodyPr/>
          <a:lstStyle/>
          <a:p>
            <a:pPr algn="just"/>
            <a:r>
              <a:rPr lang="en-IN" b="1" u="sng" dirty="0"/>
              <a:t>Future Scope</a:t>
            </a:r>
          </a:p>
        </p:txBody>
      </p:sp>
      <p:sp>
        <p:nvSpPr>
          <p:cNvPr id="3" name="Content Placeholder 2">
            <a:extLst>
              <a:ext uri="{FF2B5EF4-FFF2-40B4-BE49-F238E27FC236}">
                <a16:creationId xmlns:a16="http://schemas.microsoft.com/office/drawing/2014/main" xmlns="" id="{C1FD5F31-ED7A-456B-A4DA-418C2894759B}"/>
              </a:ext>
            </a:extLst>
          </p:cNvPr>
          <p:cNvSpPr>
            <a:spLocks noGrp="1"/>
          </p:cNvSpPr>
          <p:nvPr>
            <p:ph idx="1"/>
          </p:nvPr>
        </p:nvSpPr>
        <p:spPr>
          <a:xfrm>
            <a:off x="407368" y="1124745"/>
            <a:ext cx="10946432" cy="4680520"/>
          </a:xfrm>
        </p:spPr>
        <p:txBody>
          <a:bodyPr>
            <a:normAutofit/>
          </a:bodyPr>
          <a:lstStyle/>
          <a:p>
            <a:pPr algn="just"/>
            <a:r>
              <a:rPr lang="en-IN" sz="2300" b="0" i="0" u="none" strike="noStrike" baseline="0" dirty="0">
                <a:solidFill>
                  <a:srgbClr val="000000"/>
                </a:solidFill>
                <a:latin typeface="Times New Roman" panose="02020603050405020304" pitchFamily="18" charset="0"/>
              </a:rPr>
              <a:t>The implementation of the proposed system can be extended for the recognition of number plates of multiple vehicles in a single image frame. User friendly android applications can be developed for traffic surveillance management systems. Also, character recognition can be done using various deep learning algorithms as they yield more accuracy. GPUs can be used to achieve more performance in terms of computational time.</a:t>
            </a:r>
          </a:p>
          <a:p>
            <a:pPr algn="just"/>
            <a:r>
              <a:rPr lang="en-IN" sz="2300" dirty="0">
                <a:solidFill>
                  <a:srgbClr val="000000"/>
                </a:solidFill>
                <a:latin typeface="Times New Roman" panose="02020603050405020304" pitchFamily="18" charset="0"/>
              </a:rPr>
              <a:t>If it can be made concise then it can also be fitted in police cruisers and other law enforcement division vehicles to make the world a more safer place</a:t>
            </a:r>
            <a:endParaRPr lang="en-IN" sz="2300" dirty="0"/>
          </a:p>
        </p:txBody>
      </p:sp>
    </p:spTree>
    <p:extLst>
      <p:ext uri="{BB962C8B-B14F-4D97-AF65-F5344CB8AC3E}">
        <p14:creationId xmlns:p14="http://schemas.microsoft.com/office/powerpoint/2010/main" val="179383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06A102-BB55-4212-8EAF-A004E55C8339}"/>
              </a:ext>
            </a:extLst>
          </p:cNvPr>
          <p:cNvSpPr>
            <a:spLocks noGrp="1"/>
          </p:cNvSpPr>
          <p:nvPr>
            <p:ph type="title"/>
          </p:nvPr>
        </p:nvSpPr>
        <p:spPr>
          <a:xfrm>
            <a:off x="0" y="83976"/>
            <a:ext cx="10627567" cy="1231640"/>
          </a:xfrm>
        </p:spPr>
        <p:txBody>
          <a:bodyPr/>
          <a:lstStyle/>
          <a:p>
            <a:pPr algn="just"/>
            <a:r>
              <a:rPr lang="en-US" b="1" u="sng" dirty="0"/>
              <a:t>Abstract</a:t>
            </a:r>
            <a:endParaRPr lang="en-IN" b="1" u="sng" dirty="0"/>
          </a:p>
        </p:txBody>
      </p:sp>
      <p:sp>
        <p:nvSpPr>
          <p:cNvPr id="3" name="Content Placeholder 2">
            <a:extLst>
              <a:ext uri="{FF2B5EF4-FFF2-40B4-BE49-F238E27FC236}">
                <a16:creationId xmlns:a16="http://schemas.microsoft.com/office/drawing/2014/main" xmlns="" id="{C73DA356-545A-468A-A73E-C1E0F2362B61}"/>
              </a:ext>
            </a:extLst>
          </p:cNvPr>
          <p:cNvSpPr>
            <a:spLocks noGrp="1"/>
          </p:cNvSpPr>
          <p:nvPr>
            <p:ph idx="1"/>
          </p:nvPr>
        </p:nvSpPr>
        <p:spPr>
          <a:xfrm>
            <a:off x="111967" y="1315617"/>
            <a:ext cx="11476653" cy="3553544"/>
          </a:xfrm>
        </p:spPr>
        <p:txBody>
          <a:bodyPr>
            <a:normAutofit/>
          </a:bodyPr>
          <a:lstStyle/>
          <a:p>
            <a:pPr marL="0" indent="0" algn="just">
              <a:buNone/>
            </a:pPr>
            <a:r>
              <a:rPr lang="en-IN" sz="2300" b="0" i="0" u="none" strike="noStrike" baseline="0" dirty="0">
                <a:solidFill>
                  <a:srgbClr val="000000"/>
                </a:solidFill>
                <a:latin typeface="Times New Roman" panose="02020603050405020304" pitchFamily="18" charset="0"/>
                <a:cs typeface="Times New Roman" panose="02020603050405020304" pitchFamily="18" charset="0"/>
              </a:rPr>
              <a:t>The main objective of the project is to monitor the vehicles that are entering and going out of the organization. All the vehicle must have their own unique license plate number, so the extraction of vehicles number plate plays a major role in this system. The vehicle number plate is captured by the camera which is placed in the entrance. The captured image is then processed by Automatic Number Plate Recognition (ANPR). This method is efficient way recognizing the vehicle number plate. A database is created with the vehicle number which are belongs to that particular organization. The recognized number plate is then compared with the database and checks whether the vehicle belongs to organization or is it an unknown vehicle. Then the entry and exit time of the organization vehicles are recorded.</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744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0159F-AB3E-4D3C-ABED-7B87404F21F8}"/>
              </a:ext>
            </a:extLst>
          </p:cNvPr>
          <p:cNvSpPr>
            <a:spLocks noGrp="1"/>
          </p:cNvSpPr>
          <p:nvPr>
            <p:ph type="title"/>
          </p:nvPr>
        </p:nvSpPr>
        <p:spPr>
          <a:xfrm>
            <a:off x="838200" y="365125"/>
            <a:ext cx="3529608" cy="68761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E9295720-9709-4F21-AE2F-3ED658D2B242}"/>
              </a:ext>
            </a:extLst>
          </p:cNvPr>
          <p:cNvSpPr>
            <a:spLocks noGrp="1"/>
          </p:cNvSpPr>
          <p:nvPr>
            <p:ph idx="1"/>
          </p:nvPr>
        </p:nvSpPr>
        <p:spPr>
          <a:xfrm>
            <a:off x="838200" y="1340768"/>
            <a:ext cx="10515600" cy="4836195"/>
          </a:xfrm>
        </p:spPr>
        <p:txBody>
          <a:bodyPr>
            <a:normAutofit/>
          </a:bodyPr>
          <a:lstStyle/>
          <a:p>
            <a:pPr marL="0" indent="0" algn="ctr">
              <a:buNone/>
            </a:pPr>
            <a:endParaRPr lang="en-IN" sz="4800" dirty="0">
              <a:latin typeface="Times New Roman" panose="02020603050405020304" pitchFamily="18" charset="0"/>
              <a:cs typeface="Times New Roman" panose="02020603050405020304" pitchFamily="18" charset="0"/>
            </a:endParaRPr>
          </a:p>
          <a:p>
            <a:pPr marL="0" indent="0" algn="ctr">
              <a:buNone/>
            </a:pPr>
            <a:endParaRPr lang="en-IN" sz="4800" dirty="0">
              <a:latin typeface="Times New Roman" panose="02020603050405020304" pitchFamily="18" charset="0"/>
              <a:cs typeface="Times New Roman" panose="02020603050405020304" pitchFamily="18" charset="0"/>
            </a:endParaRPr>
          </a:p>
          <a:p>
            <a:pPr marL="0" indent="0" algn="just">
              <a:buNone/>
            </a:pPr>
            <a:r>
              <a:rPr lang="en-IN" sz="4800"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404183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6D94B3-3930-44E5-A63B-80B6DAB84B09}"/>
              </a:ext>
            </a:extLst>
          </p:cNvPr>
          <p:cNvSpPr>
            <a:spLocks noGrp="1"/>
          </p:cNvSpPr>
          <p:nvPr>
            <p:ph type="title"/>
          </p:nvPr>
        </p:nvSpPr>
        <p:spPr>
          <a:xfrm>
            <a:off x="278363" y="74645"/>
            <a:ext cx="10515600" cy="1082350"/>
          </a:xfrm>
        </p:spPr>
        <p:txBody>
          <a:bodyPr/>
          <a:lstStyle/>
          <a:p>
            <a:pPr algn="just"/>
            <a:r>
              <a:rPr lang="en-US" b="1" u="sng" dirty="0"/>
              <a:t>Introduction</a:t>
            </a:r>
            <a:endParaRPr lang="en-IN" b="1" u="sng" dirty="0"/>
          </a:p>
        </p:txBody>
      </p:sp>
      <p:sp>
        <p:nvSpPr>
          <p:cNvPr id="3" name="Content Placeholder 2">
            <a:extLst>
              <a:ext uri="{FF2B5EF4-FFF2-40B4-BE49-F238E27FC236}">
                <a16:creationId xmlns:a16="http://schemas.microsoft.com/office/drawing/2014/main" xmlns="" id="{9AC7BD26-BDE4-46B8-8390-408A7CD857F5}"/>
              </a:ext>
            </a:extLst>
          </p:cNvPr>
          <p:cNvSpPr>
            <a:spLocks noGrp="1"/>
          </p:cNvSpPr>
          <p:nvPr>
            <p:ph idx="1"/>
          </p:nvPr>
        </p:nvSpPr>
        <p:spPr>
          <a:xfrm>
            <a:off x="121298" y="1240971"/>
            <a:ext cx="11924522" cy="5542383"/>
          </a:xfrm>
        </p:spPr>
        <p:txBody>
          <a:bodyPr>
            <a:noAutofit/>
          </a:bodyPr>
          <a:lstStyle/>
          <a:p>
            <a:pPr marR="323850" algn="just">
              <a:lnSpc>
                <a:spcPct val="107000"/>
              </a:lnSpc>
              <a:spcAft>
                <a:spcPts val="50"/>
              </a:spcAf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All the vehicles have a unique vehicle identification number as their main identifier. The identifier is actually the license number that refers to a legal license to participate in the public movement. Each and every vehicle has its own unique number plate. For the identification of vehicle the number plate is common in all aspects. </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R="323850" algn="just">
              <a:lnSpc>
                <a:spcPct val="107000"/>
              </a:lnSpc>
              <a:spcAft>
                <a:spcPts val="50"/>
              </a:spcAf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The attendance of the organization vehicle is being taken by the security in the entrance. So for this our system will provide entry and exit time of the vehicle by automating it rather than doing manually, and also our system includes detection of unknown or outsider vehicles coming into the </a:t>
            </a:r>
            <a:r>
              <a:rPr lang="en-US" sz="2300" dirty="0">
                <a:latin typeface="Times New Roman" panose="02020603050405020304" pitchFamily="18" charset="0"/>
                <a:ea typeface="Calibri" panose="020F0502020204030204" pitchFamily="34" charset="0"/>
                <a:cs typeface="Times New Roman" panose="02020603050405020304" pitchFamily="18" charset="0"/>
              </a:rPr>
              <a:t>premises.</a:t>
            </a:r>
          </a:p>
          <a:p>
            <a:pPr marR="323850" algn="just">
              <a:lnSpc>
                <a:spcPct val="107000"/>
              </a:lnSpc>
              <a:spcAft>
                <a:spcPts val="50"/>
              </a:spcAf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To identify the vehicle we use IR sensor or ultrasonic sensor which will be useful in detecting the vehicles coming into the organization. If the vehicle is nearing the sensor then it is triggered and activates the camera to capture the image automatically.</a:t>
            </a:r>
          </a:p>
        </p:txBody>
      </p:sp>
    </p:spTree>
    <p:extLst>
      <p:ext uri="{BB962C8B-B14F-4D97-AF65-F5344CB8AC3E}">
        <p14:creationId xmlns:p14="http://schemas.microsoft.com/office/powerpoint/2010/main" val="242468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EBC11-AC7B-4A2E-874D-44158BD06CE2}"/>
              </a:ext>
            </a:extLst>
          </p:cNvPr>
          <p:cNvSpPr>
            <a:spLocks noGrp="1"/>
          </p:cNvSpPr>
          <p:nvPr>
            <p:ph type="title"/>
          </p:nvPr>
        </p:nvSpPr>
        <p:spPr>
          <a:xfrm>
            <a:off x="175727" y="79213"/>
            <a:ext cx="10515600" cy="1031130"/>
          </a:xfrm>
        </p:spPr>
        <p:txBody>
          <a:bodyPr/>
          <a:lstStyle/>
          <a:p>
            <a:endParaRPr lang="en-IN" dirty="0"/>
          </a:p>
        </p:txBody>
      </p:sp>
      <p:sp>
        <p:nvSpPr>
          <p:cNvPr id="3" name="Content Placeholder 2">
            <a:extLst>
              <a:ext uri="{FF2B5EF4-FFF2-40B4-BE49-F238E27FC236}">
                <a16:creationId xmlns:a16="http://schemas.microsoft.com/office/drawing/2014/main" xmlns="" id="{D732869F-815B-48F0-9CFE-D965CC33E836}"/>
              </a:ext>
            </a:extLst>
          </p:cNvPr>
          <p:cNvSpPr>
            <a:spLocks noGrp="1"/>
          </p:cNvSpPr>
          <p:nvPr>
            <p:ph idx="1"/>
          </p:nvPr>
        </p:nvSpPr>
        <p:spPr>
          <a:xfrm>
            <a:off x="175727" y="1390261"/>
            <a:ext cx="11907416" cy="5388526"/>
          </a:xfrm>
        </p:spPr>
        <p:txBody>
          <a:bodyPr>
            <a:normAutofit/>
          </a:bodyPr>
          <a:lstStyle/>
          <a:p>
            <a:pPr marR="323850" algn="just">
              <a:lnSpc>
                <a:spcPct val="107000"/>
              </a:lnSpc>
              <a:spcAft>
                <a:spcPts val="50"/>
              </a:spcAf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The captured image undergoes image processing to recognize the vehicle number. The recognition of number plate involves steps such as 1) Image acquisition 2) Image preprocessing 3) Plate localization 4) Character segmentation 5) Character recognition. The database is created initially which contains the vehicle number belonging to the organization. Vehicles may belong to undergrads vehicles, staff vehicles, student vehicles their data are collected into the database.</a:t>
            </a:r>
          </a:p>
          <a:p>
            <a:pPr marR="323850" algn="just">
              <a:lnSpc>
                <a:spcPct val="107000"/>
              </a:lnSpc>
              <a:spcAft>
                <a:spcPts val="50"/>
              </a:spcAf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The recognized vehicle number from the result of image processing is been compared with the existing database those number plate which are matched are stored in the database with their corresponding entry and exit and this data are authorized vehicle those number plate which are not matched will be maintained with unauthorized vehicle. This information will enable more security information and also provides with the regularly maintaining of the records.</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712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284CB-42E3-4523-99C0-9F129F8095DD}"/>
              </a:ext>
            </a:extLst>
          </p:cNvPr>
          <p:cNvSpPr>
            <a:spLocks noGrp="1"/>
          </p:cNvSpPr>
          <p:nvPr>
            <p:ph type="title"/>
          </p:nvPr>
        </p:nvSpPr>
        <p:spPr>
          <a:xfrm>
            <a:off x="175727" y="187844"/>
            <a:ext cx="10515600" cy="1146434"/>
          </a:xfrm>
        </p:spPr>
        <p:txBody>
          <a:bodyPr/>
          <a:lstStyle/>
          <a:p>
            <a:pPr algn="just"/>
            <a:r>
              <a:rPr lang="en-IN" b="1" u="sng" dirty="0"/>
              <a:t>Existing System</a:t>
            </a:r>
          </a:p>
        </p:txBody>
      </p:sp>
      <p:sp>
        <p:nvSpPr>
          <p:cNvPr id="3" name="Content Placeholder 2">
            <a:extLst>
              <a:ext uri="{FF2B5EF4-FFF2-40B4-BE49-F238E27FC236}">
                <a16:creationId xmlns:a16="http://schemas.microsoft.com/office/drawing/2014/main" xmlns="" id="{49C92C26-0BBC-4E1A-BFBE-C5EE1E2448F5}"/>
              </a:ext>
            </a:extLst>
          </p:cNvPr>
          <p:cNvSpPr>
            <a:spLocks noGrp="1"/>
          </p:cNvSpPr>
          <p:nvPr>
            <p:ph idx="1"/>
          </p:nvPr>
        </p:nvSpPr>
        <p:spPr>
          <a:xfrm>
            <a:off x="0" y="1484784"/>
            <a:ext cx="11961843" cy="3582955"/>
          </a:xfrm>
        </p:spPr>
        <p:txBody>
          <a:bodyPr/>
          <a:lstStyle/>
          <a:p>
            <a:pPr marL="0" indent="0" algn="just">
              <a:buNone/>
            </a:pPr>
            <a:r>
              <a:rPr lang="en-IN" sz="2300" b="0" i="0" u="none" strike="noStrike" baseline="0" dirty="0">
                <a:solidFill>
                  <a:srgbClr val="000000"/>
                </a:solidFill>
                <a:latin typeface="Times New Roman" panose="02020603050405020304" pitchFamily="18" charset="0"/>
              </a:rPr>
              <a:t>In the existing syste</a:t>
            </a:r>
            <a:r>
              <a:rPr lang="en-IN" sz="2300" dirty="0">
                <a:solidFill>
                  <a:srgbClr val="000000"/>
                </a:solidFill>
                <a:latin typeface="Times New Roman" panose="02020603050405020304" pitchFamily="18" charset="0"/>
              </a:rPr>
              <a:t>m</a:t>
            </a:r>
            <a:r>
              <a:rPr lang="en-IN" sz="2300" b="0" i="0" u="none" strike="noStrike" baseline="0" dirty="0">
                <a:solidFill>
                  <a:srgbClr val="000000"/>
                </a:solidFill>
                <a:latin typeface="Times New Roman" panose="02020603050405020304" pitchFamily="18" charset="0"/>
              </a:rPr>
              <a:t> number plates appear in different types of character styles, either single or double row, different sizes, spacing and character counts. Due to such kind of variations even localizing or detecting these plates becomes a tedious process. In the existing system, foreground estimation is done by Gaussian mixture model then proposing a real time and robust method of license plate extraction based on block variance technique. License plate extraction is an important stage in license plate recognition for automated transport system. The Extracted license plates are segmented into individual characters by using a region-based approach. The recognition scheme combines adaptive iterative thresholding with a template matching algorithm</a:t>
            </a:r>
            <a:r>
              <a:rPr lang="en-IN" sz="1800" b="0" i="0" u="none" strike="noStrike" baseline="0" dirty="0">
                <a:solidFill>
                  <a:srgbClr val="000000"/>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193504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E124-F956-49D5-BA52-632749BC0CE7}"/>
              </a:ext>
            </a:extLst>
          </p:cNvPr>
          <p:cNvSpPr>
            <a:spLocks noGrp="1"/>
          </p:cNvSpPr>
          <p:nvPr>
            <p:ph type="title"/>
          </p:nvPr>
        </p:nvSpPr>
        <p:spPr>
          <a:xfrm>
            <a:off x="838200" y="365126"/>
            <a:ext cx="10515600" cy="1034466"/>
          </a:xfrm>
        </p:spPr>
        <p:txBody>
          <a:bodyPr/>
          <a:lstStyle/>
          <a:p>
            <a:pPr algn="just"/>
            <a:r>
              <a:rPr lang="en-IN" b="1" u="sng" dirty="0"/>
              <a:t>Disadvantages Of Existing System</a:t>
            </a:r>
          </a:p>
        </p:txBody>
      </p:sp>
      <p:sp>
        <p:nvSpPr>
          <p:cNvPr id="3" name="Content Placeholder 2">
            <a:extLst>
              <a:ext uri="{FF2B5EF4-FFF2-40B4-BE49-F238E27FC236}">
                <a16:creationId xmlns:a16="http://schemas.microsoft.com/office/drawing/2014/main" xmlns="" id="{CD8B60EF-A7CC-4866-BD49-F48E6217BB10}"/>
              </a:ext>
            </a:extLst>
          </p:cNvPr>
          <p:cNvSpPr>
            <a:spLocks noGrp="1"/>
          </p:cNvSpPr>
          <p:nvPr>
            <p:ph idx="1"/>
          </p:nvPr>
        </p:nvSpPr>
        <p:spPr>
          <a:xfrm>
            <a:off x="410547" y="1567543"/>
            <a:ext cx="11234057" cy="4925331"/>
          </a:xfrm>
        </p:spPr>
        <p:txBody>
          <a:bodyPr>
            <a:normAutofit/>
          </a:bodyPr>
          <a:lstStyle/>
          <a:p>
            <a:pPr algn="just">
              <a:buFont typeface="Wingdings" panose="05000000000000000000" pitchFamily="2" charset="2"/>
              <a:buChar char="§"/>
            </a:pPr>
            <a:r>
              <a:rPr lang="en-IN" sz="2300" b="0" i="0" u="none" strike="noStrike" baseline="0" dirty="0">
                <a:solidFill>
                  <a:srgbClr val="000000"/>
                </a:solidFill>
                <a:latin typeface="Times New Roman" panose="02020603050405020304" pitchFamily="18" charset="0"/>
                <a:cs typeface="Times New Roman" panose="02020603050405020304" pitchFamily="18" charset="0"/>
              </a:rPr>
              <a:t>The existing method cannot work properly on degraded images with a complex background.</a:t>
            </a:r>
          </a:p>
          <a:p>
            <a:pPr algn="just">
              <a:buFont typeface="Wingdings" panose="05000000000000000000" pitchFamily="2" charset="2"/>
              <a:buChar char="§"/>
            </a:pPr>
            <a:r>
              <a:rPr lang="en-IN" sz="2300" b="0" i="0" u="none" strike="noStrike" baseline="0" dirty="0">
                <a:solidFill>
                  <a:srgbClr val="000000"/>
                </a:solidFill>
                <a:latin typeface="Times New Roman" panose="02020603050405020304" pitchFamily="18" charset="0"/>
                <a:cs typeface="Times New Roman" panose="02020603050405020304" pitchFamily="18" charset="0"/>
              </a:rPr>
              <a:t> Low accuracy. </a:t>
            </a:r>
          </a:p>
          <a:p>
            <a:pPr algn="just">
              <a:buFont typeface="Wingdings" panose="05000000000000000000" pitchFamily="2" charset="2"/>
              <a:buChar char="§"/>
            </a:pPr>
            <a:r>
              <a:rPr lang="en-IN" sz="2300" b="0" i="0" u="none" strike="noStrike" baseline="0" dirty="0">
                <a:solidFill>
                  <a:srgbClr val="000000"/>
                </a:solidFill>
                <a:latin typeface="Times New Roman" panose="02020603050405020304" pitchFamily="18" charset="0"/>
                <a:cs typeface="Times New Roman" panose="02020603050405020304" pitchFamily="18" charset="0"/>
              </a:rPr>
              <a:t> Noise content was high. </a:t>
            </a:r>
          </a:p>
          <a:p>
            <a:pPr algn="just">
              <a:buFont typeface="Wingdings" panose="05000000000000000000" pitchFamily="2" charset="2"/>
              <a:buChar char="§"/>
            </a:pPr>
            <a:r>
              <a:rPr lang="en-IN" sz="2300" b="0" i="0" u="none" strike="noStrike" baseline="0" dirty="0">
                <a:solidFill>
                  <a:srgbClr val="000000"/>
                </a:solidFill>
                <a:latin typeface="Times New Roman" panose="02020603050405020304" pitchFamily="18" charset="0"/>
                <a:cs typeface="Times New Roman" panose="02020603050405020304" pitchFamily="18" charset="0"/>
              </a:rPr>
              <a:t> They do not take into consideration of the noise or the image normalization in the input image. </a:t>
            </a:r>
          </a:p>
          <a:p>
            <a:pPr algn="just">
              <a:buFont typeface="Wingdings" panose="05000000000000000000" pitchFamily="2" charset="2"/>
              <a:buChar char="§"/>
            </a:pPr>
            <a:r>
              <a:rPr lang="en-IN" sz="2300" b="0" i="0" u="none" strike="noStrike" baseline="0" dirty="0">
                <a:solidFill>
                  <a:srgbClr val="000000"/>
                </a:solidFill>
                <a:latin typeface="Times New Roman" panose="02020603050405020304" pitchFamily="18" charset="0"/>
                <a:cs typeface="Times New Roman" panose="02020603050405020304" pitchFamily="18" charset="0"/>
              </a:rPr>
              <a:t> These methods do not show high contrast image for the output image. </a:t>
            </a:r>
          </a:p>
          <a:p>
            <a:pPr algn="just">
              <a:buFont typeface="Wingdings" panose="05000000000000000000" pitchFamily="2" charset="2"/>
              <a:buChar char="§"/>
            </a:pPr>
            <a:r>
              <a:rPr lang="en-IN" sz="2300" b="0" i="0" u="none" strike="noStrike" baseline="0" dirty="0">
                <a:solidFill>
                  <a:srgbClr val="000000"/>
                </a:solidFill>
                <a:latin typeface="Times New Roman" panose="02020603050405020304" pitchFamily="18" charset="0"/>
                <a:cs typeface="Times New Roman" panose="02020603050405020304" pitchFamily="18" charset="0"/>
              </a:rPr>
              <a:t> Manual assessment is subjective, time consuming and expensive</a:t>
            </a:r>
          </a:p>
          <a:p>
            <a:pPr algn="just">
              <a:buFont typeface="Wingdings" panose="05000000000000000000" pitchFamily="2" charset="2"/>
              <a:buChar char="§"/>
            </a:pPr>
            <a:r>
              <a:rPr lang="en-IN" sz="2300" dirty="0">
                <a:solidFill>
                  <a:srgbClr val="000000"/>
                </a:solidFill>
                <a:latin typeface="Times New Roman" panose="02020603050405020304" pitchFamily="18" charset="0"/>
                <a:cs typeface="Times New Roman" panose="02020603050405020304" pitchFamily="18" charset="0"/>
              </a:rPr>
              <a:t> I</a:t>
            </a:r>
            <a:r>
              <a:rPr lang="en-IN" sz="2300" b="0" i="0" u="none" strike="noStrike" baseline="0" dirty="0">
                <a:solidFill>
                  <a:srgbClr val="000000"/>
                </a:solidFill>
                <a:latin typeface="Times New Roman" panose="02020603050405020304" pitchFamily="18" charset="0"/>
                <a:cs typeface="Times New Roman" panose="02020603050405020304" pitchFamily="18" charset="0"/>
              </a:rPr>
              <a:t>n these methods, selection of features and classification strategy is difficult and challenging </a:t>
            </a:r>
          </a:p>
          <a:p>
            <a:pPr algn="just">
              <a:buFont typeface="Wingdings" panose="05000000000000000000" pitchFamily="2" charset="2"/>
              <a:buChar char="§"/>
            </a:pPr>
            <a:r>
              <a:rPr lang="en-IN" sz="2300" b="0" i="0" u="none" strike="noStrike" baseline="0" dirty="0">
                <a:solidFill>
                  <a:srgbClr val="000000"/>
                </a:solidFill>
                <a:latin typeface="Times New Roman" panose="02020603050405020304" pitchFamily="18" charset="0"/>
                <a:cs typeface="Times New Roman" panose="02020603050405020304" pitchFamily="18" charset="0"/>
              </a:rPr>
              <a:t>Poor and Inaccurate segmentation result </a:t>
            </a:r>
          </a:p>
        </p:txBody>
      </p:sp>
    </p:spTree>
    <p:extLst>
      <p:ext uri="{BB962C8B-B14F-4D97-AF65-F5344CB8AC3E}">
        <p14:creationId xmlns:p14="http://schemas.microsoft.com/office/powerpoint/2010/main" val="3403183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041F7-35C8-496B-BD5C-28A59E36FB4C}"/>
              </a:ext>
            </a:extLst>
          </p:cNvPr>
          <p:cNvSpPr>
            <a:spLocks noGrp="1"/>
          </p:cNvSpPr>
          <p:nvPr>
            <p:ph type="title"/>
          </p:nvPr>
        </p:nvSpPr>
        <p:spPr>
          <a:xfrm>
            <a:off x="119336" y="116633"/>
            <a:ext cx="11234464" cy="1008111"/>
          </a:xfrm>
        </p:spPr>
        <p:txBody>
          <a:bodyPr/>
          <a:lstStyle/>
          <a:p>
            <a:pPr algn="just"/>
            <a:r>
              <a:rPr lang="en-IN" b="1" u="sng" dirty="0"/>
              <a:t>Proposed System</a:t>
            </a:r>
          </a:p>
        </p:txBody>
      </p:sp>
      <p:sp>
        <p:nvSpPr>
          <p:cNvPr id="3" name="Content Placeholder 2">
            <a:extLst>
              <a:ext uri="{FF2B5EF4-FFF2-40B4-BE49-F238E27FC236}">
                <a16:creationId xmlns:a16="http://schemas.microsoft.com/office/drawing/2014/main" xmlns="" id="{41F36FAD-EDFB-4FB7-AF03-7E7900935FA9}"/>
              </a:ext>
            </a:extLst>
          </p:cNvPr>
          <p:cNvSpPr>
            <a:spLocks noGrp="1"/>
          </p:cNvSpPr>
          <p:nvPr>
            <p:ph idx="1"/>
          </p:nvPr>
        </p:nvSpPr>
        <p:spPr>
          <a:xfrm>
            <a:off x="191344" y="1412776"/>
            <a:ext cx="11162456" cy="4764187"/>
          </a:xfrm>
        </p:spPr>
        <p:txBody>
          <a:bodyPr>
            <a:normAutofit/>
          </a:bodyPr>
          <a:lstStyle/>
          <a:p>
            <a:pPr algn="just"/>
            <a:r>
              <a:rPr lang="en-IN" sz="2300" b="0" i="0" u="none" strike="noStrike" baseline="0" dirty="0">
                <a:solidFill>
                  <a:srgbClr val="000000"/>
                </a:solidFill>
                <a:latin typeface="Times New Roman" panose="02020603050405020304" pitchFamily="18" charset="0"/>
                <a:cs typeface="Times New Roman" panose="02020603050405020304" pitchFamily="18" charset="0"/>
              </a:rPr>
              <a:t>This project is on the development of new approaches for extraction of license plates. The proposed algorithm is based on video acquisition, extraction of plate region, segmentation of plate characters and recognition of characters. Extraction of plate is a difficult task. In this project, a simple license plate extraction method is presented. The method is basically based on the Edge Detection algorithm including four major stages, which are RGB to </a:t>
            </a:r>
            <a:r>
              <a:rPr lang="en-IN" sz="2300" b="0" i="0" u="none" strike="noStrike" baseline="0" dirty="0" err="1">
                <a:solidFill>
                  <a:srgbClr val="000000"/>
                </a:solidFill>
                <a:latin typeface="Times New Roman" panose="02020603050405020304" pitchFamily="18" charset="0"/>
                <a:cs typeface="Times New Roman" panose="02020603050405020304" pitchFamily="18" charset="0"/>
              </a:rPr>
              <a:t>gray</a:t>
            </a:r>
            <a:r>
              <a:rPr lang="en-IN" sz="2300" b="0" i="0" u="none" strike="noStrike" baseline="0" dirty="0">
                <a:solidFill>
                  <a:srgbClr val="000000"/>
                </a:solidFill>
                <a:latin typeface="Times New Roman" panose="02020603050405020304" pitchFamily="18" charset="0"/>
                <a:cs typeface="Times New Roman" panose="02020603050405020304" pitchFamily="18" charset="0"/>
              </a:rPr>
              <a:t>-scale conversion, Gaussian Blurring, morphological operations and extracting the accurate location of the license plate. Mean squared error method is used for recognition of characters. </a:t>
            </a:r>
          </a:p>
          <a:p>
            <a:pPr algn="just"/>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In our framework we intended to screen what are the vehicles entering in to the school/college/office Premises and leaving the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premises.We</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need screen this with both in time and out time and furthermore we need arrange that vehicle which are undergrads vehicles, staff vehicles and others vehicle by utilizing number plate in vehicle. In light of the order of vehicle it need to store in database.</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691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77134-204D-43D9-9703-5F5D89BD927C}"/>
              </a:ext>
            </a:extLst>
          </p:cNvPr>
          <p:cNvSpPr>
            <a:spLocks noGrp="1"/>
          </p:cNvSpPr>
          <p:nvPr>
            <p:ph type="title"/>
          </p:nvPr>
        </p:nvSpPr>
        <p:spPr>
          <a:xfrm>
            <a:off x="191344" y="299590"/>
            <a:ext cx="10515600" cy="471587"/>
          </a:xfrm>
        </p:spPr>
        <p:txBody>
          <a:bodyPr>
            <a:normAutofit fontScale="90000"/>
          </a:bodyPr>
          <a:lstStyle/>
          <a:p>
            <a:pPr algn="just"/>
            <a:endParaRPr lang="en-IN" b="1" dirty="0"/>
          </a:p>
        </p:txBody>
      </p:sp>
      <p:sp>
        <p:nvSpPr>
          <p:cNvPr id="3" name="Content Placeholder 2">
            <a:extLst>
              <a:ext uri="{FF2B5EF4-FFF2-40B4-BE49-F238E27FC236}">
                <a16:creationId xmlns:a16="http://schemas.microsoft.com/office/drawing/2014/main" xmlns="" id="{F5DF4859-AD15-4BC2-923F-40B3E938A64E}"/>
              </a:ext>
            </a:extLst>
          </p:cNvPr>
          <p:cNvSpPr>
            <a:spLocks noGrp="1"/>
          </p:cNvSpPr>
          <p:nvPr>
            <p:ph idx="1"/>
          </p:nvPr>
        </p:nvSpPr>
        <p:spPr>
          <a:xfrm>
            <a:off x="407368" y="980728"/>
            <a:ext cx="11665296" cy="5760640"/>
          </a:xfrm>
        </p:spPr>
        <p:txBody>
          <a:bodyPr/>
          <a:lstStyle/>
          <a:p>
            <a:pPr marL="0" indent="0" algn="just">
              <a:buNone/>
            </a:pPr>
            <a:r>
              <a:rPr lang="en-IN" b="1" u="sng" dirty="0"/>
              <a:t>Block Diagram</a:t>
            </a:r>
          </a:p>
        </p:txBody>
      </p:sp>
      <p:sp>
        <p:nvSpPr>
          <p:cNvPr id="4" name="Title 1">
            <a:extLst>
              <a:ext uri="{FF2B5EF4-FFF2-40B4-BE49-F238E27FC236}">
                <a16:creationId xmlns:a16="http://schemas.microsoft.com/office/drawing/2014/main" xmlns="" id="{0D3873EE-E678-4245-A7D5-26A7CEFE40D6}"/>
              </a:ext>
            </a:extLst>
          </p:cNvPr>
          <p:cNvSpPr txBox="1">
            <a:spLocks/>
          </p:cNvSpPr>
          <p:nvPr/>
        </p:nvSpPr>
        <p:spPr>
          <a:xfrm>
            <a:off x="1509936" y="894153"/>
            <a:ext cx="2590800" cy="921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p>
        </p:txBody>
      </p:sp>
      <p:sp>
        <p:nvSpPr>
          <p:cNvPr id="5" name="Content Placeholder 5">
            <a:extLst>
              <a:ext uri="{FF2B5EF4-FFF2-40B4-BE49-F238E27FC236}">
                <a16:creationId xmlns:a16="http://schemas.microsoft.com/office/drawing/2014/main" xmlns="" id="{C6DCFE45-5D2E-4A7E-B015-8010B65EBC7F}"/>
              </a:ext>
            </a:extLst>
          </p:cNvPr>
          <p:cNvSpPr txBox="1">
            <a:spLocks/>
          </p:cNvSpPr>
          <p:nvPr/>
        </p:nvSpPr>
        <p:spPr>
          <a:xfrm>
            <a:off x="6386736" y="2699717"/>
            <a:ext cx="1752600" cy="11731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a:solidFill>
                  <a:schemeClr val="tx1"/>
                </a:solidFill>
              </a:rPr>
              <a:t>camera</a:t>
            </a:r>
            <a:endParaRPr lang="en-US" dirty="0">
              <a:solidFill>
                <a:schemeClr val="tx1"/>
              </a:solidFill>
            </a:endParaRPr>
          </a:p>
        </p:txBody>
      </p:sp>
      <p:sp>
        <p:nvSpPr>
          <p:cNvPr id="6" name="Rounded Rectangle 3">
            <a:extLst>
              <a:ext uri="{FF2B5EF4-FFF2-40B4-BE49-F238E27FC236}">
                <a16:creationId xmlns:a16="http://schemas.microsoft.com/office/drawing/2014/main" xmlns="" id="{037A4566-4E93-4FA6-AD8C-DDE68743C204}"/>
              </a:ext>
            </a:extLst>
          </p:cNvPr>
          <p:cNvSpPr/>
          <p:nvPr/>
        </p:nvSpPr>
        <p:spPr>
          <a:xfrm>
            <a:off x="3719736" y="2348880"/>
            <a:ext cx="2133600" cy="3429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Raspberry pi3</a:t>
            </a:r>
          </a:p>
        </p:txBody>
      </p:sp>
      <p:sp>
        <p:nvSpPr>
          <p:cNvPr id="7" name="Rounded Rectangle 4">
            <a:extLst>
              <a:ext uri="{FF2B5EF4-FFF2-40B4-BE49-F238E27FC236}">
                <a16:creationId xmlns:a16="http://schemas.microsoft.com/office/drawing/2014/main" xmlns="" id="{02C237B7-611E-46D7-BE2F-E5808C7143ED}"/>
              </a:ext>
            </a:extLst>
          </p:cNvPr>
          <p:cNvSpPr/>
          <p:nvPr/>
        </p:nvSpPr>
        <p:spPr>
          <a:xfrm>
            <a:off x="1586136" y="2958479"/>
            <a:ext cx="1472680" cy="9213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Power supply</a:t>
            </a:r>
          </a:p>
        </p:txBody>
      </p:sp>
      <p:sp>
        <p:nvSpPr>
          <p:cNvPr id="8" name="Rounded Rectangle 6">
            <a:extLst>
              <a:ext uri="{FF2B5EF4-FFF2-40B4-BE49-F238E27FC236}">
                <a16:creationId xmlns:a16="http://schemas.microsoft.com/office/drawing/2014/main" xmlns="" id="{C0002FC8-6E33-460A-8B86-D5B3C454894D}"/>
              </a:ext>
            </a:extLst>
          </p:cNvPr>
          <p:cNvSpPr/>
          <p:nvPr/>
        </p:nvSpPr>
        <p:spPr>
          <a:xfrm>
            <a:off x="6386736" y="4482480"/>
            <a:ext cx="1752600" cy="990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Servo motor</a:t>
            </a:r>
          </a:p>
        </p:txBody>
      </p:sp>
      <p:sp>
        <p:nvSpPr>
          <p:cNvPr id="9" name="Can 7">
            <a:extLst>
              <a:ext uri="{FF2B5EF4-FFF2-40B4-BE49-F238E27FC236}">
                <a16:creationId xmlns:a16="http://schemas.microsoft.com/office/drawing/2014/main" xmlns="" id="{82BB8556-6813-4836-9262-9910BDEA00CB}"/>
              </a:ext>
            </a:extLst>
          </p:cNvPr>
          <p:cNvSpPr/>
          <p:nvPr/>
        </p:nvSpPr>
        <p:spPr>
          <a:xfrm>
            <a:off x="8520336" y="3796680"/>
            <a:ext cx="1752600" cy="9906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database</a:t>
            </a:r>
          </a:p>
        </p:txBody>
      </p:sp>
      <p:sp>
        <p:nvSpPr>
          <p:cNvPr id="10" name="Rounded Rectangle 8">
            <a:extLst>
              <a:ext uri="{FF2B5EF4-FFF2-40B4-BE49-F238E27FC236}">
                <a16:creationId xmlns:a16="http://schemas.microsoft.com/office/drawing/2014/main" xmlns="" id="{508995E1-B035-411F-90B4-421FBBC9F2B5}"/>
              </a:ext>
            </a:extLst>
          </p:cNvPr>
          <p:cNvSpPr/>
          <p:nvPr/>
        </p:nvSpPr>
        <p:spPr>
          <a:xfrm>
            <a:off x="1509936" y="4215780"/>
            <a:ext cx="1828800" cy="1104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Ultrasonic sensor</a:t>
            </a:r>
          </a:p>
        </p:txBody>
      </p:sp>
      <p:cxnSp>
        <p:nvCxnSpPr>
          <p:cNvPr id="11" name="Straight Arrow Connector 10">
            <a:extLst>
              <a:ext uri="{FF2B5EF4-FFF2-40B4-BE49-F238E27FC236}">
                <a16:creationId xmlns:a16="http://schemas.microsoft.com/office/drawing/2014/main" xmlns="" id="{E160B731-7C51-46AA-8D04-65FB78A77DC4}"/>
              </a:ext>
            </a:extLst>
          </p:cNvPr>
          <p:cNvCxnSpPr>
            <a:cxnSpLocks/>
            <a:stCxn id="7" idx="3"/>
          </p:cNvCxnSpPr>
          <p:nvPr/>
        </p:nvCxnSpPr>
        <p:spPr>
          <a:xfrm flipV="1">
            <a:off x="3058816" y="3377580"/>
            <a:ext cx="660920" cy="41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4897D674-A56F-4EA5-96B1-9EAF1CB3DCC4}"/>
              </a:ext>
            </a:extLst>
          </p:cNvPr>
          <p:cNvCxnSpPr>
            <a:endCxn id="8" idx="1"/>
          </p:cNvCxnSpPr>
          <p:nvPr/>
        </p:nvCxnSpPr>
        <p:spPr>
          <a:xfrm>
            <a:off x="5853336" y="497778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29">
            <a:extLst>
              <a:ext uri="{FF2B5EF4-FFF2-40B4-BE49-F238E27FC236}">
                <a16:creationId xmlns:a16="http://schemas.microsoft.com/office/drawing/2014/main" xmlns="" id="{2630F804-5FAD-4454-99BA-EB698E03A909}"/>
              </a:ext>
            </a:extLst>
          </p:cNvPr>
          <p:cNvCxnSpPr>
            <a:stCxn id="6" idx="0"/>
            <a:endCxn id="9" idx="1"/>
          </p:cNvCxnSpPr>
          <p:nvPr/>
        </p:nvCxnSpPr>
        <p:spPr>
          <a:xfrm rot="16200000" flipH="1">
            <a:off x="6367686" y="767730"/>
            <a:ext cx="1447800" cy="4610100"/>
          </a:xfrm>
          <a:prstGeom prst="bentConnector3">
            <a:avLst>
              <a:gd name="adj1" fmla="val -1578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FA8E5C07-8313-4A58-A3BD-2B3DE1B2F144}"/>
              </a:ext>
            </a:extLst>
          </p:cNvPr>
          <p:cNvCxnSpPr>
            <a:endCxn id="10" idx="3"/>
          </p:cNvCxnSpPr>
          <p:nvPr/>
        </p:nvCxnSpPr>
        <p:spPr>
          <a:xfrm flipH="1">
            <a:off x="3338736" y="476823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F701034C-9B93-42D6-ABF4-3E1D6F48C963}"/>
              </a:ext>
            </a:extLst>
          </p:cNvPr>
          <p:cNvCxnSpPr/>
          <p:nvPr/>
        </p:nvCxnSpPr>
        <p:spPr>
          <a:xfrm flipH="1">
            <a:off x="5853336" y="3072779"/>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2B9407F2-16E1-440D-946A-36CC40360CAF}"/>
              </a:ext>
            </a:extLst>
          </p:cNvPr>
          <p:cNvCxnSpPr>
            <a:stCxn id="10" idx="2"/>
            <a:endCxn id="10" idx="2"/>
          </p:cNvCxnSpPr>
          <p:nvPr/>
        </p:nvCxnSpPr>
        <p:spPr>
          <a:xfrm>
            <a:off x="2424336" y="532068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83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D130A0-6767-42E1-BE45-04845BF21A23}"/>
              </a:ext>
            </a:extLst>
          </p:cNvPr>
          <p:cNvSpPr>
            <a:spLocks noGrp="1"/>
          </p:cNvSpPr>
          <p:nvPr>
            <p:ph type="title"/>
          </p:nvPr>
        </p:nvSpPr>
        <p:spPr>
          <a:xfrm>
            <a:off x="133870" y="1"/>
            <a:ext cx="3801890" cy="3389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B810D014-7A18-442A-980C-7854E0058A9E}"/>
              </a:ext>
            </a:extLst>
          </p:cNvPr>
          <p:cNvSpPr>
            <a:spLocks noGrp="1"/>
          </p:cNvSpPr>
          <p:nvPr>
            <p:ph idx="1"/>
          </p:nvPr>
        </p:nvSpPr>
        <p:spPr>
          <a:xfrm>
            <a:off x="983432" y="338909"/>
            <a:ext cx="8709832" cy="6519091"/>
          </a:xfrm>
        </p:spPr>
        <p:txBody>
          <a:bodyPr/>
          <a:lstStyle/>
          <a:p>
            <a:pPr marL="0" indent="0" algn="just">
              <a:buNone/>
            </a:pPr>
            <a:r>
              <a:rPr lang="en-IN" dirty="0"/>
              <a:t>                             </a:t>
            </a:r>
            <a:r>
              <a:rPr lang="en-IN" b="1" u="sng" dirty="0"/>
              <a:t>Working Flow chart</a:t>
            </a:r>
          </a:p>
        </p:txBody>
      </p:sp>
      <p:sp>
        <p:nvSpPr>
          <p:cNvPr id="4" name="Title 1">
            <a:extLst>
              <a:ext uri="{FF2B5EF4-FFF2-40B4-BE49-F238E27FC236}">
                <a16:creationId xmlns:a16="http://schemas.microsoft.com/office/drawing/2014/main" xmlns="" id="{B401EBBA-8FB9-48AB-B1FA-1FAE06176995}"/>
              </a:ext>
            </a:extLst>
          </p:cNvPr>
          <p:cNvSpPr txBox="1">
            <a:spLocks/>
          </p:cNvSpPr>
          <p:nvPr/>
        </p:nvSpPr>
        <p:spPr>
          <a:xfrm>
            <a:off x="1858144" y="620391"/>
            <a:ext cx="1981200" cy="715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p>
        </p:txBody>
      </p:sp>
      <p:sp>
        <p:nvSpPr>
          <p:cNvPr id="5" name="Oval 4">
            <a:extLst>
              <a:ext uri="{FF2B5EF4-FFF2-40B4-BE49-F238E27FC236}">
                <a16:creationId xmlns:a16="http://schemas.microsoft.com/office/drawing/2014/main" xmlns="" id="{5FA5BA1B-E767-4B60-9A68-7A282D647293}"/>
              </a:ext>
            </a:extLst>
          </p:cNvPr>
          <p:cNvSpPr/>
          <p:nvPr/>
        </p:nvSpPr>
        <p:spPr>
          <a:xfrm>
            <a:off x="5058544" y="837589"/>
            <a:ext cx="1066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6" name="Parallelogram 5">
            <a:extLst>
              <a:ext uri="{FF2B5EF4-FFF2-40B4-BE49-F238E27FC236}">
                <a16:creationId xmlns:a16="http://schemas.microsoft.com/office/drawing/2014/main" xmlns="" id="{832BD08E-4DAC-4859-A10C-9290F6745CC3}"/>
              </a:ext>
            </a:extLst>
          </p:cNvPr>
          <p:cNvSpPr/>
          <p:nvPr/>
        </p:nvSpPr>
        <p:spPr>
          <a:xfrm>
            <a:off x="4753744" y="1564953"/>
            <a:ext cx="1600200" cy="4572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Vehicle detection </a:t>
            </a:r>
          </a:p>
        </p:txBody>
      </p:sp>
      <p:sp>
        <p:nvSpPr>
          <p:cNvPr id="7" name="Parallelogram 6">
            <a:extLst>
              <a:ext uri="{FF2B5EF4-FFF2-40B4-BE49-F238E27FC236}">
                <a16:creationId xmlns:a16="http://schemas.microsoft.com/office/drawing/2014/main" xmlns="" id="{DD9923C0-A2A0-457F-8C35-65DECF798A70}"/>
              </a:ext>
            </a:extLst>
          </p:cNvPr>
          <p:cNvSpPr/>
          <p:nvPr/>
        </p:nvSpPr>
        <p:spPr>
          <a:xfrm>
            <a:off x="2772544" y="2250753"/>
            <a:ext cx="1828800" cy="4953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image </a:t>
            </a:r>
          </a:p>
        </p:txBody>
      </p:sp>
      <p:sp>
        <p:nvSpPr>
          <p:cNvPr id="8" name="Parallelogram 7">
            <a:extLst>
              <a:ext uri="{FF2B5EF4-FFF2-40B4-BE49-F238E27FC236}">
                <a16:creationId xmlns:a16="http://schemas.microsoft.com/office/drawing/2014/main" xmlns="" id="{6C565AA5-2323-4CCC-99A0-2F1B7F2A8BD1}"/>
              </a:ext>
            </a:extLst>
          </p:cNvPr>
          <p:cNvSpPr/>
          <p:nvPr/>
        </p:nvSpPr>
        <p:spPr>
          <a:xfrm>
            <a:off x="6597077" y="2250753"/>
            <a:ext cx="1676400" cy="4572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image </a:t>
            </a:r>
          </a:p>
        </p:txBody>
      </p:sp>
      <p:sp>
        <p:nvSpPr>
          <p:cNvPr id="9" name="Rectangle 8">
            <a:extLst>
              <a:ext uri="{FF2B5EF4-FFF2-40B4-BE49-F238E27FC236}">
                <a16:creationId xmlns:a16="http://schemas.microsoft.com/office/drawing/2014/main" xmlns="" id="{B82CDEC4-38CB-42DD-B5ED-5D79D8476968}"/>
              </a:ext>
            </a:extLst>
          </p:cNvPr>
          <p:cNvSpPr/>
          <p:nvPr/>
        </p:nvSpPr>
        <p:spPr>
          <a:xfrm>
            <a:off x="2924944" y="3068171"/>
            <a:ext cx="1600200" cy="630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Convert image to text</a:t>
            </a:r>
          </a:p>
        </p:txBody>
      </p:sp>
      <p:sp>
        <p:nvSpPr>
          <p:cNvPr id="10" name="Rectangle 9">
            <a:extLst>
              <a:ext uri="{FF2B5EF4-FFF2-40B4-BE49-F238E27FC236}">
                <a16:creationId xmlns:a16="http://schemas.microsoft.com/office/drawing/2014/main" xmlns="" id="{7B29FAAC-0AC7-448D-8B85-E522A98E3534}"/>
              </a:ext>
            </a:extLst>
          </p:cNvPr>
          <p:cNvSpPr/>
          <p:nvPr/>
        </p:nvSpPr>
        <p:spPr>
          <a:xfrm>
            <a:off x="6811144" y="3068171"/>
            <a:ext cx="1295400" cy="630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Convert image to text</a:t>
            </a:r>
          </a:p>
        </p:txBody>
      </p:sp>
      <p:sp>
        <p:nvSpPr>
          <p:cNvPr id="11" name="Diamond 10">
            <a:extLst>
              <a:ext uri="{FF2B5EF4-FFF2-40B4-BE49-F238E27FC236}">
                <a16:creationId xmlns:a16="http://schemas.microsoft.com/office/drawing/2014/main" xmlns="" id="{7B33A563-5064-450D-9F7D-484D98FA0A2F}"/>
              </a:ext>
            </a:extLst>
          </p:cNvPr>
          <p:cNvSpPr/>
          <p:nvPr/>
        </p:nvSpPr>
        <p:spPr>
          <a:xfrm>
            <a:off x="2498736" y="4003353"/>
            <a:ext cx="2483608" cy="762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If license plate is matched</a:t>
            </a:r>
          </a:p>
        </p:txBody>
      </p:sp>
      <p:sp>
        <p:nvSpPr>
          <p:cNvPr id="12" name="Parallelogram 11">
            <a:extLst>
              <a:ext uri="{FF2B5EF4-FFF2-40B4-BE49-F238E27FC236}">
                <a16:creationId xmlns:a16="http://schemas.microsoft.com/office/drawing/2014/main" xmlns="" id="{A65C6D3E-3CC7-4949-9351-E6FF1CE688DF}"/>
              </a:ext>
            </a:extLst>
          </p:cNvPr>
          <p:cNvSpPr/>
          <p:nvPr/>
        </p:nvSpPr>
        <p:spPr>
          <a:xfrm>
            <a:off x="2772544" y="4962781"/>
            <a:ext cx="1828800" cy="41217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Store entry time</a:t>
            </a:r>
          </a:p>
        </p:txBody>
      </p:sp>
      <p:sp>
        <p:nvSpPr>
          <p:cNvPr id="13" name="Parallelogram 12">
            <a:extLst>
              <a:ext uri="{FF2B5EF4-FFF2-40B4-BE49-F238E27FC236}">
                <a16:creationId xmlns:a16="http://schemas.microsoft.com/office/drawing/2014/main" xmlns="" id="{65E210EE-A877-4644-A91B-1ABDBF881E18}"/>
              </a:ext>
            </a:extLst>
          </p:cNvPr>
          <p:cNvSpPr/>
          <p:nvPr/>
        </p:nvSpPr>
        <p:spPr>
          <a:xfrm>
            <a:off x="6468244" y="4079553"/>
            <a:ext cx="2019300" cy="41217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exit time</a:t>
            </a:r>
          </a:p>
        </p:txBody>
      </p:sp>
      <p:sp>
        <p:nvSpPr>
          <p:cNvPr id="14" name="Oval 13">
            <a:extLst>
              <a:ext uri="{FF2B5EF4-FFF2-40B4-BE49-F238E27FC236}">
                <a16:creationId xmlns:a16="http://schemas.microsoft.com/office/drawing/2014/main" xmlns="" id="{605AA303-042B-4056-9C27-4BCF3423D58C}"/>
              </a:ext>
            </a:extLst>
          </p:cNvPr>
          <p:cNvSpPr/>
          <p:nvPr/>
        </p:nvSpPr>
        <p:spPr>
          <a:xfrm>
            <a:off x="4906144" y="6289353"/>
            <a:ext cx="1219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 </a:t>
            </a:r>
          </a:p>
        </p:txBody>
      </p:sp>
      <p:cxnSp>
        <p:nvCxnSpPr>
          <p:cNvPr id="15" name="Straight Arrow Connector 14">
            <a:extLst>
              <a:ext uri="{FF2B5EF4-FFF2-40B4-BE49-F238E27FC236}">
                <a16:creationId xmlns:a16="http://schemas.microsoft.com/office/drawing/2014/main" xmlns="" id="{25BDD248-B717-417B-A0D4-63484E124D95}"/>
              </a:ext>
            </a:extLst>
          </p:cNvPr>
          <p:cNvCxnSpPr>
            <a:cxnSpLocks/>
            <a:stCxn id="5" idx="4"/>
          </p:cNvCxnSpPr>
          <p:nvPr/>
        </p:nvCxnSpPr>
        <p:spPr>
          <a:xfrm>
            <a:off x="5591944" y="1294789"/>
            <a:ext cx="0" cy="2701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E65E2189-4A95-47DA-A588-B3D9AE237B87}"/>
              </a:ext>
            </a:extLst>
          </p:cNvPr>
          <p:cNvCxnSpPr>
            <a:cxnSpLocks/>
          </p:cNvCxnSpPr>
          <p:nvPr/>
        </p:nvCxnSpPr>
        <p:spPr>
          <a:xfrm flipH="1">
            <a:off x="3655952" y="1793553"/>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DC4929A8-A62C-48B5-88C3-7B2600DBA17B}"/>
              </a:ext>
            </a:extLst>
          </p:cNvPr>
          <p:cNvCxnSpPr>
            <a:cxnSpLocks/>
            <a:stCxn id="6" idx="2"/>
          </p:cNvCxnSpPr>
          <p:nvPr/>
        </p:nvCxnSpPr>
        <p:spPr>
          <a:xfrm>
            <a:off x="6296794" y="1793553"/>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F564C0FA-6E8F-4A9E-95A9-5C6AF32A77FD}"/>
              </a:ext>
            </a:extLst>
          </p:cNvPr>
          <p:cNvCxnSpPr/>
          <p:nvPr/>
        </p:nvCxnSpPr>
        <p:spPr>
          <a:xfrm>
            <a:off x="3686944" y="1793553"/>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EEC38740-2AD8-48AD-8B71-1334440267C6}"/>
              </a:ext>
            </a:extLst>
          </p:cNvPr>
          <p:cNvCxnSpPr/>
          <p:nvPr/>
        </p:nvCxnSpPr>
        <p:spPr>
          <a:xfrm>
            <a:off x="7420744" y="1793553"/>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D4217E19-E83A-4185-9E25-EE1A8DDBDC21}"/>
              </a:ext>
            </a:extLst>
          </p:cNvPr>
          <p:cNvCxnSpPr/>
          <p:nvPr/>
        </p:nvCxnSpPr>
        <p:spPr>
          <a:xfrm>
            <a:off x="3686944" y="2784153"/>
            <a:ext cx="0" cy="187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26F647DE-4C53-4C11-ADD8-4DBC50DB508A}"/>
              </a:ext>
            </a:extLst>
          </p:cNvPr>
          <p:cNvCxnSpPr>
            <a:cxnSpLocks/>
            <a:endCxn id="8" idx="0"/>
          </p:cNvCxnSpPr>
          <p:nvPr/>
        </p:nvCxnSpPr>
        <p:spPr>
          <a:xfrm>
            <a:off x="7420744" y="2043559"/>
            <a:ext cx="14533" cy="207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C7E05225-85A4-4DAB-B880-570237B674FE}"/>
              </a:ext>
            </a:extLst>
          </p:cNvPr>
          <p:cNvCxnSpPr>
            <a:cxnSpLocks/>
            <a:stCxn id="7" idx="4"/>
          </p:cNvCxnSpPr>
          <p:nvPr/>
        </p:nvCxnSpPr>
        <p:spPr>
          <a:xfrm>
            <a:off x="3686944" y="2746053"/>
            <a:ext cx="0" cy="341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B177D6EE-FEBF-4082-BAE0-05FC378FEB34}"/>
              </a:ext>
            </a:extLst>
          </p:cNvPr>
          <p:cNvCxnSpPr>
            <a:cxnSpLocks/>
            <a:stCxn id="8" idx="4"/>
          </p:cNvCxnSpPr>
          <p:nvPr/>
        </p:nvCxnSpPr>
        <p:spPr>
          <a:xfrm>
            <a:off x="7435277" y="2707953"/>
            <a:ext cx="0" cy="371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C6932B5C-E207-4160-9E20-4955C32FBA4F}"/>
              </a:ext>
            </a:extLst>
          </p:cNvPr>
          <p:cNvCxnSpPr>
            <a:cxnSpLocks/>
            <a:stCxn id="9" idx="2"/>
            <a:endCxn id="11" idx="0"/>
          </p:cNvCxnSpPr>
          <p:nvPr/>
        </p:nvCxnSpPr>
        <p:spPr>
          <a:xfrm>
            <a:off x="3725044" y="3698553"/>
            <a:ext cx="15496"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D0693740-C2C6-46D1-8C88-518C57DB8559}"/>
              </a:ext>
            </a:extLst>
          </p:cNvPr>
          <p:cNvCxnSpPr>
            <a:cxnSpLocks/>
            <a:stCxn id="11" idx="2"/>
            <a:endCxn id="12" idx="1"/>
          </p:cNvCxnSpPr>
          <p:nvPr/>
        </p:nvCxnSpPr>
        <p:spPr>
          <a:xfrm flipH="1">
            <a:off x="3738466" y="4765353"/>
            <a:ext cx="2074" cy="197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1C13EE02-36EF-4878-A164-1C52E7905EB5}"/>
              </a:ext>
            </a:extLst>
          </p:cNvPr>
          <p:cNvCxnSpPr/>
          <p:nvPr/>
        </p:nvCxnSpPr>
        <p:spPr>
          <a:xfrm>
            <a:off x="7458844" y="3698553"/>
            <a:ext cx="1"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E83D4C8E-8D0C-44F1-AA79-8405759653DE}"/>
              </a:ext>
            </a:extLst>
          </p:cNvPr>
          <p:cNvCxnSpPr>
            <a:cxnSpLocks/>
            <a:stCxn id="12" idx="4"/>
          </p:cNvCxnSpPr>
          <p:nvPr/>
        </p:nvCxnSpPr>
        <p:spPr>
          <a:xfrm>
            <a:off x="3686944" y="5374953"/>
            <a:ext cx="19050" cy="1144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B6BA1F02-013C-425D-97D7-5EC0D5539BE8}"/>
              </a:ext>
            </a:extLst>
          </p:cNvPr>
          <p:cNvCxnSpPr/>
          <p:nvPr/>
        </p:nvCxnSpPr>
        <p:spPr>
          <a:xfrm flipH="1">
            <a:off x="7428010" y="4491725"/>
            <a:ext cx="7267" cy="2064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E35DB7C4-C54D-459A-8BCF-CB90047E071C}"/>
              </a:ext>
            </a:extLst>
          </p:cNvPr>
          <p:cNvCxnSpPr/>
          <p:nvPr/>
        </p:nvCxnSpPr>
        <p:spPr>
          <a:xfrm>
            <a:off x="3655952" y="651909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B4F3C22F-4657-46E7-A6C9-B97317683F91}"/>
              </a:ext>
            </a:extLst>
          </p:cNvPr>
          <p:cNvCxnSpPr>
            <a:cxnSpLocks/>
            <a:endCxn id="14" idx="6"/>
          </p:cNvCxnSpPr>
          <p:nvPr/>
        </p:nvCxnSpPr>
        <p:spPr>
          <a:xfrm flipH="1">
            <a:off x="6125344" y="6556053"/>
            <a:ext cx="1390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D18E1EE3-787B-4643-AC58-FBC07A010922}"/>
              </a:ext>
            </a:extLst>
          </p:cNvPr>
          <p:cNvCxnSpPr>
            <a:cxnSpLocks/>
            <a:stCxn id="11" idx="1"/>
          </p:cNvCxnSpPr>
          <p:nvPr/>
        </p:nvCxnSpPr>
        <p:spPr>
          <a:xfrm>
            <a:off x="2498736" y="4384353"/>
            <a:ext cx="0" cy="11395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xmlns="" id="{2DB0F0CB-0D6F-49B2-9963-A5D2284565DB}"/>
              </a:ext>
            </a:extLst>
          </p:cNvPr>
          <p:cNvSpPr/>
          <p:nvPr/>
        </p:nvSpPr>
        <p:spPr>
          <a:xfrm>
            <a:off x="1934344" y="5600089"/>
            <a:ext cx="1143000" cy="765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Unknown vehicle identified</a:t>
            </a:r>
          </a:p>
        </p:txBody>
      </p:sp>
      <p:cxnSp>
        <p:nvCxnSpPr>
          <p:cNvPr id="33" name="Straight Arrow Connector 32">
            <a:extLst>
              <a:ext uri="{FF2B5EF4-FFF2-40B4-BE49-F238E27FC236}">
                <a16:creationId xmlns:a16="http://schemas.microsoft.com/office/drawing/2014/main" xmlns="" id="{95489D5F-AA2C-4F3A-A0F4-CDB121E72404}"/>
              </a:ext>
            </a:extLst>
          </p:cNvPr>
          <p:cNvCxnSpPr/>
          <p:nvPr/>
        </p:nvCxnSpPr>
        <p:spPr>
          <a:xfrm>
            <a:off x="2498736" y="6365553"/>
            <a:ext cx="12072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Down Arrow 105">
            <a:extLst>
              <a:ext uri="{FF2B5EF4-FFF2-40B4-BE49-F238E27FC236}">
                <a16:creationId xmlns:a16="http://schemas.microsoft.com/office/drawing/2014/main" xmlns="" id="{C3DF711E-9C9F-43B7-977E-25FA7D736097}"/>
              </a:ext>
            </a:extLst>
          </p:cNvPr>
          <p:cNvSpPr/>
          <p:nvPr/>
        </p:nvSpPr>
        <p:spPr>
          <a:xfrm>
            <a:off x="1705744" y="1516462"/>
            <a:ext cx="800100" cy="3733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a:p>
            <a:pPr algn="ctr"/>
            <a:r>
              <a:rPr lang="en-US" dirty="0"/>
              <a:t>N</a:t>
            </a:r>
          </a:p>
          <a:p>
            <a:pPr algn="ctr"/>
            <a:r>
              <a:rPr lang="en-US" dirty="0"/>
              <a:t>T</a:t>
            </a:r>
          </a:p>
          <a:p>
            <a:pPr algn="ctr"/>
            <a:r>
              <a:rPr lang="en-US" dirty="0"/>
              <a:t>R</a:t>
            </a:r>
          </a:p>
          <a:p>
            <a:pPr algn="ctr"/>
            <a:r>
              <a:rPr lang="en-US" dirty="0"/>
              <a:t>Y</a:t>
            </a:r>
          </a:p>
        </p:txBody>
      </p:sp>
      <p:sp>
        <p:nvSpPr>
          <p:cNvPr id="35" name="Up Arrow 106">
            <a:extLst>
              <a:ext uri="{FF2B5EF4-FFF2-40B4-BE49-F238E27FC236}">
                <a16:creationId xmlns:a16="http://schemas.microsoft.com/office/drawing/2014/main" xmlns="" id="{8D2B42F1-4DC7-4FF4-A00D-D43F5CABE1AA}"/>
              </a:ext>
            </a:extLst>
          </p:cNvPr>
          <p:cNvSpPr/>
          <p:nvPr/>
        </p:nvSpPr>
        <p:spPr>
          <a:xfrm>
            <a:off x="8487544" y="1564953"/>
            <a:ext cx="838200" cy="426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a:p>
            <a:pPr algn="ctr"/>
            <a:r>
              <a:rPr lang="en-US" dirty="0"/>
              <a:t>X</a:t>
            </a:r>
          </a:p>
          <a:p>
            <a:pPr algn="ctr"/>
            <a:r>
              <a:rPr lang="en-US" dirty="0"/>
              <a:t>I</a:t>
            </a:r>
          </a:p>
          <a:p>
            <a:pPr algn="ctr"/>
            <a:r>
              <a:rPr lang="en-US" dirty="0"/>
              <a:t>T</a:t>
            </a:r>
          </a:p>
        </p:txBody>
      </p:sp>
    </p:spTree>
    <p:extLst>
      <p:ext uri="{BB962C8B-B14F-4D97-AF65-F5344CB8AC3E}">
        <p14:creationId xmlns:p14="http://schemas.microsoft.com/office/powerpoint/2010/main" val="1962086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1716</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Automatic Number Plate Recognition System                           Using Python</vt:lpstr>
      <vt:lpstr>Abstract</vt:lpstr>
      <vt:lpstr>Introduction</vt:lpstr>
      <vt:lpstr>PowerPoint Presentation</vt:lpstr>
      <vt:lpstr>Existing System</vt:lpstr>
      <vt:lpstr>Disadvantages Of Existing System</vt:lpstr>
      <vt:lpstr>Proposed System</vt:lpstr>
      <vt:lpstr>PowerPoint Presentation</vt:lpstr>
      <vt:lpstr>PowerPoint Presentation</vt:lpstr>
      <vt:lpstr>Module</vt:lpstr>
      <vt:lpstr>Requirements</vt:lpstr>
      <vt:lpstr>Open CV</vt:lpstr>
      <vt:lpstr>Raspberry Pi</vt:lpstr>
      <vt:lpstr>RASPBERRY PIE 3.0</vt:lpstr>
      <vt:lpstr>Output image</vt:lpstr>
      <vt:lpstr>Output</vt:lpstr>
      <vt:lpstr>Conclusion</vt:lpstr>
      <vt:lpstr>Limitations of the project</vt:lpstr>
      <vt:lpstr>Future Scope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APNR</dc:title>
  <dc:creator>Rahul Rajagopal</dc:creator>
  <cp:lastModifiedBy>DELL</cp:lastModifiedBy>
  <cp:revision>146</cp:revision>
  <dcterms:created xsi:type="dcterms:W3CDTF">2022-04-09T09:51:57Z</dcterms:created>
  <dcterms:modified xsi:type="dcterms:W3CDTF">2022-10-25T09:45:05Z</dcterms:modified>
</cp:coreProperties>
</file>