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8" r:id="rId3"/>
    <p:sldId id="261" r:id="rId4"/>
    <p:sldId id="272" r:id="rId5"/>
    <p:sldId id="278" r:id="rId6"/>
    <p:sldId id="279" r:id="rId7"/>
    <p:sldId id="280" r:id="rId8"/>
    <p:sldId id="269" r:id="rId9"/>
    <p:sldId id="274" r:id="rId10"/>
    <p:sldId id="275" r:id="rId11"/>
    <p:sldId id="276" r:id="rId12"/>
    <p:sldId id="277" r:id="rId13"/>
    <p:sldId id="281" r:id="rId14"/>
    <p:sldId id="282" r:id="rId15"/>
    <p:sldId id="273"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3F971A-ED07-4D1C-84C7-90AD19AB6B5E}">
  <a:tblStyle styleId="{973F971A-ED07-4D1C-84C7-90AD19AB6B5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aa74d6207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aa74d6207f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419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aa74d6207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aa74d6207f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0393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aa74d6207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aa74d6207f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8794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aa74d6207f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aa74d6207f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0666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aa74d6207f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aa74d6207f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3811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aa74d6207f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aa74d6207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0277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aa74d6207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aa74d6207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aa74d6207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aa74d6207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aa74d6207f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aa74d6207f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3641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aa74d6207f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aa74d6207f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7847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aa74d6207f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aa74d6207f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7238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aa74d6207f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aa74d6207f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6417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aa74d6207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aa74d6207f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aa74d6207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aa74d6207f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082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uom190346a/sleep-health-and-lifestyle-dataset"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1375" y="1724654"/>
            <a:ext cx="8520600" cy="42228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000" b="1" dirty="0">
                <a:solidFill>
                  <a:schemeClr val="accent1">
                    <a:lumMod val="75000"/>
                  </a:schemeClr>
                </a:solidFill>
                <a:latin typeface="Book Antiqua" panose="02040602050305030304" pitchFamily="18" charset="0"/>
              </a:rPr>
              <a:t>TITLE : </a:t>
            </a:r>
            <a:r>
              <a:rPr lang="en-US" sz="2000" b="1" dirty="0">
                <a:solidFill>
                  <a:schemeClr val="accent1">
                    <a:lumMod val="75000"/>
                  </a:schemeClr>
                </a:solidFill>
                <a:latin typeface="Book Antiqua" panose="02040602050305030304" pitchFamily="18" charset="0"/>
              </a:rPr>
              <a:t>Uncovering Sleep and Lifestyle Patterns for Stress Management and Better Health</a:t>
            </a:r>
            <a:endParaRPr lang="en-IN" sz="2000" b="1" dirty="0">
              <a:solidFill>
                <a:schemeClr val="accent1">
                  <a:lumMod val="75000"/>
                </a:schemeClr>
              </a:solidFill>
              <a:latin typeface="Book Antiqua" panose="02040602050305030304" pitchFamily="18" charset="0"/>
            </a:endParaRPr>
          </a:p>
        </p:txBody>
      </p:sp>
      <p:sp>
        <p:nvSpPr>
          <p:cNvPr id="55" name="Google Shape;55;p13"/>
          <p:cNvSpPr txBox="1">
            <a:spLocks noGrp="1"/>
          </p:cNvSpPr>
          <p:nvPr>
            <p:ph type="subTitle" idx="1"/>
          </p:nvPr>
        </p:nvSpPr>
        <p:spPr>
          <a:xfrm>
            <a:off x="311700" y="301250"/>
            <a:ext cx="8520600" cy="73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dk1"/>
                </a:solidFill>
                <a:latin typeface="Book Antiqua" panose="02040602050305030304" pitchFamily="18" charset="0"/>
              </a:rPr>
              <a:t>Global Academy of Technology</a:t>
            </a:r>
            <a:endParaRPr sz="1800" b="1" dirty="0">
              <a:solidFill>
                <a:schemeClr val="dk1"/>
              </a:solidFill>
              <a:latin typeface="Book Antiqua" panose="02040602050305030304" pitchFamily="18" charset="0"/>
            </a:endParaRPr>
          </a:p>
          <a:p>
            <a:pPr marL="0" lvl="0" indent="0" algn="ctr" rtl="0">
              <a:spcBef>
                <a:spcPts val="0"/>
              </a:spcBef>
              <a:spcAft>
                <a:spcPts val="0"/>
              </a:spcAft>
              <a:buNone/>
            </a:pPr>
            <a:r>
              <a:rPr lang="en" sz="1500" b="1" dirty="0">
                <a:solidFill>
                  <a:schemeClr val="dk1"/>
                </a:solidFill>
                <a:latin typeface="Book Antiqua" panose="02040602050305030304" pitchFamily="18" charset="0"/>
              </a:rPr>
              <a:t>Department of Artificial Intelligence and Machine Learning</a:t>
            </a:r>
            <a:br>
              <a:rPr lang="en" sz="1500" b="1" dirty="0">
                <a:solidFill>
                  <a:schemeClr val="dk1"/>
                </a:solidFill>
                <a:latin typeface="Book Antiqua" panose="02040602050305030304" pitchFamily="18" charset="0"/>
              </a:rPr>
            </a:br>
            <a:endParaRPr sz="1500" b="1" dirty="0">
              <a:solidFill>
                <a:schemeClr val="dk1"/>
              </a:solidFill>
              <a:latin typeface="Book Antiqua" panose="02040602050305030304" pitchFamily="18" charset="0"/>
            </a:endParaRPr>
          </a:p>
        </p:txBody>
      </p:sp>
      <p:pic>
        <p:nvPicPr>
          <p:cNvPr id="56" name="Google Shape;56;p13"/>
          <p:cNvPicPr preferRelativeResize="0"/>
          <p:nvPr/>
        </p:nvPicPr>
        <p:blipFill>
          <a:blip r:embed="rId3">
            <a:alphaModFix/>
          </a:blip>
          <a:stretch>
            <a:fillRect/>
          </a:stretch>
        </p:blipFill>
        <p:spPr>
          <a:xfrm>
            <a:off x="857614" y="273450"/>
            <a:ext cx="841550" cy="794200"/>
          </a:xfrm>
          <a:prstGeom prst="rect">
            <a:avLst/>
          </a:prstGeom>
          <a:noFill/>
          <a:ln>
            <a:noFill/>
          </a:ln>
        </p:spPr>
      </p:pic>
      <p:sp>
        <p:nvSpPr>
          <p:cNvPr id="57" name="Google Shape;57;p13"/>
          <p:cNvSpPr txBox="1">
            <a:spLocks noGrp="1"/>
          </p:cNvSpPr>
          <p:nvPr>
            <p:ph type="subTitle" idx="1"/>
          </p:nvPr>
        </p:nvSpPr>
        <p:spPr>
          <a:xfrm>
            <a:off x="411375" y="958850"/>
            <a:ext cx="8654108" cy="1396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rgbClr val="C00000"/>
                </a:solidFill>
              </a:rPr>
              <a:t>Altair BCC&amp;I Data Science Contest!</a:t>
            </a:r>
          </a:p>
          <a:p>
            <a:pPr marL="0" lvl="0" indent="0" algn="ctr" rtl="0">
              <a:spcBef>
                <a:spcPts val="0"/>
              </a:spcBef>
              <a:spcAft>
                <a:spcPts val="0"/>
              </a:spcAft>
              <a:buNone/>
            </a:pPr>
            <a:endParaRPr lang="en" sz="2000" b="1" dirty="0">
              <a:solidFill>
                <a:srgbClr val="C00000"/>
              </a:solidFill>
            </a:endParaRPr>
          </a:p>
          <a:p>
            <a:pPr marL="0" lvl="0" indent="0" algn="l" rtl="0">
              <a:spcBef>
                <a:spcPts val="0"/>
              </a:spcBef>
              <a:spcAft>
                <a:spcPts val="0"/>
              </a:spcAft>
              <a:buNone/>
            </a:pPr>
            <a:endParaRPr lang="en" sz="2000" b="1" dirty="0">
              <a:solidFill>
                <a:srgbClr val="C00000"/>
              </a:solidFill>
            </a:endParaRPr>
          </a:p>
          <a:p>
            <a:pPr marL="0" lvl="0" indent="0" algn="ctr" rtl="0">
              <a:spcBef>
                <a:spcPts val="0"/>
              </a:spcBef>
              <a:spcAft>
                <a:spcPts val="0"/>
              </a:spcAft>
              <a:buNone/>
            </a:pPr>
            <a:endParaRPr lang="en" sz="2000" b="1" dirty="0">
              <a:solidFill>
                <a:srgbClr val="C00000"/>
              </a:solidFill>
            </a:endParaRPr>
          </a:p>
          <a:p>
            <a:pPr marL="0" lvl="0" indent="0" algn="ctr" rtl="0">
              <a:spcBef>
                <a:spcPts val="0"/>
              </a:spcBef>
              <a:spcAft>
                <a:spcPts val="0"/>
              </a:spcAft>
              <a:buNone/>
            </a:pPr>
            <a:endParaRPr lang="en" sz="2000" b="1" dirty="0">
              <a:solidFill>
                <a:srgbClr val="C00000"/>
              </a:solidFill>
            </a:endParaRPr>
          </a:p>
          <a:p>
            <a:pPr marL="0" lvl="0" indent="0" algn="ctr" rtl="0">
              <a:spcBef>
                <a:spcPts val="0"/>
              </a:spcBef>
              <a:spcAft>
                <a:spcPts val="0"/>
              </a:spcAft>
              <a:buNone/>
            </a:pPr>
            <a:endParaRPr lang="en" sz="2000" b="1" dirty="0">
              <a:solidFill>
                <a:srgbClr val="C00000"/>
              </a:solidFill>
            </a:endParaRPr>
          </a:p>
          <a:p>
            <a:pPr marL="0" lvl="0" indent="0" algn="ctr" rtl="0">
              <a:spcBef>
                <a:spcPts val="0"/>
              </a:spcBef>
              <a:spcAft>
                <a:spcPts val="0"/>
              </a:spcAft>
              <a:buNone/>
            </a:pPr>
            <a:br>
              <a:rPr lang="en" sz="2000" b="1" dirty="0">
                <a:solidFill>
                  <a:srgbClr val="C00000"/>
                </a:solidFill>
              </a:rPr>
            </a:br>
            <a:endParaRPr sz="2000" b="1" dirty="0">
              <a:solidFill>
                <a:srgbClr val="C00000"/>
              </a:solidFill>
            </a:endParaRPr>
          </a:p>
        </p:txBody>
      </p:sp>
      <p:sp>
        <p:nvSpPr>
          <p:cNvPr id="2" name="Slide Number Placeholder 1">
            <a:extLst>
              <a:ext uri="{FF2B5EF4-FFF2-40B4-BE49-F238E27FC236}">
                <a16:creationId xmlns:a16="http://schemas.microsoft.com/office/drawing/2014/main" id="{8E7B8448-393F-45C1-BBB3-52CB58478C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
        <p:nvSpPr>
          <p:cNvPr id="4" name="Subtitle 3">
            <a:extLst>
              <a:ext uri="{FF2B5EF4-FFF2-40B4-BE49-F238E27FC236}">
                <a16:creationId xmlns:a16="http://schemas.microsoft.com/office/drawing/2014/main" id="{D6519778-AB2F-A030-2012-30CCCB7EB81F}"/>
              </a:ext>
            </a:extLst>
          </p:cNvPr>
          <p:cNvSpPr>
            <a:spLocks noGrp="1"/>
          </p:cNvSpPr>
          <p:nvPr>
            <p:ph type="subTitle" idx="1"/>
          </p:nvPr>
        </p:nvSpPr>
        <p:spPr>
          <a:xfrm>
            <a:off x="311700" y="2354895"/>
            <a:ext cx="8520600" cy="2159955"/>
          </a:xfrm>
        </p:spPr>
        <p:txBody>
          <a:bodyPr>
            <a:normAutofit fontScale="92500" lnSpcReduction="20000"/>
          </a:bodyPr>
          <a:lstStyle/>
          <a:p>
            <a:r>
              <a:rPr lang="en-IN" sz="2000" dirty="0">
                <a:solidFill>
                  <a:schemeClr val="tx1"/>
                </a:solidFill>
                <a:latin typeface="Algerian" panose="04020705040A02060702" pitchFamily="82" charset="0"/>
              </a:rPr>
              <a:t>Sample Analysis Report on Altair Rapid Miner</a:t>
            </a:r>
          </a:p>
          <a:p>
            <a:endParaRPr lang="en-IN" sz="2000" dirty="0">
              <a:solidFill>
                <a:schemeClr val="tx1"/>
              </a:solidFill>
              <a:latin typeface="Algerian" panose="04020705040A02060702" pitchFamily="82" charset="0"/>
            </a:endParaRPr>
          </a:p>
          <a:p>
            <a:r>
              <a:rPr lang="en-IN" sz="2000" dirty="0">
                <a:solidFill>
                  <a:schemeClr val="tx1"/>
                </a:solidFill>
                <a:latin typeface="Algerian" panose="04020705040A02060702" pitchFamily="82" charset="0"/>
              </a:rPr>
              <a:t>TEAM: BYTE CRAFTERS</a:t>
            </a:r>
          </a:p>
          <a:p>
            <a:pPr algn="l"/>
            <a:endParaRPr lang="en-IN" sz="2000" dirty="0">
              <a:solidFill>
                <a:schemeClr val="tx1"/>
              </a:solidFill>
              <a:latin typeface="Algerian" panose="04020705040A02060702" pitchFamily="82" charset="0"/>
            </a:endParaRPr>
          </a:p>
          <a:p>
            <a:pPr algn="just"/>
            <a:r>
              <a:rPr lang="en-IN" sz="2000" b="1" dirty="0">
                <a:solidFill>
                  <a:schemeClr val="tx1"/>
                </a:solidFill>
                <a:latin typeface="Times New Roman" panose="02020603050405020304" pitchFamily="18" charset="0"/>
                <a:cs typeface="Times New Roman" panose="02020603050405020304" pitchFamily="18" charset="0"/>
              </a:rPr>
              <a:t>Team members:</a:t>
            </a:r>
          </a:p>
          <a:p>
            <a:pPr algn="just"/>
            <a:r>
              <a:rPr lang="en-IN" sz="2000" b="1" dirty="0">
                <a:solidFill>
                  <a:schemeClr val="tx1"/>
                </a:solidFill>
                <a:latin typeface="Times New Roman" panose="02020603050405020304" pitchFamily="18" charset="0"/>
                <a:cs typeface="Times New Roman" panose="02020603050405020304" pitchFamily="18" charset="0"/>
              </a:rPr>
              <a:t>Aishwarya H M</a:t>
            </a:r>
          </a:p>
          <a:p>
            <a:pPr algn="just"/>
            <a:r>
              <a:rPr lang="en-IN" sz="2000" b="1" dirty="0">
                <a:solidFill>
                  <a:schemeClr val="tx1"/>
                </a:solidFill>
                <a:latin typeface="Times New Roman" panose="02020603050405020304" pitchFamily="18" charset="0"/>
                <a:cs typeface="Times New Roman" panose="02020603050405020304" pitchFamily="18" charset="0"/>
              </a:rPr>
              <a:t>Bindhiya T</a:t>
            </a:r>
          </a:p>
          <a:p>
            <a:pPr algn="just"/>
            <a:r>
              <a:rPr lang="en-IN" sz="2000" b="1" dirty="0">
                <a:solidFill>
                  <a:schemeClr val="tx1"/>
                </a:solidFill>
                <a:latin typeface="Times New Roman" panose="02020603050405020304" pitchFamily="18" charset="0"/>
                <a:cs typeface="Times New Roman" panose="02020603050405020304" pitchFamily="18" charset="0"/>
              </a:rPr>
              <a:t>S Tanisha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b="1" dirty="0">
                <a:solidFill>
                  <a:schemeClr val="accent1">
                    <a:lumMod val="50000"/>
                  </a:schemeClr>
                </a:solidFill>
                <a:latin typeface="Times New Roman" panose="02020603050405020304" pitchFamily="18" charset="0"/>
                <a:cs typeface="Times New Roman" panose="02020603050405020304" pitchFamily="18" charset="0"/>
              </a:rPr>
              <a:t>Analysis on the Dataset:</a:t>
            </a:r>
            <a:endParaRPr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53" name="Google Shape;153;p26"/>
          <p:cNvSpPr txBox="1">
            <a:spLocks noGrp="1"/>
          </p:cNvSpPr>
          <p:nvPr>
            <p:ph type="body" idx="1"/>
          </p:nvPr>
        </p:nvSpPr>
        <p:spPr>
          <a:xfrm>
            <a:off x="311700" y="1152475"/>
            <a:ext cx="4081880" cy="34164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1200"/>
              </a:spcAft>
              <a:buNone/>
            </a:pPr>
            <a:r>
              <a:rPr lang="en-US" sz="1700" dirty="0">
                <a:solidFill>
                  <a:schemeClr val="tx1"/>
                </a:solidFill>
                <a:latin typeface="Times New Roman" panose="02020603050405020304" pitchFamily="18" charset="0"/>
                <a:cs typeface="Times New Roman" panose="02020603050405020304" pitchFamily="18" charset="0"/>
              </a:rPr>
              <a:t>1.The line chart shows significant fluctuations in the count of age (blue line) across different blood pressure and BMI categories, indicating variability in the distribution of age within these categories.</a:t>
            </a:r>
          </a:p>
          <a:p>
            <a:pPr marL="0" lvl="0" indent="0" algn="just" rtl="0">
              <a:spcBef>
                <a:spcPts val="0"/>
              </a:spcBef>
              <a:spcAft>
                <a:spcPts val="1200"/>
              </a:spcAft>
              <a:buNone/>
            </a:pPr>
            <a:r>
              <a:rPr lang="en-US" sz="1700" dirty="0">
                <a:solidFill>
                  <a:schemeClr val="tx1"/>
                </a:solidFill>
                <a:latin typeface="Times New Roman" panose="02020603050405020304" pitchFamily="18" charset="0"/>
                <a:cs typeface="Times New Roman" panose="02020603050405020304" pitchFamily="18" charset="0"/>
              </a:rPr>
              <a:t>2.The average age (green line) remains relatively stable across different blood pressure and BMI categories, suggesting that the mean age is consistent regardless of these factors.</a:t>
            </a:r>
            <a:endParaRPr sz="1700"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6572CE4-35CB-42A8-A88B-49DF15A687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4" name="Picture 3">
            <a:extLst>
              <a:ext uri="{FF2B5EF4-FFF2-40B4-BE49-F238E27FC236}">
                <a16:creationId xmlns:a16="http://schemas.microsoft.com/office/drawing/2014/main" id="{967344F7-7595-F929-E0F3-AE4A004065B4}"/>
              </a:ext>
            </a:extLst>
          </p:cNvPr>
          <p:cNvPicPr>
            <a:picLocks noChangeAspect="1"/>
          </p:cNvPicPr>
          <p:nvPr/>
        </p:nvPicPr>
        <p:blipFill>
          <a:blip r:embed="rId3"/>
          <a:stretch>
            <a:fillRect/>
          </a:stretch>
        </p:blipFill>
        <p:spPr>
          <a:xfrm>
            <a:off x="4453053" y="665895"/>
            <a:ext cx="4568105" cy="3811710"/>
          </a:xfrm>
          <a:prstGeom prst="rect">
            <a:avLst/>
          </a:prstGeom>
        </p:spPr>
      </p:pic>
    </p:spTree>
    <p:extLst>
      <p:ext uri="{BB962C8B-B14F-4D97-AF65-F5344CB8AC3E}">
        <p14:creationId xmlns:p14="http://schemas.microsoft.com/office/powerpoint/2010/main" val="117733362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b="1" dirty="0">
                <a:solidFill>
                  <a:schemeClr val="accent1">
                    <a:lumMod val="50000"/>
                  </a:schemeClr>
                </a:solidFill>
                <a:latin typeface="Times New Roman" panose="02020603050405020304" pitchFamily="18" charset="0"/>
                <a:cs typeface="Times New Roman" panose="02020603050405020304" pitchFamily="18" charset="0"/>
              </a:rPr>
              <a:t>Analysis on the Dataset:</a:t>
            </a:r>
            <a:endParaRPr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53" name="Google Shape;153;p26"/>
          <p:cNvSpPr txBox="1">
            <a:spLocks noGrp="1"/>
          </p:cNvSpPr>
          <p:nvPr>
            <p:ph type="body" idx="1"/>
          </p:nvPr>
        </p:nvSpPr>
        <p:spPr>
          <a:xfrm>
            <a:off x="311700" y="1152474"/>
            <a:ext cx="4081880" cy="4229847"/>
          </a:xfrm>
          <a:prstGeom prst="rect">
            <a:avLst/>
          </a:prstGeom>
        </p:spPr>
        <p:txBody>
          <a:bodyPr spcFirstLastPara="1" wrap="square" lIns="91425" tIns="91425" rIns="91425" bIns="91425" anchor="t" anchorCtr="0">
            <a:noAutofit/>
          </a:bodyPr>
          <a:lstStyle/>
          <a:p>
            <a:pPr marL="342900" lvl="0" algn="just" rtl="0">
              <a:spcBef>
                <a:spcPts val="0"/>
              </a:spcBef>
              <a:spcAft>
                <a:spcPts val="1200"/>
              </a:spcAft>
              <a:buAutoNum type="arabicPeriod"/>
            </a:pPr>
            <a:r>
              <a:rPr lang="en-US" sz="1600" dirty="0">
                <a:solidFill>
                  <a:schemeClr val="tx1"/>
                </a:solidFill>
                <a:latin typeface="Times New Roman" panose="02020603050405020304" pitchFamily="18" charset="0"/>
                <a:cs typeface="Times New Roman" panose="02020603050405020304" pitchFamily="18" charset="0"/>
              </a:rPr>
              <a:t>The radar chart displays various health metrics such as blood pressure (BP) for different professions, with distinct colors representing male and female averages, as well as additional metrics like age and specific counts (e.g., pc_1).</a:t>
            </a:r>
          </a:p>
          <a:p>
            <a:pPr marL="342900" lvl="0" algn="just" rtl="0">
              <a:spcBef>
                <a:spcPts val="0"/>
              </a:spcBef>
              <a:spcAft>
                <a:spcPts val="1200"/>
              </a:spcAft>
              <a:buAutoNum type="arabicPeriod"/>
            </a:pPr>
            <a:r>
              <a:rPr lang="en-US" sz="1600" dirty="0">
                <a:solidFill>
                  <a:schemeClr val="tx1"/>
                </a:solidFill>
                <a:latin typeface="Times New Roman" panose="02020603050405020304" pitchFamily="18" charset="0"/>
                <a:cs typeface="Times New Roman" panose="02020603050405020304" pitchFamily="18" charset="0"/>
              </a:rPr>
              <a:t>Software Engineers have a notably higher variability in their metrics compared to other professions, as indicated by the more irregular shape of their segment, suggesting greater disparities in health and lifestyle within this group.</a:t>
            </a:r>
            <a:endParaRPr sz="1600"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6572CE4-35CB-42A8-A88B-49DF15A687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Picture 4">
            <a:extLst>
              <a:ext uri="{FF2B5EF4-FFF2-40B4-BE49-F238E27FC236}">
                <a16:creationId xmlns:a16="http://schemas.microsoft.com/office/drawing/2014/main" id="{F44C92A7-57E7-803F-F6D8-F6EDE7B4EADC}"/>
              </a:ext>
            </a:extLst>
          </p:cNvPr>
          <p:cNvPicPr>
            <a:picLocks noChangeAspect="1"/>
          </p:cNvPicPr>
          <p:nvPr/>
        </p:nvPicPr>
        <p:blipFill>
          <a:blip r:embed="rId3"/>
          <a:stretch>
            <a:fillRect/>
          </a:stretch>
        </p:blipFill>
        <p:spPr>
          <a:xfrm>
            <a:off x="4568105" y="445025"/>
            <a:ext cx="4453053" cy="3821151"/>
          </a:xfrm>
          <a:prstGeom prst="rect">
            <a:avLst/>
          </a:prstGeom>
        </p:spPr>
      </p:pic>
    </p:spTree>
    <p:extLst>
      <p:ext uri="{BB962C8B-B14F-4D97-AF65-F5344CB8AC3E}">
        <p14:creationId xmlns:p14="http://schemas.microsoft.com/office/powerpoint/2010/main" val="282748168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b="1" dirty="0">
                <a:solidFill>
                  <a:schemeClr val="accent1">
                    <a:lumMod val="50000"/>
                  </a:schemeClr>
                </a:solidFill>
                <a:latin typeface="Times New Roman" panose="02020603050405020304" pitchFamily="18" charset="0"/>
                <a:cs typeface="Times New Roman" panose="02020603050405020304" pitchFamily="18" charset="0"/>
              </a:rPr>
              <a:t>Analysis on the Dataset:</a:t>
            </a:r>
            <a:endParaRPr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53" name="Google Shape;153;p26"/>
          <p:cNvSpPr txBox="1">
            <a:spLocks noGrp="1"/>
          </p:cNvSpPr>
          <p:nvPr>
            <p:ph type="body" idx="1"/>
          </p:nvPr>
        </p:nvSpPr>
        <p:spPr>
          <a:xfrm>
            <a:off x="122842" y="1017725"/>
            <a:ext cx="3643266" cy="4229847"/>
          </a:xfrm>
          <a:prstGeom prst="rect">
            <a:avLst/>
          </a:prstGeom>
        </p:spPr>
        <p:txBody>
          <a:bodyPr spcFirstLastPara="1" wrap="square" lIns="91425" tIns="91425" rIns="91425" bIns="91425" anchor="t" anchorCtr="0">
            <a:noAutofit/>
          </a:bodyPr>
          <a:lstStyle/>
          <a:p>
            <a:pPr marL="342900" lvl="0" algn="just" rtl="0">
              <a:spcBef>
                <a:spcPts val="0"/>
              </a:spcBef>
              <a:spcAft>
                <a:spcPts val="1200"/>
              </a:spcAft>
              <a:buAutoNum type="arabicPeriod"/>
            </a:pPr>
            <a:r>
              <a:rPr lang="en-US" sz="1600" dirty="0">
                <a:solidFill>
                  <a:schemeClr val="tx1"/>
                </a:solidFill>
                <a:latin typeface="Times New Roman" panose="02020603050405020304" pitchFamily="18" charset="0"/>
                <a:cs typeface="Times New Roman" panose="02020603050405020304" pitchFamily="18" charset="0"/>
              </a:rPr>
              <a:t>The chart indicates that there is a higher count of individuals within the "Obese" BMI category compared to other categories, as shown by the large blue bars representing count(Age).</a:t>
            </a:r>
          </a:p>
          <a:p>
            <a:pPr marL="342900" lvl="0" algn="just" rtl="0">
              <a:spcBef>
                <a:spcPts val="0"/>
              </a:spcBef>
              <a:spcAft>
                <a:spcPts val="1200"/>
              </a:spcAft>
              <a:buAutoNum type="arabicPeriod"/>
            </a:pPr>
            <a:r>
              <a:rPr lang="en-US" sz="1600" dirty="0">
                <a:solidFill>
                  <a:schemeClr val="tx1"/>
                </a:solidFill>
                <a:latin typeface="Times New Roman" panose="02020603050405020304" pitchFamily="18" charset="0"/>
                <a:cs typeface="Times New Roman" panose="02020603050405020304" pitchFamily="18" charset="0"/>
              </a:rPr>
              <a:t>The average age across BMI categories remains relatively stable, but the "Normal Weight" category shows a notable decrease in age difference (Age - pc_1), suggesting a younger demographic in this category compared to others.</a:t>
            </a:r>
            <a:endParaRPr sz="1600"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6572CE4-35CB-42A8-A88B-49DF15A687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4" name="Picture 3">
            <a:extLst>
              <a:ext uri="{FF2B5EF4-FFF2-40B4-BE49-F238E27FC236}">
                <a16:creationId xmlns:a16="http://schemas.microsoft.com/office/drawing/2014/main" id="{9B4E61AB-F339-FB25-C117-E20B439F85C6}"/>
              </a:ext>
            </a:extLst>
          </p:cNvPr>
          <p:cNvPicPr>
            <a:picLocks noChangeAspect="1"/>
          </p:cNvPicPr>
          <p:nvPr/>
        </p:nvPicPr>
        <p:blipFill>
          <a:blip r:embed="rId3"/>
          <a:stretch>
            <a:fillRect/>
          </a:stretch>
        </p:blipFill>
        <p:spPr>
          <a:xfrm>
            <a:off x="4401015" y="731375"/>
            <a:ext cx="4742985" cy="4051430"/>
          </a:xfrm>
          <a:prstGeom prst="rect">
            <a:avLst/>
          </a:prstGeom>
        </p:spPr>
      </p:pic>
    </p:spTree>
    <p:extLst>
      <p:ext uri="{BB962C8B-B14F-4D97-AF65-F5344CB8AC3E}">
        <p14:creationId xmlns:p14="http://schemas.microsoft.com/office/powerpoint/2010/main" val="155296865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170985" y="445025"/>
            <a:ext cx="8973015" cy="572700"/>
          </a:xfrm>
          <a:prstGeom prst="rect">
            <a:avLst/>
          </a:prstGeom>
        </p:spPr>
        <p:txBody>
          <a:bodyPr spcFirstLastPara="1" wrap="square" lIns="91425" tIns="91425" rIns="91425" bIns="91425" anchor="t" anchorCtr="0">
            <a:noAutofit/>
          </a:bodyPr>
          <a:lstStyle/>
          <a:p>
            <a:pPr lvl="0"/>
            <a:r>
              <a:rPr lang="en-US" sz="1600" b="1" dirty="0">
                <a:solidFill>
                  <a:schemeClr val="accent1">
                    <a:lumMod val="50000"/>
                  </a:schemeClr>
                </a:solidFill>
                <a:latin typeface="Times New Roman" panose="02020603050405020304" pitchFamily="18" charset="0"/>
                <a:cs typeface="Times New Roman" panose="02020603050405020304" pitchFamily="18" charset="0"/>
              </a:rPr>
              <a:t>Implementation and Evaluation of Predictive Models in RapidMiner for Sleep, Health, and Lifestyle Analysis:</a:t>
            </a:r>
            <a:br>
              <a:rPr lang="en-IN" sz="1600" b="1" dirty="0">
                <a:solidFill>
                  <a:schemeClr val="accent1">
                    <a:lumMod val="50000"/>
                  </a:schemeClr>
                </a:solidFill>
                <a:latin typeface="Times New Roman" panose="02020603050405020304" pitchFamily="18" charset="0"/>
                <a:cs typeface="Times New Roman" panose="02020603050405020304" pitchFamily="18" charset="0"/>
              </a:rPr>
            </a:br>
            <a:endParaRPr sz="16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69D2EDA-DBD0-44C6-B0C9-C4041B9CAF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5">
            <a:extLst>
              <a:ext uri="{FF2B5EF4-FFF2-40B4-BE49-F238E27FC236}">
                <a16:creationId xmlns:a16="http://schemas.microsoft.com/office/drawing/2014/main" id="{53B30BA0-4D59-46A4-7E23-1FB20B846462}"/>
              </a:ext>
            </a:extLst>
          </p:cNvPr>
          <p:cNvPicPr>
            <a:picLocks noChangeAspect="1"/>
          </p:cNvPicPr>
          <p:nvPr/>
        </p:nvPicPr>
        <p:blipFill>
          <a:blip r:embed="rId3"/>
          <a:stretch>
            <a:fillRect/>
          </a:stretch>
        </p:blipFill>
        <p:spPr>
          <a:xfrm>
            <a:off x="747131" y="1037621"/>
            <a:ext cx="7820722" cy="4105879"/>
          </a:xfrm>
          <a:prstGeom prst="rect">
            <a:avLst/>
          </a:prstGeom>
        </p:spPr>
      </p:pic>
    </p:spTree>
    <p:extLst>
      <p:ext uri="{BB962C8B-B14F-4D97-AF65-F5344CB8AC3E}">
        <p14:creationId xmlns:p14="http://schemas.microsoft.com/office/powerpoint/2010/main" val="18532285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230458" y="229435"/>
            <a:ext cx="8973015" cy="572700"/>
          </a:xfrm>
          <a:prstGeom prst="rect">
            <a:avLst/>
          </a:prstGeom>
        </p:spPr>
        <p:txBody>
          <a:bodyPr spcFirstLastPara="1" wrap="square" lIns="91425" tIns="91425" rIns="91425" bIns="91425" anchor="t" anchorCtr="0">
            <a:noAutofit/>
          </a:bodyPr>
          <a:lstStyle/>
          <a:p>
            <a:pPr lvl="0"/>
            <a:r>
              <a:rPr lang="en-IN" sz="2000" b="1" dirty="0">
                <a:solidFill>
                  <a:schemeClr val="accent1">
                    <a:lumMod val="50000"/>
                  </a:schemeClr>
                </a:solidFill>
                <a:latin typeface="Times New Roman" panose="02020603050405020304" pitchFamily="18" charset="0"/>
                <a:cs typeface="Times New Roman" panose="02020603050405020304" pitchFamily="18" charset="0"/>
              </a:rPr>
              <a:t>Result Analysis:</a:t>
            </a:r>
            <a:br>
              <a:rPr lang="en-IN" sz="1600" b="1" dirty="0">
                <a:solidFill>
                  <a:schemeClr val="accent1">
                    <a:lumMod val="50000"/>
                  </a:schemeClr>
                </a:solidFill>
                <a:latin typeface="Times New Roman" panose="02020603050405020304" pitchFamily="18" charset="0"/>
                <a:cs typeface="Times New Roman" panose="02020603050405020304" pitchFamily="18" charset="0"/>
              </a:rPr>
            </a:br>
            <a:br>
              <a:rPr lang="en-IN" sz="1600" b="1" dirty="0">
                <a:solidFill>
                  <a:schemeClr val="accent1">
                    <a:lumMod val="50000"/>
                  </a:schemeClr>
                </a:solidFill>
                <a:latin typeface="Times New Roman" panose="02020603050405020304" pitchFamily="18" charset="0"/>
                <a:cs typeface="Times New Roman" panose="02020603050405020304" pitchFamily="18" charset="0"/>
              </a:rPr>
            </a:br>
            <a:endParaRPr sz="16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69D2EDA-DBD0-44C6-B0C9-C4041B9CAF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4" name="TextBox 3">
            <a:extLst>
              <a:ext uri="{FF2B5EF4-FFF2-40B4-BE49-F238E27FC236}">
                <a16:creationId xmlns:a16="http://schemas.microsoft.com/office/drawing/2014/main" id="{CA6F269F-A222-30B3-51F5-7FF8B39DAF4F}"/>
              </a:ext>
            </a:extLst>
          </p:cNvPr>
          <p:cNvSpPr txBox="1"/>
          <p:nvPr/>
        </p:nvSpPr>
        <p:spPr>
          <a:xfrm>
            <a:off x="230458" y="1058477"/>
            <a:ext cx="8482362" cy="3693319"/>
          </a:xfrm>
          <a:prstGeom prst="rect">
            <a:avLst/>
          </a:prstGeom>
          <a:noFill/>
        </p:spPr>
        <p:txBody>
          <a:bodyPr wrap="square" rtlCol="0">
            <a:sp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1.Gradient Boosting Exhibits Superior Performance: The Gradient Boosting model demonstrates the lowest Root Mean Squared Error (RMSE) of 2.128, indicating it provides the most precise predictions with the smallest average error among the evaluated models.</a:t>
            </a: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2.Deep Learning and Support Vector Machines (SVM) Perform Competitively: Both the Deep Learning and SVM models exhibit strong performance, with RMSE values of 2.284 and 2.287, respectively. While effective, they show slightly higher error rates compared to Gradient Boosting.</a:t>
            </a: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3.Decision Tree Model Shows the Highest Error: The Decision Tree model registers the highest RMSE of 3.454, reflecting its relative inefficacy in delivering accurate predictions compared to other models in this evaluation.</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078934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7CCA42-EBCB-4C51-B7DB-F85F793E18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4" name="Picture 3">
            <a:extLst>
              <a:ext uri="{FF2B5EF4-FFF2-40B4-BE49-F238E27FC236}">
                <a16:creationId xmlns:a16="http://schemas.microsoft.com/office/drawing/2014/main" id="{F9477049-11C2-7FAF-7DD4-8CCE04544BB2}"/>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37974112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solidFill>
                  <a:schemeClr val="accent1">
                    <a:lumMod val="50000"/>
                  </a:schemeClr>
                </a:solidFill>
                <a:latin typeface="Times New Roman" panose="02020603050405020304" pitchFamily="18" charset="0"/>
                <a:cs typeface="Times New Roman" panose="02020603050405020304" pitchFamily="18" charset="0"/>
              </a:rPr>
              <a:t>Introduction</a:t>
            </a:r>
            <a:endParaRPr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73" name="Google Shape;73;p15"/>
          <p:cNvSpPr txBox="1">
            <a:spLocks noGrp="1"/>
          </p:cNvSpPr>
          <p:nvPr>
            <p:ph type="body" idx="1"/>
          </p:nvPr>
        </p:nvSpPr>
        <p:spPr>
          <a:xfrm>
            <a:off x="408344" y="1129990"/>
            <a:ext cx="8520600" cy="2884449"/>
          </a:xfrm>
          <a:prstGeom prst="rect">
            <a:avLst/>
          </a:prstGeom>
        </p:spPr>
        <p:txBody>
          <a:bodyPr spcFirstLastPara="1" wrap="square" lIns="91425" tIns="91425" rIns="91425" bIns="91425" anchor="t" anchorCtr="0">
            <a:normAutofit fontScale="92500"/>
          </a:bodyPr>
          <a:lstStyle/>
          <a:p>
            <a:pPr marL="0" lvl="0" indent="0" algn="just" rtl="0">
              <a:spcBef>
                <a:spcPts val="0"/>
              </a:spcBef>
              <a:spcAft>
                <a:spcPts val="1200"/>
              </a:spcAft>
              <a:buNone/>
            </a:pPr>
            <a:r>
              <a:rPr lang="en-US" b="1" dirty="0">
                <a:solidFill>
                  <a:schemeClr val="tx1"/>
                </a:solidFill>
                <a:latin typeface="Times New Roman" panose="02020603050405020304" pitchFamily="18" charset="0"/>
                <a:cs typeface="Times New Roman" panose="02020603050405020304" pitchFamily="18" charset="0"/>
              </a:rPr>
              <a:t>Project Objective: </a:t>
            </a:r>
            <a:r>
              <a:rPr lang="en-US" dirty="0">
                <a:solidFill>
                  <a:schemeClr val="tx1"/>
                </a:solidFill>
                <a:latin typeface="Times New Roman" panose="02020603050405020304" pitchFamily="18" charset="0"/>
                <a:cs typeface="Times New Roman" panose="02020603050405020304" pitchFamily="18" charset="0"/>
              </a:rPr>
              <a:t>The objective of our project is to investigate data analysis techniques, propose a model for uncovering sleep and lifestyle patterns, identify factors contributing to stress, and provide strategies for improved stress management and overall health.</a:t>
            </a:r>
          </a:p>
          <a:p>
            <a:pPr marL="0" lvl="0" indent="0" algn="just" rtl="0">
              <a:spcBef>
                <a:spcPts val="0"/>
              </a:spcBef>
              <a:spcAft>
                <a:spcPts val="1200"/>
              </a:spcAft>
              <a:buNone/>
            </a:pPr>
            <a:endParaRPr lang="en-US"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0"/>
              </a:spcBef>
              <a:spcAft>
                <a:spcPts val="1200"/>
              </a:spcAft>
              <a:buNone/>
            </a:pPr>
            <a:r>
              <a:rPr lang="en-US" b="1" dirty="0">
                <a:solidFill>
                  <a:schemeClr val="tx1"/>
                </a:solidFill>
                <a:latin typeface="Times New Roman" panose="02020603050405020304" pitchFamily="18" charset="0"/>
                <a:cs typeface="Times New Roman" panose="02020603050405020304" pitchFamily="18" charset="0"/>
              </a:rPr>
              <a:t>Factors considered</a:t>
            </a:r>
            <a:r>
              <a:rPr lang="en-US" dirty="0">
                <a:solidFill>
                  <a:schemeClr val="tx1"/>
                </a:solidFill>
                <a:latin typeface="Times New Roman" panose="02020603050405020304" pitchFamily="18" charset="0"/>
                <a:cs typeface="Times New Roman" panose="02020603050405020304" pitchFamily="18" charset="0"/>
              </a:rPr>
              <a:t>: Using diverse Machine learning </a:t>
            </a:r>
            <a:r>
              <a:rPr lang="en-US" dirty="0" err="1">
                <a:solidFill>
                  <a:schemeClr val="tx1"/>
                </a:solidFill>
                <a:latin typeface="Times New Roman" panose="02020603050405020304" pitchFamily="18" charset="0"/>
                <a:cs typeface="Times New Roman" panose="02020603050405020304" pitchFamily="18" charset="0"/>
              </a:rPr>
              <a:t>techniques,Python</a:t>
            </a:r>
            <a:r>
              <a:rPr lang="en-US" dirty="0">
                <a:solidFill>
                  <a:schemeClr val="tx1"/>
                </a:solidFill>
                <a:latin typeface="Times New Roman" panose="02020603050405020304" pitchFamily="18" charset="0"/>
                <a:cs typeface="Times New Roman" panose="02020603050405020304" pitchFamily="18" charset="0"/>
              </a:rPr>
              <a:t> Libraries like Scikit-learn ,NumPy, pandas and Web Application using Streamlit, LLM(</a:t>
            </a:r>
            <a:r>
              <a:rPr lang="en-US" dirty="0" err="1">
                <a:solidFill>
                  <a:schemeClr val="tx1"/>
                </a:solidFill>
                <a:latin typeface="Times New Roman" panose="02020603050405020304" pitchFamily="18" charset="0"/>
                <a:cs typeface="Times New Roman" panose="02020603050405020304" pitchFamily="18" charset="0"/>
              </a:rPr>
              <a:t>Langchain,cTransformers</a:t>
            </a:r>
            <a:r>
              <a:rPr lang="en-US" dirty="0">
                <a:solidFill>
                  <a:schemeClr val="tx1"/>
                </a:solidFill>
                <a:latin typeface="Times New Roman" panose="02020603050405020304" pitchFamily="18" charset="0"/>
                <a:cs typeface="Times New Roman" panose="02020603050405020304" pitchFamily="18" charset="0"/>
              </a:rPr>
              <a:t>) and </a:t>
            </a:r>
            <a:r>
              <a:rPr lang="en-US" b="1" dirty="0">
                <a:solidFill>
                  <a:schemeClr val="tx1"/>
                </a:solidFill>
                <a:latin typeface="Times New Roman" panose="02020603050405020304" pitchFamily="18" charset="0"/>
                <a:cs typeface="Times New Roman" panose="02020603050405020304" pitchFamily="18" charset="0"/>
              </a:rPr>
              <a:t>ALTAIR RAPID MINER </a:t>
            </a:r>
            <a:r>
              <a:rPr lang="en-US" dirty="0">
                <a:solidFill>
                  <a:schemeClr val="tx1"/>
                </a:solidFill>
                <a:latin typeface="Times New Roman" panose="02020603050405020304" pitchFamily="18" charset="0"/>
                <a:cs typeface="Times New Roman" panose="02020603050405020304" pitchFamily="18" charset="0"/>
              </a:rPr>
              <a:t>for Data Visualization and Analysis.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6EB1EB0-A0EE-422A-BA81-B1261E7AB8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transition spd="slow">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4"/>
            <a:ext cx="8520600" cy="217922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dirty="0">
                <a:solidFill>
                  <a:schemeClr val="accent1">
                    <a:lumMod val="50000"/>
                  </a:schemeClr>
                </a:solidFill>
                <a:latin typeface="Times New Roman" panose="02020603050405020304" pitchFamily="18" charset="0"/>
                <a:cs typeface="Times New Roman" panose="02020603050405020304" pitchFamily="18" charset="0"/>
              </a:rPr>
              <a:t>Pro</a:t>
            </a:r>
            <a:r>
              <a:rPr lang="en-IN" sz="2400" b="1" dirty="0">
                <a:solidFill>
                  <a:schemeClr val="accent1">
                    <a:lumMod val="50000"/>
                  </a:schemeClr>
                </a:solidFill>
                <a:latin typeface="Times New Roman" panose="02020603050405020304" pitchFamily="18" charset="0"/>
                <a:cs typeface="Times New Roman" panose="02020603050405020304" pitchFamily="18" charset="0"/>
              </a:rPr>
              <a:t>blem</a:t>
            </a:r>
            <a:r>
              <a:rPr lang="en" sz="2400" b="1" dirty="0">
                <a:solidFill>
                  <a:schemeClr val="accent1">
                    <a:lumMod val="50000"/>
                  </a:schemeClr>
                </a:solidFill>
                <a:latin typeface="Times New Roman" panose="02020603050405020304" pitchFamily="18" charset="0"/>
                <a:cs typeface="Times New Roman" panose="02020603050405020304" pitchFamily="18" charset="0"/>
              </a:rPr>
              <a:t> Statement</a:t>
            </a:r>
            <a:br>
              <a:rPr lang="en" b="1" dirty="0">
                <a:solidFill>
                  <a:schemeClr val="accent1">
                    <a:lumMod val="50000"/>
                  </a:schemeClr>
                </a:solidFill>
                <a:latin typeface="Times New Roman" panose="02020603050405020304" pitchFamily="18" charset="0"/>
                <a:cs typeface="Times New Roman" panose="02020603050405020304" pitchFamily="18" charset="0"/>
              </a:rPr>
            </a:br>
            <a:endParaRPr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97" name="Google Shape;97;p18"/>
          <p:cNvSpPr txBox="1">
            <a:spLocks noGrp="1"/>
          </p:cNvSpPr>
          <p:nvPr>
            <p:ph type="body" idx="1"/>
          </p:nvPr>
        </p:nvSpPr>
        <p:spPr>
          <a:xfrm>
            <a:off x="311700" y="946150"/>
            <a:ext cx="8520600" cy="3622725"/>
          </a:xfrm>
          <a:prstGeom prst="rect">
            <a:avLst/>
          </a:prstGeom>
        </p:spPr>
        <p:txBody>
          <a:bodyPr spcFirstLastPara="1" wrap="square" lIns="91425" tIns="91425" rIns="91425" bIns="91425" anchor="t" anchorCtr="0">
            <a:normAutofit fontScale="77500" lnSpcReduction="20000"/>
          </a:bodyPr>
          <a:lstStyle/>
          <a:p>
            <a:pPr marL="0" lvl="0" indent="0" algn="just" rtl="0">
              <a:lnSpc>
                <a:spcPct val="100000"/>
              </a:lnSpc>
              <a:spcBef>
                <a:spcPts val="1200"/>
              </a:spcBef>
              <a:spcAft>
                <a:spcPts val="0"/>
              </a:spcAft>
              <a:buClr>
                <a:schemeClr val="dk1"/>
              </a:buClr>
              <a:buSzPts val="1100"/>
              <a:buFont typeface="Arial"/>
              <a:buNone/>
            </a:pPr>
            <a:r>
              <a:rPr lang="en-US" dirty="0">
                <a:solidFill>
                  <a:schemeClr val="tx1"/>
                </a:solidFill>
                <a:latin typeface="Times New Roman" panose="02020603050405020304" pitchFamily="18" charset="0"/>
                <a:cs typeface="Times New Roman" panose="02020603050405020304" pitchFamily="18" charset="0"/>
              </a:rPr>
              <a:t>The modern lifestyle often leads to increased stress levels and disrupted sleep patterns, which negatively impact overall health and well-being. Despite the abundance of data available from various health monitoring devices, there is a lack of comprehensive tools that can effectively analyze this data to provide actionable insights for stress management and sleep improvement. This project aims to address this gap by leveraging advanced technologies to uncover patterns in sleep and lifestyle data, thereby providing personalized recommendations to enhance sleep health and manage stress.</a:t>
            </a:r>
          </a:p>
          <a:p>
            <a:pPr marL="0" lvl="0" indent="0" algn="just" rtl="0">
              <a:lnSpc>
                <a:spcPct val="100000"/>
              </a:lnSpc>
              <a:spcBef>
                <a:spcPts val="1200"/>
              </a:spcBef>
              <a:spcAft>
                <a:spcPts val="0"/>
              </a:spcAft>
              <a:buClr>
                <a:schemeClr val="dk1"/>
              </a:buClr>
              <a:buSzPts val="1100"/>
              <a:buFont typeface="Arial"/>
              <a:buNone/>
            </a:pPr>
            <a:r>
              <a:rPr lang="en" sz="2400" b="1" dirty="0">
                <a:solidFill>
                  <a:schemeClr val="accent1">
                    <a:lumMod val="50000"/>
                  </a:schemeClr>
                </a:solidFill>
                <a:latin typeface="Times New Roman" panose="02020603050405020304" pitchFamily="18" charset="0"/>
                <a:cs typeface="Times New Roman" panose="02020603050405020304" pitchFamily="18" charset="0"/>
              </a:rPr>
              <a:t>Objectives</a:t>
            </a:r>
            <a:endParaRPr sz="2400" b="1" dirty="0">
              <a:solidFill>
                <a:schemeClr val="accent1">
                  <a:lumMod val="50000"/>
                </a:schemeClr>
              </a:solidFill>
              <a:latin typeface="Times New Roman" panose="02020603050405020304" pitchFamily="18" charset="0"/>
              <a:cs typeface="Times New Roman" panose="02020603050405020304" pitchFamily="18" charset="0"/>
            </a:endParaRPr>
          </a:p>
          <a:p>
            <a:pPr marL="0" lvl="0" indent="0" algn="just" rtl="0">
              <a:spcBef>
                <a:spcPts val="0"/>
              </a:spcBef>
              <a:spcAft>
                <a:spcPts val="1200"/>
              </a:spcAft>
              <a:buNone/>
            </a:pPr>
            <a:r>
              <a:rPr lang="en-US" dirty="0">
                <a:solidFill>
                  <a:schemeClr val="tx1"/>
                </a:solidFill>
                <a:latin typeface="Times New Roman" panose="02020603050405020304" pitchFamily="18" charset="0"/>
                <a:cs typeface="Times New Roman" panose="02020603050405020304" pitchFamily="18" charset="0"/>
              </a:rPr>
              <a:t>1. Integrate sleep and lifestyle data from multiple sources for cohesive analysis.</a:t>
            </a:r>
          </a:p>
          <a:p>
            <a:pPr marL="0" lvl="0" indent="0" algn="just" rtl="0">
              <a:spcBef>
                <a:spcPts val="0"/>
              </a:spcBef>
              <a:spcAft>
                <a:spcPts val="1200"/>
              </a:spcAft>
              <a:buNone/>
            </a:pPr>
            <a:r>
              <a:rPr lang="en-US" dirty="0">
                <a:solidFill>
                  <a:schemeClr val="tx1"/>
                </a:solidFill>
                <a:latin typeface="Times New Roman" panose="02020603050405020304" pitchFamily="18" charset="0"/>
                <a:cs typeface="Times New Roman" panose="02020603050405020304" pitchFamily="18" charset="0"/>
              </a:rPr>
              <a:t>2. Use Python and ALTAIR RAPID MINER for comprehensive exploratory data analysis.</a:t>
            </a:r>
          </a:p>
          <a:p>
            <a:pPr marL="0" lvl="0" indent="0" algn="just" rtl="0">
              <a:spcBef>
                <a:spcPts val="0"/>
              </a:spcBef>
              <a:spcAft>
                <a:spcPts val="1200"/>
              </a:spcAft>
              <a:buNone/>
            </a:pPr>
            <a:r>
              <a:rPr lang="en-US" dirty="0">
                <a:solidFill>
                  <a:schemeClr val="tx1"/>
                </a:solidFill>
                <a:latin typeface="Times New Roman" panose="02020603050405020304" pitchFamily="18" charset="0"/>
                <a:cs typeface="Times New Roman" panose="02020603050405020304" pitchFamily="18" charset="0"/>
              </a:rPr>
              <a:t>3. Implement Scikit-Learn for predictive modeling of stress and sleep quality.</a:t>
            </a:r>
          </a:p>
          <a:p>
            <a:pPr marL="0" lvl="0" indent="0" algn="just" rtl="0">
              <a:spcBef>
                <a:spcPts val="0"/>
              </a:spcBef>
              <a:spcAft>
                <a:spcPts val="1200"/>
              </a:spcAft>
              <a:buNone/>
            </a:pPr>
            <a:r>
              <a:rPr lang="en-US" dirty="0">
                <a:solidFill>
                  <a:schemeClr val="tx1"/>
                </a:solidFill>
                <a:latin typeface="Times New Roman" panose="02020603050405020304" pitchFamily="18" charset="0"/>
                <a:cs typeface="Times New Roman" panose="02020603050405020304" pitchFamily="18" charset="0"/>
              </a:rPr>
              <a:t>4. Generate personalized insights with advanced LLMs like Langchain and Mistral7B.</a:t>
            </a:r>
          </a:p>
          <a:p>
            <a:pPr marL="0" lvl="0" indent="0" algn="just" rtl="0">
              <a:spcBef>
                <a:spcPts val="0"/>
              </a:spcBef>
              <a:spcAft>
                <a:spcPts val="1200"/>
              </a:spcAft>
              <a:buNone/>
            </a:pPr>
            <a:r>
              <a:rPr lang="en-US" dirty="0">
                <a:solidFill>
                  <a:schemeClr val="tx1"/>
                </a:solidFill>
                <a:latin typeface="Times New Roman" panose="02020603050405020304" pitchFamily="18" charset="0"/>
                <a:cs typeface="Times New Roman" panose="02020603050405020304" pitchFamily="18" charset="0"/>
              </a:rPr>
              <a:t>5. Develop a user-friendly Streamlit application for interactive data visualization and recommendations.</a:t>
            </a:r>
            <a:endParaRPr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BD30E55-59D6-4C93-8A98-825034A627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transition spd="med">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lvl="0"/>
            <a:r>
              <a:rPr lang="en-IN" b="1" dirty="0">
                <a:solidFill>
                  <a:schemeClr val="accent1">
                    <a:lumMod val="50000"/>
                  </a:schemeClr>
                </a:solidFill>
                <a:latin typeface="Times New Roman" panose="02020603050405020304" pitchFamily="18" charset="0"/>
                <a:cs typeface="Times New Roman" panose="02020603050405020304" pitchFamily="18" charset="0"/>
              </a:rPr>
              <a:t>Implementation Details/Dataset Description</a:t>
            </a:r>
            <a:endParaRPr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69D2EDA-DBD0-44C6-B0C9-C4041B9CAF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5" name="Text Placeholder 4">
            <a:extLst>
              <a:ext uri="{FF2B5EF4-FFF2-40B4-BE49-F238E27FC236}">
                <a16:creationId xmlns:a16="http://schemas.microsoft.com/office/drawing/2014/main" id="{B8F6CE96-72FC-DACD-585F-C47CE85CF392}"/>
              </a:ext>
            </a:extLst>
          </p:cNvPr>
          <p:cNvSpPr>
            <a:spLocks noGrp="1"/>
          </p:cNvSpPr>
          <p:nvPr>
            <p:ph type="body" idx="1"/>
          </p:nvPr>
        </p:nvSpPr>
        <p:spPr>
          <a:xfrm>
            <a:off x="311700" y="1152475"/>
            <a:ext cx="4990550" cy="3416400"/>
          </a:xfrm>
        </p:spPr>
        <p:txBody>
          <a:bodyPr>
            <a:normAutofit/>
          </a:bodyPr>
          <a:lstStyle/>
          <a:p>
            <a:pPr marL="114300" indent="0" algn="just">
              <a:buNone/>
            </a:pPr>
            <a:endParaRPr lang="en-IN" sz="14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F7D9B5F-6FD5-554F-1084-08EB6ACA1812}"/>
              </a:ext>
            </a:extLst>
          </p:cNvPr>
          <p:cNvSpPr txBox="1"/>
          <p:nvPr/>
        </p:nvSpPr>
        <p:spPr>
          <a:xfrm>
            <a:off x="368300" y="1017725"/>
            <a:ext cx="7956550" cy="3108543"/>
          </a:xfrm>
          <a:prstGeom prst="rect">
            <a:avLst/>
          </a:prstGeom>
          <a:noFill/>
        </p:spPr>
        <p:txBody>
          <a:bodyPr wrap="square" rtlCol="0">
            <a:spAutoFit/>
          </a:bodyPr>
          <a:lstStyle/>
          <a:p>
            <a:r>
              <a:rPr lang="en-IN" dirty="0"/>
              <a:t>1. </a:t>
            </a:r>
            <a:r>
              <a:rPr lang="en-IN" b="1" dirty="0"/>
              <a:t>Implementation Details:</a:t>
            </a:r>
          </a:p>
          <a:p>
            <a:pPr marL="285750" indent="-285750" algn="just">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Collect, preprocess, and integrate sleep and lifestyle data from wearables and self-reports.</a:t>
            </a:r>
          </a:p>
          <a:p>
            <a:pPr marL="285750" indent="-285750" algn="just">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Perform EDA using Python, Jupyter Notebook, and ALTAIR RAPID MINER, and build predictive models using Scikit-Learn, while generating personalized insights with LLMs.</a:t>
            </a:r>
          </a:p>
          <a:p>
            <a:pPr marL="285750" indent="-285750" algn="just">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Develop a Streamlit application for interactive data input, analysis visualization, and recommendations.</a:t>
            </a:r>
          </a:p>
          <a:p>
            <a:pPr algn="just"/>
            <a:endParaRPr lang="en-IN" dirty="0"/>
          </a:p>
          <a:p>
            <a:pPr algn="just"/>
            <a:r>
              <a:rPr lang="en-IN" dirty="0"/>
              <a:t>2. </a:t>
            </a:r>
            <a:r>
              <a:rPr lang="en-IN" b="1" dirty="0"/>
              <a:t>Dataset Usage:</a:t>
            </a:r>
          </a:p>
          <a:p>
            <a:pPr marL="285750" indent="-285750" algn="just">
              <a:buFont typeface="Wingdings" panose="05000000000000000000" pitchFamily="2" charset="2"/>
              <a:buChar char="§"/>
            </a:pPr>
            <a:r>
              <a:rPr lang="en-US" b="0" i="0" dirty="0">
                <a:solidFill>
                  <a:schemeClr val="tx1"/>
                </a:solidFill>
                <a:effectLst/>
                <a:highlight>
                  <a:srgbClr val="FFFFFF"/>
                </a:highlight>
                <a:latin typeface="Times New Roman" panose="02020603050405020304" pitchFamily="18" charset="0"/>
                <a:cs typeface="Times New Roman" panose="02020603050405020304" pitchFamily="18" charset="0"/>
              </a:rPr>
              <a:t>The Sleep Health and Lifestyle Dataset comprises 400 rows and 13 columns, covering a wide range of variables related to sleep and daily habits. It includes details such as gender, age, occupation, sleep duration, quality of sleep, physical activity level, stress levels, BMI category, blood pressure, heart rate, daily steps, and the presence or absence of sleep disorders.</a:t>
            </a:r>
          </a:p>
          <a:p>
            <a:pPr algn="just"/>
            <a:endParaRPr lang="en-US" b="1" dirty="0">
              <a:solidFill>
                <a:schemeClr val="tx1"/>
              </a:solidFill>
              <a:highlight>
                <a:srgbClr val="FFFFFF"/>
              </a:highligh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solidFill>
                  <a:schemeClr val="tx1"/>
                </a:solidFill>
                <a:highlight>
                  <a:srgbClr val="FFFFFF"/>
                </a:highlight>
                <a:latin typeface="Times New Roman" panose="02020603050405020304" pitchFamily="18" charset="0"/>
                <a:cs typeface="Times New Roman" panose="02020603050405020304" pitchFamily="18" charset="0"/>
              </a:rPr>
              <a:t>Kaggle Link:</a:t>
            </a:r>
          </a:p>
          <a:p>
            <a:pPr algn="just"/>
            <a:r>
              <a:rPr lang="en-US" dirty="0">
                <a:hlinkClick r:id="rId3"/>
              </a:rPr>
              <a:t>Sleep Health and Lifestyle Dataset (kaggle.com)</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4431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lvl="0"/>
            <a:r>
              <a:rPr lang="en-IN" b="1" dirty="0">
                <a:solidFill>
                  <a:schemeClr val="accent1">
                    <a:lumMod val="50000"/>
                  </a:schemeClr>
                </a:solidFill>
                <a:latin typeface="Times New Roman" panose="02020603050405020304" pitchFamily="18" charset="0"/>
                <a:cs typeface="Times New Roman" panose="02020603050405020304" pitchFamily="18" charset="0"/>
              </a:rPr>
              <a:t>Dataset:</a:t>
            </a:r>
            <a:br>
              <a:rPr lang="en-IN" b="1" dirty="0">
                <a:solidFill>
                  <a:schemeClr val="accent1">
                    <a:lumMod val="50000"/>
                  </a:schemeClr>
                </a:solidFill>
                <a:latin typeface="Times New Roman" panose="02020603050405020304" pitchFamily="18" charset="0"/>
                <a:cs typeface="Times New Roman" panose="02020603050405020304" pitchFamily="18" charset="0"/>
              </a:rPr>
            </a:br>
            <a:endParaRPr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69D2EDA-DBD0-44C6-B0C9-C4041B9CAF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5" name="Text Placeholder 4">
            <a:extLst>
              <a:ext uri="{FF2B5EF4-FFF2-40B4-BE49-F238E27FC236}">
                <a16:creationId xmlns:a16="http://schemas.microsoft.com/office/drawing/2014/main" id="{B8F6CE96-72FC-DACD-585F-C47CE85CF392}"/>
              </a:ext>
            </a:extLst>
          </p:cNvPr>
          <p:cNvSpPr>
            <a:spLocks noGrp="1"/>
          </p:cNvSpPr>
          <p:nvPr>
            <p:ph type="body" idx="1"/>
          </p:nvPr>
        </p:nvSpPr>
        <p:spPr>
          <a:xfrm>
            <a:off x="311700" y="1152475"/>
            <a:ext cx="4990550" cy="3416400"/>
          </a:xfrm>
        </p:spPr>
        <p:txBody>
          <a:bodyPr>
            <a:normAutofit/>
          </a:bodyPr>
          <a:lstStyle/>
          <a:p>
            <a:pPr marL="114300" indent="0" algn="just">
              <a:buNone/>
            </a:pPr>
            <a:endParaRPr lang="en-IN" sz="14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1400"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D1AB5CA-729B-8A90-FD38-3C4CAFE47CDA}"/>
              </a:ext>
            </a:extLst>
          </p:cNvPr>
          <p:cNvPicPr>
            <a:picLocks noChangeAspect="1"/>
          </p:cNvPicPr>
          <p:nvPr/>
        </p:nvPicPr>
        <p:blipFill>
          <a:blip r:embed="rId3"/>
          <a:stretch>
            <a:fillRect/>
          </a:stretch>
        </p:blipFill>
        <p:spPr>
          <a:xfrm>
            <a:off x="431181" y="975022"/>
            <a:ext cx="7932234" cy="4081795"/>
          </a:xfrm>
          <a:prstGeom prst="rect">
            <a:avLst/>
          </a:prstGeom>
        </p:spPr>
      </p:pic>
    </p:spTree>
    <p:extLst>
      <p:ext uri="{BB962C8B-B14F-4D97-AF65-F5344CB8AC3E}">
        <p14:creationId xmlns:p14="http://schemas.microsoft.com/office/powerpoint/2010/main" val="10817452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lvl="0"/>
            <a:r>
              <a:rPr lang="en-IN" b="1" dirty="0">
                <a:solidFill>
                  <a:schemeClr val="accent1">
                    <a:lumMod val="50000"/>
                  </a:schemeClr>
                </a:solidFill>
                <a:latin typeface="Times New Roman" panose="02020603050405020304" pitchFamily="18" charset="0"/>
                <a:cs typeface="Times New Roman" panose="02020603050405020304" pitchFamily="18" charset="0"/>
              </a:rPr>
              <a:t>Statistics of Data:</a:t>
            </a:r>
            <a:br>
              <a:rPr lang="en-IN" b="1" dirty="0">
                <a:solidFill>
                  <a:schemeClr val="accent1">
                    <a:lumMod val="50000"/>
                  </a:schemeClr>
                </a:solidFill>
                <a:latin typeface="Times New Roman" panose="02020603050405020304" pitchFamily="18" charset="0"/>
                <a:cs typeface="Times New Roman" panose="02020603050405020304" pitchFamily="18" charset="0"/>
              </a:rPr>
            </a:br>
            <a:endParaRPr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69D2EDA-DBD0-44C6-B0C9-C4041B9CAF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5" name="Text Placeholder 4">
            <a:extLst>
              <a:ext uri="{FF2B5EF4-FFF2-40B4-BE49-F238E27FC236}">
                <a16:creationId xmlns:a16="http://schemas.microsoft.com/office/drawing/2014/main" id="{B8F6CE96-72FC-DACD-585F-C47CE85CF392}"/>
              </a:ext>
            </a:extLst>
          </p:cNvPr>
          <p:cNvSpPr>
            <a:spLocks noGrp="1"/>
          </p:cNvSpPr>
          <p:nvPr>
            <p:ph type="body" idx="1"/>
          </p:nvPr>
        </p:nvSpPr>
        <p:spPr>
          <a:xfrm>
            <a:off x="311700" y="1152475"/>
            <a:ext cx="4990550" cy="3416400"/>
          </a:xfrm>
        </p:spPr>
        <p:txBody>
          <a:bodyPr>
            <a:normAutofit/>
          </a:bodyPr>
          <a:lstStyle/>
          <a:p>
            <a:pPr marL="114300" indent="0" algn="just">
              <a:buNone/>
            </a:pPr>
            <a:endParaRPr lang="en-IN" sz="14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US" sz="14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CA0067D-39C1-1AB6-B143-6DA9808A217D}"/>
              </a:ext>
            </a:extLst>
          </p:cNvPr>
          <p:cNvPicPr>
            <a:picLocks noChangeAspect="1"/>
          </p:cNvPicPr>
          <p:nvPr/>
        </p:nvPicPr>
        <p:blipFill>
          <a:blip r:embed="rId3"/>
          <a:stretch>
            <a:fillRect/>
          </a:stretch>
        </p:blipFill>
        <p:spPr>
          <a:xfrm>
            <a:off x="311700" y="948939"/>
            <a:ext cx="8110654" cy="4009638"/>
          </a:xfrm>
          <a:prstGeom prst="rect">
            <a:avLst/>
          </a:prstGeom>
        </p:spPr>
      </p:pic>
    </p:spTree>
    <p:extLst>
      <p:ext uri="{BB962C8B-B14F-4D97-AF65-F5344CB8AC3E}">
        <p14:creationId xmlns:p14="http://schemas.microsoft.com/office/powerpoint/2010/main" val="39870292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170985" y="445025"/>
            <a:ext cx="8973015" cy="572700"/>
          </a:xfrm>
          <a:prstGeom prst="rect">
            <a:avLst/>
          </a:prstGeom>
        </p:spPr>
        <p:txBody>
          <a:bodyPr spcFirstLastPara="1" wrap="square" lIns="91425" tIns="91425" rIns="91425" bIns="91425" anchor="t" anchorCtr="0">
            <a:noAutofit/>
          </a:bodyPr>
          <a:lstStyle/>
          <a:p>
            <a:pPr lvl="0"/>
            <a:r>
              <a:rPr lang="en-US" sz="1600" b="1" dirty="0">
                <a:solidFill>
                  <a:schemeClr val="accent1">
                    <a:lumMod val="50000"/>
                  </a:schemeClr>
                </a:solidFill>
                <a:latin typeface="Times New Roman" panose="02020603050405020304" pitchFamily="18" charset="0"/>
                <a:cs typeface="Times New Roman" panose="02020603050405020304" pitchFamily="18" charset="0"/>
              </a:rPr>
              <a:t>Data Transformation and Cleansing Workflow in RapidMiner: Enhancing Sleep Health and Lifestyle Dataset:</a:t>
            </a:r>
            <a:br>
              <a:rPr lang="en-IN" sz="1600" b="1" dirty="0">
                <a:solidFill>
                  <a:schemeClr val="accent1">
                    <a:lumMod val="50000"/>
                  </a:schemeClr>
                </a:solidFill>
                <a:latin typeface="Times New Roman" panose="02020603050405020304" pitchFamily="18" charset="0"/>
                <a:cs typeface="Times New Roman" panose="02020603050405020304" pitchFamily="18" charset="0"/>
              </a:rPr>
            </a:br>
            <a:endParaRPr sz="16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69D2EDA-DBD0-44C6-B0C9-C4041B9CAF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8" name="Picture 7">
            <a:extLst>
              <a:ext uri="{FF2B5EF4-FFF2-40B4-BE49-F238E27FC236}">
                <a16:creationId xmlns:a16="http://schemas.microsoft.com/office/drawing/2014/main" id="{AFC91B78-848F-3410-4551-FF04B2020B87}"/>
              </a:ext>
            </a:extLst>
          </p:cNvPr>
          <p:cNvPicPr>
            <a:picLocks noChangeAspect="1"/>
          </p:cNvPicPr>
          <p:nvPr/>
        </p:nvPicPr>
        <p:blipFill>
          <a:blip r:embed="rId3"/>
          <a:stretch>
            <a:fillRect/>
          </a:stretch>
        </p:blipFill>
        <p:spPr>
          <a:xfrm>
            <a:off x="235424" y="1222544"/>
            <a:ext cx="8237034" cy="3637473"/>
          </a:xfrm>
          <a:prstGeom prst="rect">
            <a:avLst/>
          </a:prstGeom>
        </p:spPr>
      </p:pic>
    </p:spTree>
    <p:extLst>
      <p:ext uri="{BB962C8B-B14F-4D97-AF65-F5344CB8AC3E}">
        <p14:creationId xmlns:p14="http://schemas.microsoft.com/office/powerpoint/2010/main" val="6407077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b="1" dirty="0">
                <a:solidFill>
                  <a:schemeClr val="accent1">
                    <a:lumMod val="50000"/>
                  </a:schemeClr>
                </a:solidFill>
                <a:latin typeface="Times New Roman" panose="02020603050405020304" pitchFamily="18" charset="0"/>
                <a:cs typeface="Times New Roman" panose="02020603050405020304" pitchFamily="18" charset="0"/>
              </a:rPr>
              <a:t>Analysis on the Dataset:</a:t>
            </a:r>
            <a:endParaRPr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53" name="Google Shape;153;p26"/>
          <p:cNvSpPr txBox="1">
            <a:spLocks noGrp="1"/>
          </p:cNvSpPr>
          <p:nvPr>
            <p:ph type="body" idx="1"/>
          </p:nvPr>
        </p:nvSpPr>
        <p:spPr>
          <a:xfrm>
            <a:off x="311700" y="1152475"/>
            <a:ext cx="3977802" cy="34164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1200"/>
              </a:spcAft>
              <a:buNone/>
            </a:pPr>
            <a:r>
              <a:rPr lang="en-US" dirty="0">
                <a:solidFill>
                  <a:schemeClr val="tx1"/>
                </a:solidFill>
                <a:latin typeface="Times New Roman" panose="02020603050405020304" pitchFamily="18" charset="0"/>
                <a:cs typeface="Times New Roman" panose="02020603050405020304" pitchFamily="18" charset="0"/>
              </a:rPr>
              <a:t>1.</a:t>
            </a:r>
            <a:r>
              <a:rPr lang="en-US" sz="1700" dirty="0">
                <a:solidFill>
                  <a:schemeClr val="tx1"/>
                </a:solidFill>
                <a:latin typeface="Times New Roman" panose="02020603050405020304" pitchFamily="18" charset="0"/>
                <a:cs typeface="Times New Roman" panose="02020603050405020304" pitchFamily="18" charset="0"/>
              </a:rPr>
              <a:t>The scatter plot shows that most individuals, regardless of BMI category, are between the ages of 35 and 55, with both males and females represented across all BMI categories.</a:t>
            </a:r>
          </a:p>
          <a:p>
            <a:pPr marL="0" lvl="0" indent="0" algn="just" rtl="0">
              <a:spcBef>
                <a:spcPts val="0"/>
              </a:spcBef>
              <a:spcAft>
                <a:spcPts val="1200"/>
              </a:spcAft>
              <a:buNone/>
            </a:pPr>
            <a:r>
              <a:rPr lang="en-US" sz="1700" dirty="0">
                <a:solidFill>
                  <a:schemeClr val="tx1"/>
                </a:solidFill>
                <a:latin typeface="Times New Roman" panose="02020603050405020304" pitchFamily="18" charset="0"/>
                <a:cs typeface="Times New Roman" panose="02020603050405020304" pitchFamily="18" charset="0"/>
              </a:rPr>
              <a:t>2.Females (green dots) appear more frequently in the overweight and normal BMI categories, while males (blue dots) are more spread out across all BMI categories, including obese and normal weight.</a:t>
            </a:r>
            <a:endParaRPr sz="1700"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6572CE4-35CB-42A8-A88B-49DF15A687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4" name="Picture 3">
            <a:extLst>
              <a:ext uri="{FF2B5EF4-FFF2-40B4-BE49-F238E27FC236}">
                <a16:creationId xmlns:a16="http://schemas.microsoft.com/office/drawing/2014/main" id="{3341BEF5-F709-C855-67C0-DE07D1BA9BB8}"/>
              </a:ext>
            </a:extLst>
          </p:cNvPr>
          <p:cNvPicPr>
            <a:picLocks noChangeAspect="1"/>
          </p:cNvPicPr>
          <p:nvPr/>
        </p:nvPicPr>
        <p:blipFill>
          <a:blip r:embed="rId3"/>
          <a:stretch>
            <a:fillRect/>
          </a:stretch>
        </p:blipFill>
        <p:spPr>
          <a:xfrm>
            <a:off x="4561563" y="661823"/>
            <a:ext cx="4270737" cy="3907052"/>
          </a:xfrm>
          <a:prstGeom prst="rect">
            <a:avLst/>
          </a:prstGeom>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b="1" dirty="0">
                <a:solidFill>
                  <a:schemeClr val="accent1">
                    <a:lumMod val="50000"/>
                  </a:schemeClr>
                </a:solidFill>
                <a:latin typeface="Times New Roman" panose="02020603050405020304" pitchFamily="18" charset="0"/>
                <a:cs typeface="Times New Roman" panose="02020603050405020304" pitchFamily="18" charset="0"/>
              </a:rPr>
              <a:t>Analysis on the Dataset:</a:t>
            </a:r>
            <a:endParaRPr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53" name="Google Shape;153;p26"/>
          <p:cNvSpPr txBox="1">
            <a:spLocks noGrp="1"/>
          </p:cNvSpPr>
          <p:nvPr>
            <p:ph type="body" idx="1"/>
          </p:nvPr>
        </p:nvSpPr>
        <p:spPr>
          <a:xfrm>
            <a:off x="311700" y="1152475"/>
            <a:ext cx="408188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US" sz="1700" dirty="0">
                <a:solidFill>
                  <a:schemeClr val="tx1"/>
                </a:solidFill>
                <a:latin typeface="Times New Roman" panose="02020603050405020304" pitchFamily="18" charset="0"/>
                <a:cs typeface="Times New Roman" panose="02020603050405020304" pitchFamily="18" charset="0"/>
              </a:rPr>
              <a:t>1.The bar chart shows that the highest counts of individuals are in the normal BMI category, with almost equal numbers of males and females.</a:t>
            </a:r>
          </a:p>
          <a:p>
            <a:pPr marL="0" lvl="0" indent="0" algn="just" rtl="0">
              <a:spcBef>
                <a:spcPts val="0"/>
              </a:spcBef>
              <a:spcAft>
                <a:spcPts val="1200"/>
              </a:spcAft>
              <a:buNone/>
            </a:pPr>
            <a:r>
              <a:rPr lang="en-US" sz="1700" dirty="0">
                <a:solidFill>
                  <a:schemeClr val="tx1"/>
                </a:solidFill>
                <a:latin typeface="Times New Roman" panose="02020603050405020304" pitchFamily="18" charset="0"/>
                <a:cs typeface="Times New Roman" panose="02020603050405020304" pitchFamily="18" charset="0"/>
              </a:rPr>
              <a:t>2.Both males and females have similar counts in the overweight category, but there are fewer individuals in the obese and normal weight categories, with the obese category having the lowest counts.</a:t>
            </a:r>
            <a:endParaRPr sz="1700"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6572CE4-35CB-42A8-A88B-49DF15A687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5" name="Picture 4">
            <a:extLst>
              <a:ext uri="{FF2B5EF4-FFF2-40B4-BE49-F238E27FC236}">
                <a16:creationId xmlns:a16="http://schemas.microsoft.com/office/drawing/2014/main" id="{51AC45AC-1807-1006-5FF5-C896CDB55EAD}"/>
              </a:ext>
            </a:extLst>
          </p:cNvPr>
          <p:cNvPicPr>
            <a:picLocks noChangeAspect="1"/>
          </p:cNvPicPr>
          <p:nvPr/>
        </p:nvPicPr>
        <p:blipFill>
          <a:blip r:embed="rId3"/>
          <a:stretch>
            <a:fillRect/>
          </a:stretch>
        </p:blipFill>
        <p:spPr>
          <a:xfrm>
            <a:off x="4497658" y="866670"/>
            <a:ext cx="4523499" cy="3702205"/>
          </a:xfrm>
          <a:prstGeom prst="rect">
            <a:avLst/>
          </a:prstGeom>
        </p:spPr>
      </p:pic>
    </p:spTree>
    <p:extLst>
      <p:ext uri="{BB962C8B-B14F-4D97-AF65-F5344CB8AC3E}">
        <p14:creationId xmlns:p14="http://schemas.microsoft.com/office/powerpoint/2010/main" val="2322174295"/>
      </p:ext>
    </p:extLst>
  </p:cSld>
  <p:clrMapOvr>
    <a:masterClrMapping/>
  </p:clrMapOvr>
  <p:transition spd="slow">
    <p:wipe/>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402</TotalTime>
  <Words>1038</Words>
  <Application>Microsoft Office PowerPoint</Application>
  <PresentationFormat>On-screen Show (16:9)</PresentationFormat>
  <Paragraphs>81</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vt:lpstr>
      <vt:lpstr>Book Antiqua</vt:lpstr>
      <vt:lpstr>Times New Roman</vt:lpstr>
      <vt:lpstr>Wingdings</vt:lpstr>
      <vt:lpstr>Simple Light</vt:lpstr>
      <vt:lpstr>TITLE : Uncovering Sleep and Lifestyle Patterns for Stress Management and Better Health</vt:lpstr>
      <vt:lpstr>Introduction</vt:lpstr>
      <vt:lpstr>Problem Statement </vt:lpstr>
      <vt:lpstr>Implementation Details/Dataset Description</vt:lpstr>
      <vt:lpstr>Dataset: </vt:lpstr>
      <vt:lpstr>Statistics of Data: </vt:lpstr>
      <vt:lpstr>Data Transformation and Cleansing Workflow in RapidMiner: Enhancing Sleep Health and Lifestyle Dataset: </vt:lpstr>
      <vt:lpstr>Analysis on the Dataset:</vt:lpstr>
      <vt:lpstr>Analysis on the Dataset:</vt:lpstr>
      <vt:lpstr>Analysis on the Dataset:</vt:lpstr>
      <vt:lpstr>Analysis on the Dataset:</vt:lpstr>
      <vt:lpstr>Analysis on the Dataset:</vt:lpstr>
      <vt:lpstr>Implementation and Evaluation of Predictive Models in RapidMiner for Sleep, Health, and Lifestyle Analysis: </vt:lpstr>
      <vt:lpstr>Result Analysis: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Domain Name</dc:title>
  <dc:creator>Aishwarya</dc:creator>
  <cp:lastModifiedBy>Aishwarya H M</cp:lastModifiedBy>
  <cp:revision>13</cp:revision>
  <dcterms:modified xsi:type="dcterms:W3CDTF">2024-07-20T04:16:14Z</dcterms:modified>
</cp:coreProperties>
</file>