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n"/>
          <p:cNvSpPr txBox="1"/>
          <p:nvPr>
            <p:ph idx="2" type="hdr"/>
          </p:nvPr>
        </p:nvSpPr>
        <p:spPr>
          <a:xfrm>
            <a:off x="0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8" name="Google Shape;38;n"/>
          <p:cNvSpPr txBox="1"/>
          <p:nvPr>
            <p:ph idx="10" type="dt"/>
          </p:nvPr>
        </p:nvSpPr>
        <p:spPr>
          <a:xfrm>
            <a:off x="3884613" y="0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9" name="Google Shape;39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n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1" name="Google Shape;41;n"/>
          <p:cNvSpPr txBox="1"/>
          <p:nvPr>
            <p:ph idx="11" type="ftr"/>
          </p:nvPr>
        </p:nvSpPr>
        <p:spPr>
          <a:xfrm>
            <a:off x="0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2" name="Google Shape;42;n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p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4" name="Google Shape;214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0" name="Google Shape;160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"/>
          <p:cNvSpPr txBox="1"/>
          <p:nvPr>
            <p:ph type="ctrTitle"/>
          </p:nvPr>
        </p:nvSpPr>
        <p:spPr>
          <a:xfrm>
            <a:off x="457200" y="1070901"/>
            <a:ext cx="11265300" cy="149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"/>
          <p:cNvSpPr/>
          <p:nvPr>
            <p:ph idx="2" type="pic"/>
          </p:nvPr>
        </p:nvSpPr>
        <p:spPr>
          <a:xfrm>
            <a:off x="448055" y="3103684"/>
            <a:ext cx="11274600" cy="328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1"/>
          <p:cNvSpPr txBox="1"/>
          <p:nvPr>
            <p:ph type="title"/>
          </p:nvPr>
        </p:nvSpPr>
        <p:spPr>
          <a:xfrm>
            <a:off x="575894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11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11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2"/>
          <p:cNvSpPr/>
          <p:nvPr/>
        </p:nvSpPr>
        <p:spPr>
          <a:xfrm>
            <a:off x="447817" y="601200"/>
            <a:ext cx="3682800" cy="58155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12"/>
          <p:cNvSpPr txBox="1"/>
          <p:nvPr>
            <p:ph type="title"/>
          </p:nvPr>
        </p:nvSpPr>
        <p:spPr>
          <a:xfrm>
            <a:off x="767857" y="933450"/>
            <a:ext cx="3031800" cy="1722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Gill Sans"/>
              <a:buNone/>
              <a:defRPr b="0" sz="2400"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2"/>
          <p:cNvSpPr txBox="1"/>
          <p:nvPr>
            <p:ph idx="1" type="body"/>
          </p:nvPr>
        </p:nvSpPr>
        <p:spPr>
          <a:xfrm>
            <a:off x="4900928" y="1179829"/>
            <a:ext cx="6651000" cy="4658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5440" lvl="0" marL="457200" rtl="0" algn="l">
              <a:spcBef>
                <a:spcPts val="400"/>
              </a:spcBef>
              <a:spcAft>
                <a:spcPts val="0"/>
              </a:spcAft>
              <a:buSzPts val="1840"/>
              <a:buChar char="◼"/>
              <a:defRPr sz="2000">
                <a:solidFill>
                  <a:schemeClr val="dk2"/>
                </a:solidFill>
              </a:defRPr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 sz="1800">
                <a:solidFill>
                  <a:schemeClr val="dk2"/>
                </a:solidFill>
              </a:defRPr>
            </a:lvl2pPr>
            <a:lvl3pPr indent="-322072" lvl="2" marL="1371600" rtl="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 sz="1600">
                <a:solidFill>
                  <a:schemeClr val="dk2"/>
                </a:solidFill>
              </a:defRPr>
            </a:lvl3pPr>
            <a:lvl4pPr indent="-310388" lvl="3" marL="18288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4pPr>
            <a:lvl5pPr indent="-310388" lvl="4" marL="22860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5pPr>
            <a:lvl6pPr indent="-310388" lvl="5" marL="27432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6pPr>
            <a:lvl7pPr indent="-310388" lvl="6" marL="32004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7pPr>
            <a:lvl8pPr indent="-310388" lvl="7" marL="36576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8pPr>
            <a:lvl9pPr indent="-310388" lvl="8" marL="4114800" rtl="0" algn="l">
              <a:spcBef>
                <a:spcPts val="600"/>
              </a:spcBef>
              <a:spcAft>
                <a:spcPts val="600"/>
              </a:spcAft>
              <a:buSzPts val="1288"/>
              <a:buChar char="◼"/>
              <a:defRPr sz="1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2" name="Google Shape;122;p12"/>
          <p:cNvSpPr txBox="1"/>
          <p:nvPr>
            <p:ph idx="2" type="body"/>
          </p:nvPr>
        </p:nvSpPr>
        <p:spPr>
          <a:xfrm>
            <a:off x="767857" y="2836654"/>
            <a:ext cx="3031800" cy="300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FFFFF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012"/>
              <a:buNone/>
              <a:defRPr sz="11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23" name="Google Shape;123;p12"/>
          <p:cNvSpPr txBox="1"/>
          <p:nvPr>
            <p:ph idx="10" type="dt"/>
          </p:nvPr>
        </p:nvSpPr>
        <p:spPr>
          <a:xfrm>
            <a:off x="7605951" y="6456916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12"/>
          <p:cNvSpPr txBox="1"/>
          <p:nvPr>
            <p:ph idx="11" type="ftr"/>
          </p:nvPr>
        </p:nvSpPr>
        <p:spPr>
          <a:xfrm>
            <a:off x="581192" y="6452590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12"/>
          <p:cNvSpPr txBox="1"/>
          <p:nvPr>
            <p:ph idx="12" type="sldNum"/>
          </p:nvPr>
        </p:nvSpPr>
        <p:spPr>
          <a:xfrm>
            <a:off x="10558300" y="6456916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3"/>
          <p:cNvSpPr txBox="1"/>
          <p:nvPr>
            <p:ph type="title"/>
          </p:nvPr>
        </p:nvSpPr>
        <p:spPr>
          <a:xfrm>
            <a:off x="581193" y="4693389"/>
            <a:ext cx="110295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400"/>
              <a:buFont typeface="Gill Sans"/>
              <a:buNone/>
              <a:defRPr b="0" sz="24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13"/>
          <p:cNvSpPr/>
          <p:nvPr>
            <p:ph idx="2" type="pic"/>
          </p:nvPr>
        </p:nvSpPr>
        <p:spPr>
          <a:xfrm>
            <a:off x="447817" y="641350"/>
            <a:ext cx="11290800" cy="3651300"/>
          </a:xfrm>
          <a:prstGeom prst="rect">
            <a:avLst/>
          </a:prstGeom>
          <a:noFill/>
          <a:ln>
            <a:noFill/>
          </a:ln>
        </p:spPr>
      </p:sp>
      <p:sp>
        <p:nvSpPr>
          <p:cNvPr id="129" name="Google Shape;129;p13"/>
          <p:cNvSpPr txBox="1"/>
          <p:nvPr>
            <p:ph idx="1" type="body"/>
          </p:nvPr>
        </p:nvSpPr>
        <p:spPr>
          <a:xfrm>
            <a:off x="581192" y="5260127"/>
            <a:ext cx="11029500" cy="99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/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104"/>
              <a:buNone/>
              <a:defRPr sz="12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920"/>
              <a:buNone/>
              <a:defRPr sz="10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828"/>
              <a:buNone/>
              <a:defRPr sz="9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828"/>
              <a:buNone/>
              <a:defRPr sz="900"/>
            </a:lvl9pPr>
          </a:lstStyle>
          <a:p/>
        </p:txBody>
      </p:sp>
      <p:sp>
        <p:nvSpPr>
          <p:cNvPr id="130" name="Google Shape;130;p13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13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581192" y="702156"/>
            <a:ext cx="11029500" cy="1013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 rot="5400000">
            <a:off x="4270108" y="-1352798"/>
            <a:ext cx="3651900" cy="110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22072" lvl="1" marL="914400" rtl="0" algn="l">
              <a:spcBef>
                <a:spcPts val="600"/>
              </a:spcBef>
              <a:spcAft>
                <a:spcPts val="0"/>
              </a:spcAft>
              <a:buSzPts val="1472"/>
              <a:buChar char="◼"/>
              <a:defRPr/>
            </a:lvl2pPr>
            <a:lvl3pPr indent="-310388" lvl="2" marL="1371600" rtl="0" algn="l">
              <a:spcBef>
                <a:spcPts val="600"/>
              </a:spcBef>
              <a:spcAft>
                <a:spcPts val="0"/>
              </a:spcAft>
              <a:buSzPts val="1288"/>
              <a:buChar char="◼"/>
              <a:defRPr/>
            </a:lvl3pPr>
            <a:lvl4pPr indent="-298703" lvl="3" marL="1828800" rtl="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4pPr>
            <a:lvl5pPr indent="-298704" lvl="4" marL="2286000" rtl="0" algn="l">
              <a:spcBef>
                <a:spcPts val="600"/>
              </a:spcBef>
              <a:spcAft>
                <a:spcPts val="0"/>
              </a:spcAft>
              <a:buSzPts val="1104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36" name="Google Shape;136;p14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14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4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/>
          <p:nvPr/>
        </p:nvSpPr>
        <p:spPr>
          <a:xfrm>
            <a:off x="8058151" y="599725"/>
            <a:ext cx="3687300" cy="58170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 txBox="1"/>
          <p:nvPr>
            <p:ph type="title"/>
          </p:nvPr>
        </p:nvSpPr>
        <p:spPr>
          <a:xfrm rot="5400000">
            <a:off x="7362700" y="1705100"/>
            <a:ext cx="4807200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Gill Sans"/>
              <a:buNone/>
              <a:defRPr>
                <a:solidFill>
                  <a:srgbClr val="FFFFF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5"/>
          <p:cNvSpPr txBox="1"/>
          <p:nvPr>
            <p:ph idx="1" type="body"/>
          </p:nvPr>
        </p:nvSpPr>
        <p:spPr>
          <a:xfrm rot="5400000">
            <a:off x="1952148" y="-313600"/>
            <a:ext cx="4807200" cy="71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43" name="Google Shape;143;p15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5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15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15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"/>
          <p:cNvSpPr txBox="1"/>
          <p:nvPr>
            <p:ph type="title"/>
          </p:nvPr>
        </p:nvSpPr>
        <p:spPr>
          <a:xfrm>
            <a:off x="457200" y="640079"/>
            <a:ext cx="3657600" cy="2100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"/>
          <p:cNvSpPr txBox="1"/>
          <p:nvPr>
            <p:ph idx="1" type="body"/>
          </p:nvPr>
        </p:nvSpPr>
        <p:spPr>
          <a:xfrm>
            <a:off x="457201" y="2862470"/>
            <a:ext cx="3657600" cy="351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656"/>
              <a:buNone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62" name="Google Shape;62;p3"/>
          <p:cNvSpPr/>
          <p:nvPr>
            <p:ph idx="2" type="pic"/>
          </p:nvPr>
        </p:nvSpPr>
        <p:spPr>
          <a:xfrm>
            <a:off x="4242815" y="640080"/>
            <a:ext cx="7491900" cy="57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63" name="Google Shape;63;p3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"/>
          <p:cNvSpPr txBox="1"/>
          <p:nvPr>
            <p:ph idx="12" type="sldNum"/>
          </p:nvPr>
        </p:nvSpPr>
        <p:spPr>
          <a:xfrm>
            <a:off x="10682289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4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losing">
  <p:cSld name="Closing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5"/>
          <p:cNvSpPr txBox="1"/>
          <p:nvPr>
            <p:ph type="title"/>
          </p:nvPr>
        </p:nvSpPr>
        <p:spPr>
          <a:xfrm>
            <a:off x="462151" y="666984"/>
            <a:ext cx="367290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5"/>
          <p:cNvSpPr txBox="1"/>
          <p:nvPr>
            <p:ph idx="1" type="body"/>
          </p:nvPr>
        </p:nvSpPr>
        <p:spPr>
          <a:xfrm>
            <a:off x="462151" y="2862479"/>
            <a:ext cx="3672900" cy="34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656"/>
              <a:buNone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73" name="Google Shape;73;p5"/>
          <p:cNvSpPr/>
          <p:nvPr>
            <p:ph idx="2" type="pic"/>
          </p:nvPr>
        </p:nvSpPr>
        <p:spPr>
          <a:xfrm>
            <a:off x="4231970" y="666985"/>
            <a:ext cx="7497900" cy="5687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sp>
      <p:sp>
        <p:nvSpPr>
          <p:cNvPr id="74" name="Google Shape;74;p5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5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"/>
          <p:cNvSpPr txBox="1"/>
          <p:nvPr>
            <p:ph idx="12" type="sldNum"/>
          </p:nvPr>
        </p:nvSpPr>
        <p:spPr>
          <a:xfrm>
            <a:off x="1067734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6"/>
          <p:cNvSpPr/>
          <p:nvPr/>
        </p:nvSpPr>
        <p:spPr>
          <a:xfrm>
            <a:off x="446534" y="3085764"/>
            <a:ext cx="11298900" cy="3338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6"/>
          <p:cNvSpPr txBox="1"/>
          <p:nvPr>
            <p:ph type="ctrTitle"/>
          </p:nvPr>
        </p:nvSpPr>
        <p:spPr>
          <a:xfrm>
            <a:off x="581191" y="1020431"/>
            <a:ext cx="10993500" cy="147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sz="3600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6"/>
          <p:cNvSpPr txBox="1"/>
          <p:nvPr>
            <p:ph idx="1" type="subTitle"/>
          </p:nvPr>
        </p:nvSpPr>
        <p:spPr>
          <a:xfrm>
            <a:off x="581194" y="2495445"/>
            <a:ext cx="109935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rtl="0" algn="l">
              <a:spcBef>
                <a:spcPts val="320"/>
              </a:spcBef>
              <a:spcAft>
                <a:spcPts val="0"/>
              </a:spcAft>
              <a:buSzPts val="1472"/>
              <a:buNone/>
              <a:defRPr sz="1600" cap="none">
                <a:solidFill>
                  <a:schemeClr val="accent1"/>
                </a:solidFill>
              </a:defRPr>
            </a:lvl1pPr>
            <a:lvl2pPr lvl="1" rtl="0" algn="ctr">
              <a:spcBef>
                <a:spcPts val="600"/>
              </a:spcBef>
              <a:spcAft>
                <a:spcPts val="0"/>
              </a:spcAft>
              <a:buSzPts val="1472"/>
              <a:buNone/>
              <a:defRPr>
                <a:solidFill>
                  <a:srgbClr val="888888"/>
                </a:solidFill>
              </a:defRPr>
            </a:lvl2pPr>
            <a:lvl3pPr lvl="2" rtl="0" algn="ctr">
              <a:spcBef>
                <a:spcPts val="600"/>
              </a:spcBef>
              <a:spcAft>
                <a:spcPts val="0"/>
              </a:spcAft>
              <a:buSzPts val="1288"/>
              <a:buNone/>
              <a:defRPr>
                <a:solidFill>
                  <a:srgbClr val="888888"/>
                </a:solidFill>
              </a:defRPr>
            </a:lvl3pPr>
            <a:lvl4pPr lvl="3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4pPr>
            <a:lvl5pPr lvl="4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5pPr>
            <a:lvl6pPr lvl="5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6pPr>
            <a:lvl7pPr lvl="6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7pPr>
            <a:lvl8pPr lvl="7" rtl="0" algn="ctr">
              <a:spcBef>
                <a:spcPts val="600"/>
              </a:spcBef>
              <a:spcAft>
                <a:spcPts val="0"/>
              </a:spcAft>
              <a:buSzPts val="1104"/>
              <a:buNone/>
              <a:defRPr>
                <a:solidFill>
                  <a:srgbClr val="888888"/>
                </a:solidFill>
              </a:defRPr>
            </a:lvl8pPr>
            <a:lvl9pPr lvl="8" rtl="0" algn="ctr">
              <a:spcBef>
                <a:spcPts val="600"/>
              </a:spcBef>
              <a:spcAft>
                <a:spcPts val="600"/>
              </a:spcAft>
              <a:buSzPts val="1104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6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6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6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7"/>
          <p:cNvSpPr txBox="1"/>
          <p:nvPr>
            <p:ph type="title"/>
          </p:nvPr>
        </p:nvSpPr>
        <p:spPr>
          <a:xfrm>
            <a:off x="581192" y="702156"/>
            <a:ext cx="11029500" cy="1188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7"/>
          <p:cNvSpPr txBox="1"/>
          <p:nvPr>
            <p:ph idx="1" type="body"/>
          </p:nvPr>
        </p:nvSpPr>
        <p:spPr>
          <a:xfrm>
            <a:off x="581192" y="2340864"/>
            <a:ext cx="11029500" cy="363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87" name="Google Shape;87;p7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7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7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8"/>
          <p:cNvSpPr/>
          <p:nvPr/>
        </p:nvSpPr>
        <p:spPr>
          <a:xfrm>
            <a:off x="447817" y="5141974"/>
            <a:ext cx="11290800" cy="12588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8"/>
          <p:cNvSpPr txBox="1"/>
          <p:nvPr>
            <p:ph type="title"/>
          </p:nvPr>
        </p:nvSpPr>
        <p:spPr>
          <a:xfrm>
            <a:off x="581193" y="2393950"/>
            <a:ext cx="11029500" cy="2147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600"/>
              <a:buFont typeface="Gill Sans"/>
              <a:buNone/>
              <a:defRPr b="0" sz="3600" cap="none">
                <a:solidFill>
                  <a:srgbClr val="3F3F3F"/>
                </a:solidFill>
              </a:defRPr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8"/>
          <p:cNvSpPr txBox="1"/>
          <p:nvPr>
            <p:ph idx="1" type="body"/>
          </p:nvPr>
        </p:nvSpPr>
        <p:spPr>
          <a:xfrm>
            <a:off x="581192" y="4541417"/>
            <a:ext cx="11029500" cy="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rtl="0" algn="l">
              <a:spcBef>
                <a:spcPts val="360"/>
              </a:spcBef>
              <a:spcAft>
                <a:spcPts val="0"/>
              </a:spcAft>
              <a:buSzPts val="1656"/>
              <a:buNone/>
              <a:defRPr sz="1800" cap="none">
                <a:solidFill>
                  <a:schemeClr val="accent1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288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4" name="Google Shape;94;p8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8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8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9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9"/>
          <p:cNvSpPr txBox="1"/>
          <p:nvPr>
            <p:ph idx="1" type="body"/>
          </p:nvPr>
        </p:nvSpPr>
        <p:spPr>
          <a:xfrm>
            <a:off x="581193" y="2228003"/>
            <a:ext cx="51948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0" name="Google Shape;100;p9"/>
          <p:cNvSpPr txBox="1"/>
          <p:nvPr>
            <p:ph idx="2" type="body"/>
          </p:nvPr>
        </p:nvSpPr>
        <p:spPr>
          <a:xfrm>
            <a:off x="6416039" y="2228003"/>
            <a:ext cx="5194800" cy="363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1" name="Google Shape;101;p9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9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0"/>
          <p:cNvSpPr txBox="1"/>
          <p:nvPr>
            <p:ph type="title"/>
          </p:nvPr>
        </p:nvSpPr>
        <p:spPr>
          <a:xfrm>
            <a:off x="581193" y="729658"/>
            <a:ext cx="11029500" cy="98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0"/>
          <p:cNvSpPr txBox="1"/>
          <p:nvPr>
            <p:ph idx="1" type="body"/>
          </p:nvPr>
        </p:nvSpPr>
        <p:spPr>
          <a:xfrm>
            <a:off x="581191" y="2250891"/>
            <a:ext cx="51948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rtl="0" algn="l">
              <a:spcBef>
                <a:spcPts val="400"/>
              </a:spcBef>
              <a:spcAft>
                <a:spcPts val="0"/>
              </a:spcAft>
              <a:buSzPts val="1840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07" name="Google Shape;107;p10"/>
          <p:cNvSpPr txBox="1"/>
          <p:nvPr>
            <p:ph idx="2" type="body"/>
          </p:nvPr>
        </p:nvSpPr>
        <p:spPr>
          <a:xfrm>
            <a:off x="581194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08" name="Google Shape;108;p10"/>
          <p:cNvSpPr txBox="1"/>
          <p:nvPr>
            <p:ph idx="3" type="body"/>
          </p:nvPr>
        </p:nvSpPr>
        <p:spPr>
          <a:xfrm>
            <a:off x="6416039" y="2250892"/>
            <a:ext cx="5194800" cy="553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840"/>
              <a:buFont typeface="Noto Sans Symbols"/>
              <a:buNone/>
              <a:defRPr b="0" sz="2000">
                <a:solidFill>
                  <a:srgbClr val="3F3F3F"/>
                </a:solidFill>
              </a:defRPr>
            </a:lvl1pPr>
            <a:lvl2pPr indent="-228600" lvl="1" marL="914400" rtl="0" algn="l">
              <a:spcBef>
                <a:spcPts val="600"/>
              </a:spcBef>
              <a:spcAft>
                <a:spcPts val="0"/>
              </a:spcAft>
              <a:buSzPts val="1840"/>
              <a:buNone/>
              <a:defRPr b="1" sz="2000"/>
            </a:lvl2pPr>
            <a:lvl3pPr indent="-228600" lvl="2" marL="1371600" rtl="0" algn="l">
              <a:spcBef>
                <a:spcPts val="600"/>
              </a:spcBef>
              <a:spcAft>
                <a:spcPts val="0"/>
              </a:spcAft>
              <a:buSzPts val="1656"/>
              <a:buNone/>
              <a:defRPr b="1" sz="1800"/>
            </a:lvl3pPr>
            <a:lvl4pPr indent="-228600" lvl="3" marL="18288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4pPr>
            <a:lvl5pPr indent="-228600" lvl="4" marL="22860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5pPr>
            <a:lvl6pPr indent="-228600" lvl="5" marL="27432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6pPr>
            <a:lvl7pPr indent="-228600" lvl="6" marL="32004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7pPr>
            <a:lvl8pPr indent="-228600" lvl="7" marL="3657600" rtl="0" algn="l">
              <a:spcBef>
                <a:spcPts val="600"/>
              </a:spcBef>
              <a:spcAft>
                <a:spcPts val="0"/>
              </a:spcAft>
              <a:buSzPts val="1472"/>
              <a:buNone/>
              <a:defRPr b="1" sz="1600"/>
            </a:lvl8pPr>
            <a:lvl9pPr indent="-228600" lvl="8" marL="4114800" rtl="0" algn="l">
              <a:spcBef>
                <a:spcPts val="600"/>
              </a:spcBef>
              <a:spcAft>
                <a:spcPts val="600"/>
              </a:spcAft>
              <a:buSzPts val="1472"/>
              <a:buNone/>
              <a:defRPr b="1" sz="1600"/>
            </a:lvl9pPr>
          </a:lstStyle>
          <a:p/>
        </p:txBody>
      </p:sp>
      <p:sp>
        <p:nvSpPr>
          <p:cNvPr id="109" name="Google Shape;109;p10"/>
          <p:cNvSpPr txBox="1"/>
          <p:nvPr>
            <p:ph idx="4" type="body"/>
          </p:nvPr>
        </p:nvSpPr>
        <p:spPr>
          <a:xfrm>
            <a:off x="6416037" y="2926052"/>
            <a:ext cx="5194800" cy="293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3756" lvl="0" marL="457200" rtl="0" algn="l">
              <a:spcBef>
                <a:spcPts val="360"/>
              </a:spcBef>
              <a:spcAft>
                <a:spcPts val="0"/>
              </a:spcAft>
              <a:buSzPts val="1656"/>
              <a:buChar char="◼"/>
              <a:defRPr/>
            </a:lvl1pPr>
            <a:lvl2pPr indent="-333756" lvl="1" marL="914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2pPr>
            <a:lvl3pPr indent="-333756" lvl="2" marL="1371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3pPr>
            <a:lvl4pPr indent="-333756" lvl="3" marL="18288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4pPr>
            <a:lvl5pPr indent="-333756" lvl="4" marL="22860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5pPr>
            <a:lvl6pPr indent="-333756" lvl="5" marL="27432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6pPr>
            <a:lvl7pPr indent="-333756" lvl="6" marL="32004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7pPr>
            <a:lvl8pPr indent="-333756" lvl="7" marL="3657600" rtl="0" algn="l">
              <a:spcBef>
                <a:spcPts val="600"/>
              </a:spcBef>
              <a:spcAft>
                <a:spcPts val="0"/>
              </a:spcAft>
              <a:buSzPts val="1656"/>
              <a:buChar char="◼"/>
              <a:defRPr/>
            </a:lvl8pPr>
            <a:lvl9pPr indent="-333756" lvl="8" marL="4114800" rtl="0" algn="l">
              <a:spcBef>
                <a:spcPts val="600"/>
              </a:spcBef>
              <a:spcAft>
                <a:spcPts val="600"/>
              </a:spcAft>
              <a:buSzPts val="1656"/>
              <a:buChar char="◼"/>
              <a:defRPr/>
            </a:lvl9pPr>
          </a:lstStyle>
          <a:p/>
        </p:txBody>
      </p:sp>
      <p:sp>
        <p:nvSpPr>
          <p:cNvPr id="110" name="Google Shape;110;p10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0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0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rtl="0" algn="r">
              <a:spcBef>
                <a:spcPts val="0"/>
              </a:spcBef>
              <a:buNone/>
              <a:defRPr/>
            </a:lvl1pPr>
            <a:lvl2pPr indent="0" lvl="1" marL="0" rtl="0" algn="r">
              <a:spcBef>
                <a:spcPts val="0"/>
              </a:spcBef>
              <a:buNone/>
              <a:defRPr/>
            </a:lvl2pPr>
            <a:lvl3pPr indent="0" lvl="2" marL="0" rtl="0" algn="r">
              <a:spcBef>
                <a:spcPts val="0"/>
              </a:spcBef>
              <a:buNone/>
              <a:defRPr/>
            </a:lvl3pPr>
            <a:lvl4pPr indent="0" lvl="3" marL="0" rtl="0" algn="r">
              <a:spcBef>
                <a:spcPts val="0"/>
              </a:spcBef>
              <a:buNone/>
              <a:defRPr/>
            </a:lvl4pPr>
            <a:lvl5pPr indent="0" lvl="4" marL="0" rtl="0" algn="r">
              <a:spcBef>
                <a:spcPts val="0"/>
              </a:spcBef>
              <a:buNone/>
              <a:defRPr/>
            </a:lvl5pPr>
            <a:lvl6pPr indent="0" lvl="5" marL="0" rtl="0" algn="r">
              <a:spcBef>
                <a:spcPts val="0"/>
              </a:spcBef>
              <a:buNone/>
              <a:defRPr/>
            </a:lvl6pPr>
            <a:lvl7pPr indent="0" lvl="6" marL="0" rtl="0" algn="r">
              <a:spcBef>
                <a:spcPts val="0"/>
              </a:spcBef>
              <a:buNone/>
              <a:defRPr/>
            </a:lvl7pPr>
            <a:lvl8pPr indent="0" lvl="7" marL="0" rtl="0" algn="r">
              <a:spcBef>
                <a:spcPts val="0"/>
              </a:spcBef>
              <a:buNone/>
              <a:defRPr/>
            </a:lvl8pPr>
            <a:lvl9pPr indent="0" lvl="8" marL="0" rt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2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"/>
          <p:cNvSpPr txBox="1"/>
          <p:nvPr>
            <p:ph type="title"/>
          </p:nvPr>
        </p:nvSpPr>
        <p:spPr>
          <a:xfrm>
            <a:off x="581192" y="705124"/>
            <a:ext cx="11029500" cy="1189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Gill Sans"/>
              <a:buNone/>
              <a:defRPr b="0" i="0" sz="28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1"/>
          <p:cNvSpPr txBox="1"/>
          <p:nvPr>
            <p:ph idx="1" type="body"/>
          </p:nvPr>
        </p:nvSpPr>
        <p:spPr>
          <a:xfrm>
            <a:off x="581192" y="2336002"/>
            <a:ext cx="11029500" cy="3651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3756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656"/>
              <a:buFont typeface="Noto Sans Symbols"/>
              <a:buChar char="◼"/>
              <a:defRPr b="0" i="0" sz="18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-322072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72"/>
              <a:buFont typeface="Noto Sans Symbols"/>
              <a:buChar char="◼"/>
              <a:defRPr b="0" i="0" sz="16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-310388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88"/>
              <a:buFont typeface="Noto Sans Symbols"/>
              <a:buChar char="◼"/>
              <a:defRPr b="0" i="0" sz="14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-298703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-298704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-298704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-298704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-298703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-298703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104"/>
              <a:buFont typeface="Noto Sans Symbols"/>
              <a:buChar char="◼"/>
              <a:defRPr b="0" i="0" sz="1200" u="none" cap="none" strike="noStrik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6" name="Google Shape;46;p1"/>
          <p:cNvSpPr txBox="1"/>
          <p:nvPr>
            <p:ph idx="10" type="dt"/>
          </p:nvPr>
        </p:nvSpPr>
        <p:spPr>
          <a:xfrm>
            <a:off x="7605951" y="6423914"/>
            <a:ext cx="2844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7" name="Google Shape;47;p1"/>
          <p:cNvSpPr txBox="1"/>
          <p:nvPr>
            <p:ph idx="11" type="ftr"/>
          </p:nvPr>
        </p:nvSpPr>
        <p:spPr>
          <a:xfrm>
            <a:off x="581192" y="6423914"/>
            <a:ext cx="69171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/>
        </p:txBody>
      </p:sp>
      <p:sp>
        <p:nvSpPr>
          <p:cNvPr id="48" name="Google Shape;48;p1"/>
          <p:cNvSpPr txBox="1"/>
          <p:nvPr>
            <p:ph idx="12" type="sldNum"/>
          </p:nvPr>
        </p:nvSpPr>
        <p:spPr>
          <a:xfrm>
            <a:off x="10558300" y="6423914"/>
            <a:ext cx="10524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rgbClr val="3F3F3F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9" name="Google Shape;49;p1"/>
          <p:cNvSpPr/>
          <p:nvPr/>
        </p:nvSpPr>
        <p:spPr>
          <a:xfrm>
            <a:off x="446534" y="457200"/>
            <a:ext cx="3703200" cy="95100"/>
          </a:xfrm>
          <a:prstGeom prst="rect">
            <a:avLst/>
          </a:prstGeom>
          <a:solidFill>
            <a:srgbClr val="46535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"/>
          <p:cNvSpPr/>
          <p:nvPr/>
        </p:nvSpPr>
        <p:spPr>
          <a:xfrm>
            <a:off x="8042147" y="453643"/>
            <a:ext cx="3703200" cy="98700"/>
          </a:xfrm>
          <a:prstGeom prst="rect">
            <a:avLst/>
          </a:prstGeom>
          <a:solidFill>
            <a:srgbClr val="969FA7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1"/>
          <p:cNvSpPr/>
          <p:nvPr/>
        </p:nvSpPr>
        <p:spPr>
          <a:xfrm>
            <a:off x="4241830" y="457200"/>
            <a:ext cx="3703200" cy="91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2" name="Google Shape;52;p1"/>
          <p:cNvGrpSpPr/>
          <p:nvPr/>
        </p:nvGrpSpPr>
        <p:grpSpPr>
          <a:xfrm>
            <a:off x="428696" y="482028"/>
            <a:ext cx="11301034" cy="81300"/>
            <a:chOff x="428696" y="482028"/>
            <a:chExt cx="11301034" cy="81300"/>
          </a:xfrm>
        </p:grpSpPr>
        <p:sp>
          <p:nvSpPr>
            <p:cNvPr id="53" name="Google Shape;53;p1"/>
            <p:cNvSpPr/>
            <p:nvPr/>
          </p:nvSpPr>
          <p:spPr>
            <a:xfrm flipH="1" rot="10800000">
              <a:off x="428696" y="482028"/>
              <a:ext cx="3703200" cy="813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4" name="Google Shape;54;p1"/>
            <p:cNvSpPr/>
            <p:nvPr/>
          </p:nvSpPr>
          <p:spPr>
            <a:xfrm flipH="1" rot="10800000">
              <a:off x="4235926" y="482028"/>
              <a:ext cx="3703200" cy="813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  <p:sp>
          <p:nvSpPr>
            <p:cNvPr id="55" name="Google Shape;55;p1"/>
            <p:cNvSpPr/>
            <p:nvPr/>
          </p:nvSpPr>
          <p:spPr>
            <a:xfrm flipH="1" rot="10800000">
              <a:off x="8026530" y="482028"/>
              <a:ext cx="3703200" cy="813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Gill Sans"/>
                <a:ea typeface="Gill Sans"/>
                <a:cs typeface="Gill Sans"/>
                <a:sym typeface="Gill Sans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type="ctrTitle"/>
          </p:nvPr>
        </p:nvSpPr>
        <p:spPr>
          <a:xfrm>
            <a:off x="457200" y="786581"/>
            <a:ext cx="11265300" cy="1494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 Black"/>
              <a:buNone/>
            </a:pPr>
            <a:r>
              <a:rPr b="1" lang="en-US" sz="4000">
                <a:latin typeface="Arial Black"/>
                <a:ea typeface="Arial Black"/>
                <a:cs typeface="Arial Black"/>
                <a:sym typeface="Arial Black"/>
              </a:rPr>
              <a:t>PRODUCT CATEGORY CREATION FOR HEALTHCARE KIOSKS IN INDIA</a:t>
            </a:r>
            <a:endParaRPr b="1" sz="40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descr="A stethoscope on a clipboard" id="155" name="Google Shape;155;p16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28164" l="0" r="0" t="28164"/>
          <a:stretch/>
        </p:blipFill>
        <p:spPr>
          <a:xfrm>
            <a:off x="457201" y="2399071"/>
            <a:ext cx="8568811" cy="387459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  <p:sp>
        <p:nvSpPr>
          <p:cNvPr id="156" name="Google Shape;156;p16"/>
          <p:cNvSpPr txBox="1"/>
          <p:nvPr/>
        </p:nvSpPr>
        <p:spPr>
          <a:xfrm>
            <a:off x="9662553" y="5138737"/>
            <a:ext cx="3431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 : Duo Tech</a:t>
            </a:r>
            <a:endParaRPr b="1" sz="1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6"/>
          <p:cNvSpPr txBox="1"/>
          <p:nvPr/>
        </p:nvSpPr>
        <p:spPr>
          <a:xfrm>
            <a:off x="9689494" y="5446514"/>
            <a:ext cx="34044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Team Members: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Aishwarya. K V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rgbClr val="1E1E1E"/>
                </a:solidFill>
                <a:latin typeface="Arial"/>
                <a:ea typeface="Arial"/>
                <a:cs typeface="Arial"/>
                <a:sym typeface="Arial"/>
              </a:rPr>
              <a:t>Thanushree. B S</a:t>
            </a:r>
            <a:endParaRPr sz="1400">
              <a:solidFill>
                <a:srgbClr val="1E1E1E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5"/>
          <p:cNvSpPr txBox="1"/>
          <p:nvPr>
            <p:ph type="title"/>
          </p:nvPr>
        </p:nvSpPr>
        <p:spPr>
          <a:xfrm>
            <a:off x="457200" y="640079"/>
            <a:ext cx="97488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 Black"/>
              <a:buNone/>
            </a:pPr>
            <a:r>
              <a:rPr b="1" lang="en-US" sz="4000">
                <a:latin typeface="Arial Black"/>
                <a:ea typeface="Arial Black"/>
                <a:cs typeface="Arial Black"/>
                <a:sym typeface="Arial Black"/>
              </a:rPr>
              <a:t>CHALLENGES FACED</a:t>
            </a:r>
            <a:endParaRPr b="1" sz="4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8" name="Google Shape;218;p25"/>
          <p:cNvSpPr txBox="1"/>
          <p:nvPr>
            <p:ph idx="1" type="body"/>
          </p:nvPr>
        </p:nvSpPr>
        <p:spPr>
          <a:xfrm>
            <a:off x="457200" y="1435511"/>
            <a:ext cx="11341500" cy="4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69976" lvl="0" marL="28575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Char char="❑"/>
            </a:pPr>
            <a:r>
              <a:rPr b="1" lang="en-US">
                <a:latin typeface="Play"/>
                <a:ea typeface="Play"/>
                <a:cs typeface="Play"/>
                <a:sym typeface="Play"/>
              </a:rPr>
              <a:t> Integration of Multiple Technologies</a:t>
            </a:r>
            <a:endParaRPr/>
          </a:p>
          <a:p>
            <a:pPr indent="0" lvl="0" marL="0" rtl="0" algn="just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ct val="91999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	Bringing together various modules such as face recognition, vitals monitoring, medication dispensing, and password 	authentication into one cohesive system required careful architectural planning and technical alignment.</a:t>
            </a:r>
            <a:endParaRPr/>
          </a:p>
          <a:p>
            <a:pPr indent="-269976" lvl="0" marL="28575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Char char="❑"/>
            </a:pPr>
            <a:r>
              <a:rPr b="1"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Face Recognition Implementation</a:t>
            </a:r>
            <a:endParaRPr/>
          </a:p>
          <a:p>
            <a:pPr indent="0" lvl="0" marL="0" rtl="0" algn="just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ct val="91999"/>
              <a:buNone/>
            </a:pPr>
            <a:r>
              <a:rPr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	Developing real-time facial recognition using dlib and face_recognition presented challenges related to lighting 	conditions, user angles, and camera precision. Ensuring consistent and accurate identification was critical.</a:t>
            </a:r>
            <a:endParaRPr/>
          </a:p>
          <a:p>
            <a:pPr indent="-269976" lvl="0" marL="28575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Char char="❑"/>
            </a:pPr>
            <a:r>
              <a:rPr b="1"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 Environment and Dependency </a:t>
            </a:r>
            <a:endParaRPr/>
          </a:p>
          <a:p>
            <a:pPr indent="0" lvl="0" marL="0" rtl="0" algn="just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ct val="91999"/>
              <a:buNone/>
            </a:pPr>
            <a:r>
              <a:rPr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	SetupSetting up the Python environment with required dependencies (OpenCV, cmake, etc.) resulted in 	version mismatches and compatibility issues. Multiple installations and configurations were needed to stabilize the 	development environment.</a:t>
            </a:r>
            <a:endParaRPr/>
          </a:p>
          <a:p>
            <a:pPr indent="-269976" lvl="0" marL="28575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Char char="❑"/>
            </a:pPr>
            <a:r>
              <a:rPr b="1"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Secure Authentication Design</a:t>
            </a:r>
            <a:endParaRPr/>
          </a:p>
          <a:p>
            <a:pPr indent="0" lvl="0" marL="0" rtl="0" algn="just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ct val="91999"/>
              <a:buNone/>
            </a:pPr>
            <a:r>
              <a:rPr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	Designing a secure yet user-friendly authentication flow required integrating password-based login alongside face 	recognition. Ensuring data privacy and access control within a public kiosk setting was a key focus.</a:t>
            </a:r>
            <a:endParaRPr/>
          </a:p>
          <a:p>
            <a:pPr indent="-180594" lvl="0" marL="285750" rtl="0" algn="just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None/>
            </a:pPr>
            <a:r>
              <a:t/>
            </a:r>
            <a:endParaRPr>
              <a:solidFill>
                <a:srgbClr val="1E1E1E"/>
              </a:solidFill>
              <a:latin typeface="Play"/>
              <a:ea typeface="Play"/>
              <a:cs typeface="Play"/>
              <a:sym typeface="Play"/>
            </a:endParaRPr>
          </a:p>
          <a:p>
            <a:pPr indent="-180594" lvl="0" marL="28575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None/>
            </a:pPr>
            <a:r>
              <a:t/>
            </a:r>
            <a:endParaRPr>
              <a:solidFill>
                <a:srgbClr val="1E1E1E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20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6"/>
          <p:cNvSpPr txBox="1"/>
          <p:nvPr>
            <p:ph type="title"/>
          </p:nvPr>
        </p:nvSpPr>
        <p:spPr>
          <a:xfrm>
            <a:off x="457200" y="640079"/>
            <a:ext cx="97488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 Black"/>
              <a:buNone/>
            </a:pPr>
            <a:r>
              <a:rPr b="1" lang="en-US" sz="4000">
                <a:latin typeface="Arial Black"/>
                <a:ea typeface="Arial Black"/>
                <a:cs typeface="Arial Black"/>
                <a:sym typeface="Arial Black"/>
              </a:rPr>
              <a:t>FUTURE ENHANCEMENTS </a:t>
            </a:r>
            <a:endParaRPr b="1" sz="4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25" name="Google Shape;225;p26"/>
          <p:cNvSpPr txBox="1"/>
          <p:nvPr>
            <p:ph idx="1" type="body"/>
          </p:nvPr>
        </p:nvSpPr>
        <p:spPr>
          <a:xfrm>
            <a:off x="457200" y="1435511"/>
            <a:ext cx="11341500" cy="4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85750" lvl="0" marL="28575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Char char="❑"/>
            </a:pPr>
            <a:r>
              <a:rPr b="1" lang="en-US">
                <a:latin typeface="Play"/>
                <a:ea typeface="Play"/>
                <a:cs typeface="Play"/>
                <a:sym typeface="Play"/>
              </a:rPr>
              <a:t>Voice-enabled Interaction System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Clr>
                <a:srgbClr val="171717"/>
              </a:buClr>
              <a:buSzPct val="91999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	Implementing voice-based assistance in regional Indian languages to improve accessibility for elderly and non-literate users.</a:t>
            </a:r>
            <a:endParaRPr/>
          </a:p>
          <a:p>
            <a:pPr indent="-285750" lvl="0" marL="285750" rtl="0" algn="l">
              <a:spcBef>
                <a:spcPts val="933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Char char="❑"/>
            </a:pPr>
            <a:r>
              <a:rPr b="1" lang="en-US">
                <a:latin typeface="Play"/>
                <a:ea typeface="Play"/>
                <a:cs typeface="Play"/>
                <a:sym typeface="Play"/>
              </a:rPr>
              <a:t>Text-Based Question Answering Module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Clr>
                <a:srgbClr val="171717"/>
              </a:buClr>
              <a:buSzPct val="91999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	Adding an AI-powered module to allow users to type health-related queries and receive intelligent responses from the kiosk.</a:t>
            </a:r>
            <a:endParaRPr/>
          </a:p>
          <a:p>
            <a:pPr indent="-285750" lvl="0" marL="285750" rtl="0" algn="l">
              <a:spcBef>
                <a:spcPts val="933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Char char="❑"/>
            </a:pPr>
            <a:r>
              <a:rPr b="1" lang="en-US">
                <a:latin typeface="Play"/>
                <a:ea typeface="Play"/>
                <a:cs typeface="Play"/>
                <a:sym typeface="Play"/>
              </a:rPr>
              <a:t>Integration with India Stack &amp; Ayushman Bharat Health ID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Clr>
                <a:srgbClr val="171717"/>
              </a:buClr>
              <a:buSzPct val="91999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	Linking the kiosk to national digital health infrastructure to fetch and update patient records securely and in real-time.</a:t>
            </a:r>
            <a:endParaRPr/>
          </a:p>
          <a:p>
            <a:pPr indent="-285750" lvl="0" marL="285750" rtl="0" algn="l">
              <a:spcBef>
                <a:spcPts val="933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Char char="❑"/>
            </a:pPr>
            <a:r>
              <a:rPr b="1" lang="en-US">
                <a:latin typeface="Play"/>
                <a:ea typeface="Play"/>
                <a:cs typeface="Play"/>
                <a:sym typeface="Play"/>
              </a:rPr>
              <a:t>Multilingual Interface Support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Clr>
                <a:srgbClr val="171717"/>
              </a:buClr>
              <a:buSzPct val="91999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	Enabling users to interact with the kiosk in multiple Indian languages, enhancing inclusivity and reach.</a:t>
            </a:r>
            <a:endParaRPr/>
          </a:p>
          <a:p>
            <a:pPr indent="-285750" lvl="0" marL="285750" rtl="0" algn="l">
              <a:spcBef>
                <a:spcPts val="933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Char char="❑"/>
            </a:pPr>
            <a:r>
              <a:rPr b="1" lang="en-US">
                <a:latin typeface="Play"/>
                <a:ea typeface="Play"/>
                <a:cs typeface="Play"/>
                <a:sym typeface="Play"/>
              </a:rPr>
              <a:t>Real-Time Cloud Data Sync &amp; Teleconsultation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Clr>
                <a:srgbClr val="171717"/>
              </a:buClr>
              <a:buSzPct val="91999"/>
              <a:buNone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	Uploading vitals and patient information to a secure cloud system for remote access by doctors and telemedicine platforms. </a:t>
            </a:r>
            <a:endParaRPr/>
          </a:p>
          <a:p>
            <a:pPr indent="-285750" lvl="0" marL="285750" rtl="0" algn="l">
              <a:spcBef>
                <a:spcPts val="933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Char char="❑"/>
            </a:pPr>
            <a:r>
              <a:rPr b="1" lang="en-US">
                <a:latin typeface="Play"/>
                <a:ea typeface="Play"/>
                <a:cs typeface="Play"/>
                <a:sym typeface="Play"/>
              </a:rPr>
              <a:t>E-prescription and Diagnostic Integration</a:t>
            </a:r>
            <a:br>
              <a:rPr lang="en-US">
                <a:latin typeface="Play"/>
                <a:ea typeface="Play"/>
                <a:cs typeface="Play"/>
                <a:sym typeface="Play"/>
              </a:rPr>
            </a:br>
            <a:r>
              <a:rPr lang="en-US">
                <a:latin typeface="Play"/>
                <a:ea typeface="Play"/>
                <a:cs typeface="Play"/>
                <a:sym typeface="Play"/>
              </a:rPr>
              <a:t>	Extending support for doctors to send e-prescriptions directly to the kiosk and receive vitals + history for better diagnosis.</a:t>
            </a:r>
            <a:endParaRPr/>
          </a:p>
          <a:p>
            <a:pPr indent="-188480" lvl="0" marL="285750" rtl="0" algn="l">
              <a:spcBef>
                <a:spcPts val="933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None/>
            </a:pPr>
            <a:r>
              <a:t/>
            </a:r>
            <a:endParaRPr>
              <a:solidFill>
                <a:srgbClr val="1E1E1E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97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20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7"/>
          <p:cNvSpPr txBox="1"/>
          <p:nvPr>
            <p:ph type="title"/>
          </p:nvPr>
        </p:nvSpPr>
        <p:spPr>
          <a:xfrm>
            <a:off x="457200" y="640079"/>
            <a:ext cx="97488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 Black"/>
              <a:buNone/>
            </a:pPr>
            <a:r>
              <a:rPr lang="en-US" sz="4000">
                <a:latin typeface="Arial Black"/>
                <a:ea typeface="Arial Black"/>
                <a:cs typeface="Arial Black"/>
                <a:sym typeface="Arial Black"/>
              </a:rPr>
              <a:t>CONCLUSION </a:t>
            </a:r>
            <a:endParaRPr b="1" sz="4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32" name="Google Shape;232;p27"/>
          <p:cNvSpPr txBox="1"/>
          <p:nvPr>
            <p:ph idx="1" type="body"/>
          </p:nvPr>
        </p:nvSpPr>
        <p:spPr>
          <a:xfrm>
            <a:off x="457200" y="1435511"/>
            <a:ext cx="11341500" cy="4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56"/>
              <a:buFont typeface="Noto Sans Symbols"/>
              <a:buChar char="❑"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This project demonstrates the feasibility and impact of building a smart, affordable, and user-friendly AI-powered Healthcare Kiosk tailored for the Indian healthcare ecosystem.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Font typeface="Noto Sans Symbols"/>
              <a:buChar char="❑"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Core functionalities such as face recognition, vitals monitoring, password-based access, and medication dispensing were successfully developed and integrated.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Font typeface="Noto Sans Symbols"/>
              <a:buChar char="❑"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The kiosk addresses key healthcare challenges such as doctor shortages, manual processes, and limited access in rural areas, while aligning with national initiatives like the Ayushman Bharat Digital Mission.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Font typeface="Noto Sans Symbols"/>
              <a:buChar char="❑"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The proposed roadmap includes advanced features such as voice interaction, teleconsultation, multilingual support, and cloud integration, paving the way for scalable deployment and real-world use.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Font typeface="Noto Sans Symbols"/>
              <a:buChar char="❑"/>
            </a:pPr>
            <a:r>
              <a:rPr lang="en-US">
                <a:latin typeface="Play"/>
                <a:ea typeface="Play"/>
                <a:cs typeface="Play"/>
                <a:sym typeface="Play"/>
              </a:rPr>
              <a:t>Through this internship, we gained valuable hands-on experience in AI integration, system design, troubleshooting, and team collaboration.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/>
          <p:nvPr>
            <p:ph type="title"/>
          </p:nvPr>
        </p:nvSpPr>
        <p:spPr>
          <a:xfrm>
            <a:off x="462151" y="666984"/>
            <a:ext cx="3672900" cy="2125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800"/>
              <a:buFont typeface="Arial Black"/>
              <a:buNone/>
            </a:pPr>
            <a:r>
              <a:rPr lang="en-US">
                <a:latin typeface="Arial Black"/>
                <a:ea typeface="Arial Black"/>
                <a:cs typeface="Arial Black"/>
                <a:sym typeface="Arial Black"/>
              </a:rPr>
              <a:t>THANK YOU</a:t>
            </a:r>
            <a:endParaRPr/>
          </a:p>
        </p:txBody>
      </p:sp>
      <p:pic>
        <p:nvPicPr>
          <p:cNvPr descr="A group of people giving each other a high five" id="239" name="Google Shape;239;p28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0" l="6094" r="6094" t="0"/>
          <a:stretch/>
        </p:blipFill>
        <p:spPr>
          <a:xfrm>
            <a:off x="4231970" y="666985"/>
            <a:ext cx="7497878" cy="56873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7"/>
          <p:cNvSpPr txBox="1"/>
          <p:nvPr>
            <p:ph type="title"/>
          </p:nvPr>
        </p:nvSpPr>
        <p:spPr>
          <a:xfrm>
            <a:off x="457200" y="640079"/>
            <a:ext cx="97488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 Black"/>
              <a:buNone/>
            </a:pPr>
            <a:r>
              <a:rPr lang="en-US" sz="4000">
                <a:latin typeface="Arial Black"/>
                <a:ea typeface="Arial Black"/>
                <a:cs typeface="Arial Black"/>
                <a:sym typeface="Arial Black"/>
              </a:rPr>
              <a:t>PROJECT VISION &amp; OBJECTIVES</a:t>
            </a:r>
            <a:endParaRPr sz="4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64" name="Google Shape;164;p17"/>
          <p:cNvSpPr txBox="1"/>
          <p:nvPr>
            <p:ph idx="1" type="body"/>
          </p:nvPr>
        </p:nvSpPr>
        <p:spPr>
          <a:xfrm>
            <a:off x="457200" y="1435510"/>
            <a:ext cx="11341500" cy="50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Vision:</a:t>
            </a:r>
            <a:r>
              <a:rPr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To design an AI-powered Healthcare Kiosk that delivers smart, secure, and accessible healthcare services across India  particularly targeting rural and semi-urban areas.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The solution integrates advanced technologies such as face recognition, automated vitals monitoring, secure user authentication, and medication dispensing, enabling end-to-end digital healthcare support.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Project Objectives: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Font typeface="Noto Sans Symbols"/>
              <a:buChar char="❑"/>
            </a:pPr>
            <a:r>
              <a:rPr b="1"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Contactless Patient Identification</a:t>
            </a:r>
            <a:br>
              <a:rPr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Implement face recognition to streamline patient check-in and improve both security and speed.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Font typeface="Noto Sans Symbols"/>
              <a:buChar char="❑"/>
            </a:pPr>
            <a:r>
              <a:rPr b="1"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Automated Vitals Monitoring</a:t>
            </a:r>
            <a:br>
              <a:rPr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Capture essential vitals like heart rate, body temperature, and oxygen levels without manual intervention.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Font typeface="Noto Sans Symbols"/>
              <a:buChar char="❑"/>
            </a:pPr>
            <a:r>
              <a:rPr b="1"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Medication Dispensation</a:t>
            </a:r>
            <a:br>
              <a:rPr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Deliver prescribed medicines through kiosk-integrated hardware modules automatically.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Font typeface="Noto Sans Symbols"/>
              <a:buChar char="❑"/>
            </a:pPr>
            <a:r>
              <a:rPr b="1"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Secure Access via Authentication</a:t>
            </a:r>
            <a:br>
              <a:rPr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Ensure that only authorized users access the system using password-based login mechanisms.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Font typeface="Noto Sans Symbols"/>
              <a:buChar char="❑"/>
            </a:pPr>
            <a:r>
              <a:rPr b="1"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User-Friendly &amp; Scalable Deployment</a:t>
            </a:r>
            <a:br>
              <a:rPr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en-US">
                <a:solidFill>
                  <a:srgbClr val="0C0C0C"/>
                </a:solidFill>
                <a:latin typeface="Play"/>
                <a:ea typeface="Play"/>
                <a:cs typeface="Play"/>
                <a:sym typeface="Play"/>
              </a:rPr>
              <a:t>Design the kiosk to be intuitive, affordable, and easy to install in rural </a:t>
            </a:r>
            <a:r>
              <a:rPr lang="en-US">
                <a:latin typeface="Play"/>
                <a:ea typeface="Play"/>
                <a:cs typeface="Play"/>
                <a:sym typeface="Play"/>
              </a:rPr>
              <a:t>clinics and healthcare centers.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solidFill>
                <a:srgbClr val="1E1E1E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solidFill>
                <a:srgbClr val="1E1E1E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8"/>
          <p:cNvSpPr txBox="1"/>
          <p:nvPr>
            <p:ph type="title"/>
          </p:nvPr>
        </p:nvSpPr>
        <p:spPr>
          <a:xfrm>
            <a:off x="457200" y="640079"/>
            <a:ext cx="97488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 Black"/>
              <a:buNone/>
            </a:pPr>
            <a:r>
              <a:rPr lang="en-US" sz="4000">
                <a:latin typeface="Arial Black"/>
                <a:ea typeface="Arial Black"/>
                <a:cs typeface="Arial Black"/>
                <a:sym typeface="Arial Black"/>
              </a:rPr>
              <a:t>THE PROBLEM AND NEED</a:t>
            </a:r>
            <a:endParaRPr sz="4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71" name="Google Shape;171;p18"/>
          <p:cNvSpPr txBox="1"/>
          <p:nvPr>
            <p:ph idx="1" type="body"/>
          </p:nvPr>
        </p:nvSpPr>
        <p:spPr>
          <a:xfrm>
            <a:off x="457200" y="1582993"/>
            <a:ext cx="113415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The Problem:</a:t>
            </a:r>
            <a:endParaRPr/>
          </a:p>
          <a:p>
            <a:pPr indent="0" lvl="0" marL="0" rtl="0" algn="just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India’s healthcare system, especially in rural and semi-urban regions, is facing serious challenges such as: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Font typeface="Noto Sans Symbols"/>
              <a:buChar char="❑"/>
            </a:pPr>
            <a:r>
              <a:rPr b="1"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Shortage of medical staff</a:t>
            </a:r>
            <a:br>
              <a:rPr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Doctor-patient ratio is far below WHO guidelines, leading to long wait times and limited access to care.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Font typeface="Noto Sans Symbols"/>
              <a:buChar char="❑"/>
            </a:pPr>
            <a:r>
              <a:rPr b="1"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Manual and time-consuming processes</a:t>
            </a:r>
            <a:br>
              <a:rPr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Patient registration, vital checks, and medicine dispensation are mostly manual, causing inefficiencies.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Font typeface="Noto Sans Symbols"/>
              <a:buChar char="❑"/>
            </a:pPr>
            <a:r>
              <a:rPr b="1"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Lack of digital infrastructure</a:t>
            </a:r>
            <a:br>
              <a:rPr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Most clinics still use paper records or disconnected digital systems, making it hard to manage patient data securely and efficiently.</a:t>
            </a:r>
            <a:endParaRPr/>
          </a:p>
          <a:p>
            <a:pPr indent="-285750" lvl="0" marL="28575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Font typeface="Noto Sans Symbols"/>
              <a:buChar char="❑"/>
            </a:pPr>
            <a:r>
              <a:rPr b="1"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Inequality in healthcare access</a:t>
            </a:r>
            <a:br>
              <a:rPr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</a:br>
            <a:r>
              <a:rPr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Rural areas lack diagnostic facilities, expert doctors, and modern tools — leading to delays in treatment and poor health outcomes.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None/>
            </a:pPr>
            <a:r>
              <a:t/>
            </a:r>
            <a:endParaRPr>
              <a:solidFill>
                <a:srgbClr val="171717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None/>
            </a:pPr>
            <a:r>
              <a:t/>
            </a:r>
            <a:endParaRPr>
              <a:solidFill>
                <a:srgbClr val="171717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solidFill>
                <a:srgbClr val="171717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solidFill>
                <a:srgbClr val="1E1E1E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solidFill>
                <a:srgbClr val="1E1E1E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/>
        </p:nvSpPr>
        <p:spPr>
          <a:xfrm>
            <a:off x="776748" y="1061884"/>
            <a:ext cx="10746600" cy="25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</a:pPr>
            <a:r>
              <a:rPr b="1"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 Need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Play"/>
              <a:buNone/>
            </a:pPr>
            <a:r>
              <a:rPr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There is a strong need for a smart, tech-enabled, and affordable healthcare solution that can: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Gill Sans"/>
              <a:buNone/>
            </a:pPr>
            <a:r>
              <a:t/>
            </a:r>
            <a:endParaRPr sz="1800">
              <a:solidFill>
                <a:schemeClr val="dk1"/>
              </a:solidFill>
              <a:latin typeface="Play"/>
              <a:ea typeface="Play"/>
              <a:cs typeface="Play"/>
              <a:sym typeface="Play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Digitize patient registration, vitals check, and medication dispensation.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Provide secure access to patient data and reports.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Work autonomously with minimal human supervision.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Be easily deployed in rural, remote, and underserved regions.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Noto Sans Symbols"/>
              <a:buChar char="❑"/>
            </a:pPr>
            <a:r>
              <a:rPr lang="en-US" sz="1800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Align with government initiatives like Ayushman Bharat Digital Mission (ABDM) and Digital India.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0"/>
          <p:cNvSpPr txBox="1"/>
          <p:nvPr>
            <p:ph type="title"/>
          </p:nvPr>
        </p:nvSpPr>
        <p:spPr>
          <a:xfrm>
            <a:off x="457200" y="640079"/>
            <a:ext cx="97488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 Black"/>
              <a:buNone/>
            </a:pPr>
            <a:r>
              <a:rPr lang="en-US" sz="4000">
                <a:latin typeface="Arial Black"/>
                <a:ea typeface="Arial Black"/>
                <a:cs typeface="Arial Black"/>
                <a:sym typeface="Arial Black"/>
              </a:rPr>
              <a:t>PROPOSED SOLUTION </a:t>
            </a:r>
            <a:endParaRPr sz="4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83" name="Google Shape;183;p20"/>
          <p:cNvSpPr txBox="1"/>
          <p:nvPr>
            <p:ph idx="1" type="body"/>
          </p:nvPr>
        </p:nvSpPr>
        <p:spPr>
          <a:xfrm>
            <a:off x="457199" y="1435510"/>
            <a:ext cx="11449800" cy="50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91999"/>
              <a:buNone/>
            </a:pPr>
            <a:r>
              <a:rPr lang="en-US" sz="19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To address the inefficiencies and accessibility challenges in the healthcare system, this project proposes a software-based Healthcare Kiosk simulation. The system demonstrates how AI and automation can improve patient interaction, monitoring, and preliminary diagnosis without manual intervention.</a:t>
            </a:r>
            <a:endParaRPr/>
          </a:p>
          <a:p>
            <a:pPr indent="0" lvl="0" marL="0" rtl="0" algn="l">
              <a:spcBef>
                <a:spcPts val="951"/>
              </a:spcBef>
              <a:spcAft>
                <a:spcPts val="0"/>
              </a:spcAft>
              <a:buSzPct val="91999"/>
              <a:buNone/>
            </a:pPr>
            <a:r>
              <a:rPr b="1" lang="en-US" sz="19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Solution Highlights</a:t>
            </a:r>
            <a:endParaRPr/>
          </a:p>
          <a:p>
            <a:pPr indent="-342929" lvl="0" marL="342900" rtl="0" algn="l">
              <a:spcBef>
                <a:spcPts val="951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Char char="❑"/>
            </a:pPr>
            <a:r>
              <a:rPr lang="en-US" sz="19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Face Recognition for contactless patient identification.</a:t>
            </a:r>
            <a:endParaRPr/>
          </a:p>
          <a:p>
            <a:pPr indent="-342929" lvl="0" marL="342900" rtl="0" algn="l">
              <a:spcBef>
                <a:spcPts val="951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Char char="❑"/>
            </a:pPr>
            <a:r>
              <a:rPr lang="en-US" sz="19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Passkey Authentication to ensure secure access control.</a:t>
            </a:r>
            <a:endParaRPr/>
          </a:p>
          <a:p>
            <a:pPr indent="-342929" lvl="0" marL="342900" rtl="0" algn="l">
              <a:spcBef>
                <a:spcPts val="951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Char char="❑"/>
            </a:pPr>
            <a:r>
              <a:rPr lang="en-US" sz="19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Vitals Monitoring Module to track heart rate, temperature, and blood pressure.</a:t>
            </a:r>
            <a:endParaRPr/>
          </a:p>
          <a:p>
            <a:pPr indent="-342929" lvl="0" marL="342900" rtl="0" algn="l">
              <a:spcBef>
                <a:spcPts val="951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Char char="❑"/>
            </a:pPr>
            <a:r>
              <a:rPr lang="en-US" sz="19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Health Status Evaluation to detect abnormal conditions such as high blood pressure.</a:t>
            </a:r>
            <a:endParaRPr/>
          </a:p>
          <a:p>
            <a:pPr indent="-342929" lvl="0" marL="342900" rtl="0" algn="l">
              <a:spcBef>
                <a:spcPts val="951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Char char="❑"/>
            </a:pPr>
            <a:r>
              <a:rPr lang="en-US" sz="19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Medication Suggestion &amp; Dispensing Simulation based on health analysis.</a:t>
            </a:r>
            <a:endParaRPr/>
          </a:p>
          <a:p>
            <a:pPr indent="0" lvl="0" marL="0" rtl="0" algn="l">
              <a:spcBef>
                <a:spcPts val="951"/>
              </a:spcBef>
              <a:spcAft>
                <a:spcPts val="0"/>
              </a:spcAft>
              <a:buSzPct val="91999"/>
              <a:buNone/>
            </a:pPr>
            <a:r>
              <a:rPr b="1" lang="en-US" sz="19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Implementation Scope</a:t>
            </a:r>
            <a:endParaRPr/>
          </a:p>
          <a:p>
            <a:pPr indent="0" lvl="0" marL="0" rtl="0" algn="l">
              <a:spcBef>
                <a:spcPts val="951"/>
              </a:spcBef>
              <a:spcAft>
                <a:spcPts val="0"/>
              </a:spcAft>
              <a:buSzPct val="91999"/>
              <a:buNone/>
            </a:pPr>
            <a:r>
              <a:rPr lang="en-US" sz="19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The solution is developed entirely in software using Python and key libraries such as:</a:t>
            </a:r>
            <a:endParaRPr/>
          </a:p>
          <a:p>
            <a:pPr indent="-342929" lvl="0" marL="342900" rtl="0" algn="l">
              <a:spcBef>
                <a:spcPts val="951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Char char="❑"/>
            </a:pPr>
            <a:r>
              <a:rPr lang="en-US" sz="19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face_recognition, dlib, opencv-python for face detection.</a:t>
            </a:r>
            <a:endParaRPr/>
          </a:p>
          <a:p>
            <a:pPr indent="-342929" lvl="0" marL="342900" rtl="0" algn="l">
              <a:spcBef>
                <a:spcPts val="951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Char char="❑"/>
            </a:pPr>
            <a:r>
              <a:rPr lang="en-US" sz="19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Simulated input and logic-based conditions for health analysis and output.</a:t>
            </a:r>
            <a:endParaRPr/>
          </a:p>
          <a:p>
            <a:pPr indent="-342929" lvl="0" marL="342900" rtl="0" algn="l">
              <a:spcBef>
                <a:spcPts val="951"/>
              </a:spcBef>
              <a:spcAft>
                <a:spcPts val="0"/>
              </a:spcAft>
              <a:buClr>
                <a:srgbClr val="171717"/>
              </a:buClr>
              <a:buSzPct val="91999"/>
              <a:buFont typeface="Noto Sans Symbols"/>
              <a:buChar char="❑"/>
            </a:pPr>
            <a:r>
              <a:rPr lang="en-US" sz="19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Designed to run within a terminal interface in real-time.</a:t>
            </a:r>
            <a:endParaRPr/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Clr>
                <a:srgbClr val="171717"/>
              </a:buClr>
              <a:buSzPct val="91999"/>
              <a:buNone/>
            </a:pPr>
            <a:r>
              <a:t/>
            </a:r>
            <a:endParaRPr>
              <a:solidFill>
                <a:srgbClr val="171717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>
              <a:solidFill>
                <a:srgbClr val="171717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>
              <a:solidFill>
                <a:srgbClr val="1E1E1E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933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>
              <a:solidFill>
                <a:srgbClr val="1E1E1E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970"/>
              </a:spcBef>
              <a:spcAft>
                <a:spcPts val="0"/>
              </a:spcAft>
              <a:buSzPct val="91999"/>
              <a:buNone/>
            </a:pPr>
            <a:r>
              <a:t/>
            </a:r>
            <a:endParaRPr b="1" sz="20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1"/>
          <p:cNvSpPr txBox="1"/>
          <p:nvPr>
            <p:ph type="title"/>
          </p:nvPr>
        </p:nvSpPr>
        <p:spPr>
          <a:xfrm>
            <a:off x="457200" y="640079"/>
            <a:ext cx="97488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 Black"/>
              <a:buNone/>
            </a:pPr>
            <a:r>
              <a:rPr b="1" lang="en-US" sz="4000">
                <a:latin typeface="Arial Black"/>
                <a:ea typeface="Arial Black"/>
                <a:cs typeface="Arial Black"/>
                <a:sym typeface="Arial Black"/>
              </a:rPr>
              <a:t>FEATURES</a:t>
            </a:r>
            <a:endParaRPr b="1" sz="4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190" name="Google Shape;190;p21"/>
          <p:cNvSpPr txBox="1"/>
          <p:nvPr>
            <p:ph idx="1" type="body"/>
          </p:nvPr>
        </p:nvSpPr>
        <p:spPr>
          <a:xfrm>
            <a:off x="457199" y="1769806"/>
            <a:ext cx="11449800" cy="4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656"/>
              <a:buNone/>
            </a:pPr>
            <a:r>
              <a:rPr b="1"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1.Face Recognition Module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Font typeface="Noto Sans Symbols"/>
              <a:buChar char="❑"/>
            </a:pPr>
            <a:r>
              <a:rPr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Utilizes face_recognition and dlib libraries.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Font typeface="Noto Sans Symbols"/>
              <a:buChar char="❑"/>
            </a:pPr>
            <a:r>
              <a:rPr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Captures webcam input, detects and encodes faces. 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Font typeface="Noto Sans Symbols"/>
              <a:buChar char="❑"/>
            </a:pPr>
            <a:r>
              <a:rPr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Matches with stored face data to authenticate the user.</a:t>
            </a:r>
            <a:endParaRPr/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rPr b="1"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2. Passkey Authentication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Font typeface="Noto Sans Symbols"/>
              <a:buChar char="❑"/>
            </a:pPr>
            <a:r>
              <a:rPr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Adds an extra layer of security after face recognition.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Font typeface="Noto Sans Symbols"/>
              <a:buChar char="❑"/>
            </a:pPr>
            <a:r>
              <a:rPr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User must enter a predefined numeric password.</a:t>
            </a:r>
            <a:endParaRPr/>
          </a:p>
          <a:p>
            <a:pPr indent="-342900" lvl="0" marL="342900" rtl="0" algn="l">
              <a:spcBef>
                <a:spcPts val="960"/>
              </a:spcBef>
              <a:spcAft>
                <a:spcPts val="0"/>
              </a:spcAft>
              <a:buClr>
                <a:srgbClr val="171717"/>
              </a:buClr>
              <a:buSzPts val="1656"/>
              <a:buFont typeface="Noto Sans Symbols"/>
              <a:buChar char="❑"/>
            </a:pPr>
            <a:r>
              <a:rPr lang="en-US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Access is granted only on successful verification.</a:t>
            </a:r>
            <a:endParaRPr/>
          </a:p>
          <a:p>
            <a:pPr indent="0" lvl="0" marL="0" rtl="0" algn="l">
              <a:spcBef>
                <a:spcPts val="980"/>
              </a:spcBef>
              <a:spcAft>
                <a:spcPts val="0"/>
              </a:spcAft>
              <a:buSzPts val="1748"/>
              <a:buNone/>
            </a:pPr>
            <a:r>
              <a:rPr lang="en-US" sz="19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.</a:t>
            </a:r>
            <a:endParaRPr>
              <a:solidFill>
                <a:srgbClr val="171717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solidFill>
                <a:srgbClr val="171717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solidFill>
                <a:srgbClr val="1E1E1E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960"/>
              </a:spcBef>
              <a:spcAft>
                <a:spcPts val="0"/>
              </a:spcAft>
              <a:buSzPts val="1656"/>
              <a:buNone/>
            </a:pPr>
            <a:r>
              <a:t/>
            </a:r>
            <a:endParaRPr>
              <a:solidFill>
                <a:srgbClr val="1E1E1E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Gill Sans"/>
              <a:ea typeface="Gill Sans"/>
              <a:cs typeface="Gill Sans"/>
              <a:sym typeface="Gill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2"/>
          <p:cNvSpPr txBox="1"/>
          <p:nvPr/>
        </p:nvSpPr>
        <p:spPr>
          <a:xfrm>
            <a:off x="375250" y="871945"/>
            <a:ext cx="9291600" cy="51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3. Vitals Monitoring Module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71717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Simulates the capture of essential health parameters: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717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20"/>
              <a:buFont typeface="Noto Sans Symbols"/>
              <a:buChar char="❑"/>
            </a:pPr>
            <a:r>
              <a:rPr lang="en-US" sz="18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Heart rate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20"/>
              <a:buFont typeface="Noto Sans Symbols"/>
              <a:buChar char="❑"/>
            </a:pPr>
            <a:r>
              <a:rPr lang="en-US" sz="18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 RateBody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20"/>
              <a:buFont typeface="Noto Sans Symbols"/>
              <a:buChar char="❑"/>
            </a:pPr>
            <a:r>
              <a:rPr lang="en-US" sz="18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 Temperature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20"/>
              <a:buFont typeface="Noto Sans Symbols"/>
              <a:buChar char="❑"/>
            </a:pPr>
            <a:r>
              <a:rPr lang="en-US" sz="18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Blood Pressure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717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4. Health Status Evaluation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71717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20"/>
              <a:buFont typeface="Noto Sans Symbols"/>
              <a:buChar char="❑"/>
            </a:pPr>
            <a:r>
              <a:rPr lang="en-US" sz="18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Analyzes vitals to detect abnormal conditions (e.g., high BP).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20"/>
              <a:buFont typeface="Noto Sans Symbols"/>
              <a:buChar char="❑"/>
            </a:pPr>
            <a:r>
              <a:rPr lang="en-US" sz="18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lags alerts to simulate real-time diagnosis logic.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171717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5. Medication Suggestion &amp; Dispensing Logic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171717"/>
              </a:solidFill>
              <a:latin typeface="Play"/>
              <a:ea typeface="Play"/>
              <a:cs typeface="Play"/>
              <a:sym typeface="Play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20"/>
              <a:buFont typeface="Noto Sans Symbols"/>
              <a:buChar char="❑"/>
            </a:pPr>
            <a:r>
              <a:rPr lang="en-US" sz="18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Based on the diagnosed condition, the system recommends appropriate medicine.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20"/>
              <a:buFont typeface="Noto Sans Symbols"/>
              <a:buChar char="❑"/>
            </a:pPr>
            <a:r>
              <a:rPr lang="en-US" sz="1800">
                <a:solidFill>
                  <a:srgbClr val="171717"/>
                </a:solidFill>
                <a:latin typeface="Play"/>
                <a:ea typeface="Play"/>
                <a:cs typeface="Play"/>
                <a:sym typeface="Play"/>
              </a:rPr>
              <a:t>Simulates medicine dispensing via terminal output.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457200" y="640079"/>
            <a:ext cx="9748800" cy="1247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3200"/>
              <a:buFont typeface="Arial Black"/>
              <a:buNone/>
            </a:pPr>
            <a:r>
              <a:rPr lang="en-US" sz="3200">
                <a:latin typeface="Arial Black"/>
                <a:ea typeface="Arial Black"/>
                <a:cs typeface="Arial Black"/>
                <a:sym typeface="Arial Black"/>
              </a:rPr>
              <a:t>SOFTWARE EXECUTION – FACE RECOGNITION AND HEALTH ASSESSMENT</a:t>
            </a:r>
            <a:endParaRPr b="1" sz="3200">
              <a:latin typeface="Arial Black"/>
              <a:ea typeface="Arial Black"/>
              <a:cs typeface="Arial Black"/>
              <a:sym typeface="Arial Black"/>
            </a:endParaRPr>
          </a:p>
        </p:txBody>
      </p:sp>
      <p:pic>
        <p:nvPicPr>
          <p:cNvPr id="202" name="Google Shape;202;p2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085" y="2025650"/>
            <a:ext cx="4965300" cy="411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548284" y="2020252"/>
            <a:ext cx="4886632" cy="4110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4"/>
          <p:cNvSpPr txBox="1"/>
          <p:nvPr>
            <p:ph type="title"/>
          </p:nvPr>
        </p:nvSpPr>
        <p:spPr>
          <a:xfrm>
            <a:off x="457200" y="640079"/>
            <a:ext cx="9748800" cy="795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Arial Black"/>
              <a:buNone/>
            </a:pPr>
            <a:r>
              <a:rPr lang="en-US" sz="4000">
                <a:latin typeface="Arial Black"/>
                <a:ea typeface="Arial Black"/>
                <a:cs typeface="Arial Black"/>
                <a:sym typeface="Arial Black"/>
              </a:rPr>
              <a:t>SYSTEM ARCHITECTURE</a:t>
            </a:r>
            <a:endParaRPr b="1" sz="4000"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210" name="Google Shape;210;p24"/>
          <p:cNvSpPr txBox="1"/>
          <p:nvPr>
            <p:ph idx="1" type="body"/>
          </p:nvPr>
        </p:nvSpPr>
        <p:spPr>
          <a:xfrm>
            <a:off x="457200" y="1435511"/>
            <a:ext cx="11341500" cy="46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171717"/>
              </a:buClr>
              <a:buSzPts val="1656"/>
              <a:buNone/>
            </a:pPr>
            <a:r>
              <a:t/>
            </a:r>
            <a:endParaRPr>
              <a:solidFill>
                <a:srgbClr val="1E1E1E"/>
              </a:solidFill>
              <a:latin typeface="Play"/>
              <a:ea typeface="Play"/>
              <a:cs typeface="Play"/>
              <a:sym typeface="Play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SzPts val="1840"/>
              <a:buNone/>
            </a:pPr>
            <a:r>
              <a:t/>
            </a:r>
            <a:endParaRPr b="1" sz="2000">
              <a:latin typeface="Gill Sans"/>
              <a:ea typeface="Gill Sans"/>
              <a:cs typeface="Gill Sans"/>
              <a:sym typeface="Gill Sans"/>
            </a:endParaRPr>
          </a:p>
        </p:txBody>
      </p:sp>
      <p:pic>
        <p:nvPicPr>
          <p:cNvPr id="211" name="Google Shape;211;p24"/>
          <p:cNvPicPr preferRelativeResize="0"/>
          <p:nvPr/>
        </p:nvPicPr>
        <p:blipFill rotWithShape="1">
          <a:blip r:embed="rId3">
            <a:alphaModFix/>
          </a:blip>
          <a:srcRect b="7390" l="2592" r="2106" t="0"/>
          <a:stretch/>
        </p:blipFill>
        <p:spPr>
          <a:xfrm>
            <a:off x="3224980" y="1958340"/>
            <a:ext cx="5771535" cy="40295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DividendVTI">
  <a:themeElements>
    <a:clrScheme name="DividendVTI">
      <a:dk1>
        <a:srgbClr val="000000"/>
      </a:dk1>
      <a:lt1>
        <a:srgbClr val="FFFFFF"/>
      </a:lt1>
      <a:dk2>
        <a:srgbClr val="3D3D3D"/>
      </a:dk2>
      <a:lt2>
        <a:srgbClr val="EBEBEB"/>
      </a:lt2>
      <a:accent1>
        <a:srgbClr val="ED8428"/>
      </a:accent1>
      <a:accent2>
        <a:srgbClr val="E6C46D"/>
      </a:accent2>
      <a:accent3>
        <a:srgbClr val="537685"/>
      </a:accent3>
      <a:accent4>
        <a:srgbClr val="969FA7"/>
      </a:accent4>
      <a:accent5>
        <a:srgbClr val="A9C37C"/>
      </a:accent5>
      <a:accent6>
        <a:srgbClr val="5A8071"/>
      </a:accent6>
      <a:hlink>
        <a:srgbClr val="828282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