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Averag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C2C908-C005-4E86-B8B2-A3DD7DBB2844}">
  <a:tblStyle styleId="{91C2C908-C005-4E86-B8B2-A3DD7DBB28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verage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7ef886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7ef886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38c816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38c816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5891fc6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5891fc6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5891fc6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5891fc6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5891fc6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5891fc6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891fc6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891fc6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891fc6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891fc6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572a7a83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572a7a83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891fc6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891fc6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b38c816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b38c816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a0add1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a0add1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72a7a83a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72a7a83a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57ef886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57ef886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7ef886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57ef886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57ef886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57ef886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ygreatlearning.com/blog/pos-taggin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321475"/>
            <a:ext cx="7688100" cy="15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403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Recognition of Named Entities in Mahabharat</a:t>
            </a:r>
            <a:endParaRPr sz="44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9450" y="1788175"/>
            <a:ext cx="7688100" cy="31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Named Entity Recognition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Project Guide: </a:t>
            </a:r>
            <a:r>
              <a:rPr b="1" lang="en-GB" sz="185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Dr Ranjani Parthasarathi</a:t>
            </a:r>
            <a:r>
              <a:rPr lang="en-GB" sz="1851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 Professor, Department of Information Science and Technology</a:t>
            </a:r>
            <a:endParaRPr sz="185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Aishwarya K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- 2018115008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Nithyasri L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- 2018115063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Shanmuga Priya M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- 2018115103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7800" y="611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Description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614625" y="1035950"/>
            <a:ext cx="43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Data Preprocessing on Mahabarat text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910850" y="1563900"/>
            <a:ext cx="7618800" cy="408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Arjuna!"</a:t>
            </a:r>
            <a:endParaRPr b="1"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874750" y="2857250"/>
            <a:ext cx="1757400" cy="115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['"', '&lt;O&gt;',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I', '&lt;S-NP&gt;',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'am', '&lt;S-VP&gt;',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'Arjuna', '&lt;S-NP&gt;', '!', '&lt;O&gt;',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'"', '&lt;O&gt;']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448225" y="2839650"/>
            <a:ext cx="1842900" cy="115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['"',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'&lt;``&gt;',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'I',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'&lt;PRP&gt;',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'am',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'&lt;VBP&gt;',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'Arjuna', 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'&lt;NNP&gt;',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'!', 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'&lt;.&gt;',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'"', 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"&lt;''&gt;"</a:t>
            </a: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072025" y="2247375"/>
            <a:ext cx="1950300" cy="3168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5400000" dist="57150">
              <a:srgbClr val="1155CC">
                <a:alpha val="7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CHUNKING</a:t>
            </a:r>
            <a:r>
              <a:rPr lang="en-GB"/>
              <a:t>	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025725" y="2247375"/>
            <a:ext cx="1950300" cy="316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4680000" dist="85725">
              <a:srgbClr val="A64D79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POS</a:t>
            </a:r>
            <a:endParaRPr b="1" sz="1200"/>
          </a:p>
        </p:txBody>
      </p:sp>
      <p:cxnSp>
        <p:nvCxnSpPr>
          <p:cNvPr id="135" name="Google Shape;135;p22"/>
          <p:cNvCxnSpPr/>
          <p:nvPr/>
        </p:nvCxnSpPr>
        <p:spPr>
          <a:xfrm flipH="1">
            <a:off x="3558875" y="2059850"/>
            <a:ext cx="865500" cy="1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cxnSp>
      <p:cxnSp>
        <p:nvCxnSpPr>
          <p:cNvPr id="136" name="Google Shape;136;p22"/>
          <p:cNvCxnSpPr/>
          <p:nvPr/>
        </p:nvCxnSpPr>
        <p:spPr>
          <a:xfrm>
            <a:off x="4485325" y="2072025"/>
            <a:ext cx="87750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A64D79">
                <a:alpha val="50000"/>
              </a:srgbClr>
            </a:outerShdw>
          </a:effectLst>
        </p:spPr>
      </p:cxnSp>
      <p:cxnSp>
        <p:nvCxnSpPr>
          <p:cNvPr id="137" name="Google Shape;137;p22"/>
          <p:cNvCxnSpPr/>
          <p:nvPr/>
        </p:nvCxnSpPr>
        <p:spPr>
          <a:xfrm flipH="1">
            <a:off x="3168850" y="2564175"/>
            <a:ext cx="123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cxnSp>
      <p:cxnSp>
        <p:nvCxnSpPr>
          <p:cNvPr id="138" name="Google Shape;138;p22"/>
          <p:cNvCxnSpPr/>
          <p:nvPr/>
        </p:nvCxnSpPr>
        <p:spPr>
          <a:xfrm>
            <a:off x="5923575" y="2594625"/>
            <a:ext cx="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A64D79">
                <a:alpha val="50000"/>
              </a:srgbClr>
            </a:outerShdw>
          </a:effectLst>
        </p:spPr>
      </p:cxnSp>
      <p:sp>
        <p:nvSpPr>
          <p:cNvPr id="139" name="Google Shape;139;p22"/>
          <p:cNvSpPr txBox="1"/>
          <p:nvPr/>
        </p:nvSpPr>
        <p:spPr>
          <a:xfrm>
            <a:off x="450950" y="4205000"/>
            <a:ext cx="329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&lt;S-NP&gt;	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10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noun phrase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&lt;S-VP&gt;	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10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verb phrase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&lt;O&gt;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	Other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972850" y="4205000"/>
            <a:ext cx="3705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&lt;PRP&gt;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GB" sz="110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Personal pronoun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&lt;VBP&gt;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-GB" sz="110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Verb, non-3rd person singular present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latin typeface="Lato"/>
                <a:ea typeface="Lato"/>
                <a:cs typeface="Lato"/>
                <a:sym typeface="Lato"/>
              </a:rPr>
              <a:t>&lt;NNP&gt;	</a:t>
            </a:r>
            <a:r>
              <a:rPr lang="en-GB" sz="1000"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GB" sz="110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 noun, singular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 /</a:t>
            </a:r>
            <a:r>
              <a:rPr lang="en-GB"/>
              <a:t>parameter</a:t>
            </a:r>
            <a:r>
              <a:rPr lang="en-GB"/>
              <a:t> used for the project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extract the predict tags and valid tags for the given data to calculate the accuracy using the accuracy score function.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validation accuracy of the fine </a:t>
            </a:r>
            <a:r>
              <a:rPr lang="en-GB"/>
              <a:t>tuned</a:t>
            </a:r>
            <a:r>
              <a:rPr lang="en-GB"/>
              <a:t> BERT model that predicts the tag category of every entity in the sentence is 95%.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Split up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85550" y="1953250"/>
            <a:ext cx="25251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/>
              <a:t>Aishwarya</a:t>
            </a:r>
            <a:endParaRPr b="1"/>
          </a:p>
          <a:p>
            <a:pPr indent="-82550" lvl="0" marL="17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 Researched and obtained dataset from FIRE conference</a:t>
            </a:r>
            <a:endParaRPr b="1"/>
          </a:p>
          <a:p>
            <a:pPr indent="-76358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3"/>
              <a:buChar char="●"/>
            </a:pPr>
            <a:r>
              <a:rPr b="1" lang="en-GB"/>
              <a:t>Built a Bert model</a:t>
            </a:r>
            <a:endParaRPr b="1"/>
          </a:p>
          <a:p>
            <a:pPr indent="-64611" lvl="1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Char char="○"/>
            </a:pPr>
            <a:r>
              <a:rPr b="1" lang="en-GB"/>
              <a:t>  Fine tuned parameters of Bert Model</a:t>
            </a:r>
            <a:endParaRPr b="1"/>
          </a:p>
          <a:p>
            <a:pPr indent="-64611" lvl="1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Char char="○"/>
            </a:pPr>
            <a:r>
              <a:rPr b="1" lang="en-GB"/>
              <a:t>  Determined the accuracy</a:t>
            </a:r>
            <a:endParaRPr b="1"/>
          </a:p>
          <a:p>
            <a:pPr indent="-64611" lvl="1" marL="26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Char char="○"/>
            </a:pPr>
            <a:r>
              <a:rPr b="1" lang="en-GB"/>
              <a:t>  Plotted the validation loss</a:t>
            </a:r>
            <a:endParaRPr b="1"/>
          </a:p>
          <a:p>
            <a:pPr indent="0" lvl="0" marL="179999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343800" y="1853850"/>
            <a:ext cx="26772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0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305"/>
              <a:t>Nithyasri	</a:t>
            </a:r>
            <a:endParaRPr b="1" sz="1305"/>
          </a:p>
          <a:p>
            <a:pPr indent="-352868" lvl="0" marL="360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b="1" lang="en-GB" sz="1305"/>
              <a:t>Data Preprocessing on Mahabharat Data</a:t>
            </a:r>
            <a:endParaRPr b="1" sz="1305"/>
          </a:p>
          <a:p>
            <a:pPr indent="-157797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b="1" lang="en-GB" sz="1135"/>
              <a:t>Extracted the </a:t>
            </a:r>
            <a:r>
              <a:rPr b="1" lang="en-GB" sz="1135"/>
              <a:t>sentences</a:t>
            </a:r>
            <a:r>
              <a:rPr b="1" lang="en-GB" sz="1135"/>
              <a:t> from the Ganguli Translations</a:t>
            </a:r>
            <a:endParaRPr b="1" sz="1135"/>
          </a:p>
          <a:p>
            <a:pPr indent="-157797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b="1" lang="en-GB" sz="1135"/>
              <a:t>Used Flair POS and Chunking </a:t>
            </a:r>
            <a:r>
              <a:rPr b="1" lang="en-GB" sz="1135"/>
              <a:t>methods for tagging the words</a:t>
            </a:r>
            <a:endParaRPr b="1" sz="1135"/>
          </a:p>
          <a:p>
            <a:pPr indent="-157797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35"/>
              <a:buChar char="○"/>
            </a:pPr>
            <a:r>
              <a:rPr b="1" lang="en-GB" sz="1135"/>
              <a:t>Saved the annotated data in a csv file</a:t>
            </a:r>
            <a:endParaRPr b="1" sz="113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5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354150" y="1853850"/>
            <a:ext cx="2525100" cy="27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6225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Shanmuga Priya</a:t>
            </a:r>
            <a:endParaRPr b="1"/>
          </a:p>
          <a:p>
            <a:pPr indent="-365125" lvl="0" marL="3600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Study of Bert Model</a:t>
            </a:r>
            <a:endParaRPr b="1"/>
          </a:p>
          <a:p>
            <a:pPr indent="-365125" lvl="0" marL="36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Data Preprocessing for Bert Model</a:t>
            </a:r>
            <a:endParaRPr b="1"/>
          </a:p>
          <a:p>
            <a:pPr indent="-263525" lvl="1" marL="63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Took tagged sentences from a tagged dataset</a:t>
            </a:r>
            <a:endParaRPr b="1" sz="1300"/>
          </a:p>
          <a:p>
            <a:pPr indent="-263525" lvl="1" marL="6300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-GB" sz="1300"/>
              <a:t>Performed embedding using Bert Vocab</a:t>
            </a:r>
            <a:endParaRPr b="1" sz="1300"/>
          </a:p>
          <a:p>
            <a:pPr indent="0" lvl="0" marL="1371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76225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References: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60475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J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Li, A. Sun, J. Han and C. Li, "</a:t>
            </a:r>
            <a:r>
              <a:rPr b="1"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 Survey on Deep Learning for Named Entity Recognition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," in IEEE Transactions on Knowledge and Data Engineering, doi: 10.1109/TKDE.2020.2981314.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S. K., A. Ravikurnar, V. R C., A. Reddy D., A. K. M. and S. K.P., "</a:t>
            </a:r>
            <a:r>
              <a:rPr b="1"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Sentiment Analysis of Indian Languages using Convolutional Neural Networks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," 2018 International Conference on Computer Communication and Informatics (ICCCI), 2018, pp. 1-4, doi: 10.1109/ICCCI.2018.8441371.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Fritzler, A., Logacheva, V., &amp; Kretov, M. (2019). </a:t>
            </a:r>
            <a:r>
              <a:rPr b="1" lang="en-GB" sz="1500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Few-Shot Classification in Named Entity Recognition Task</a:t>
            </a: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 In </a:t>
            </a:r>
            <a:r>
              <a:rPr i="1" lang="en-GB" sz="1500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Proceedings of the 34th ACM/SIGAPP Symposium on Applied Computing</a:t>
            </a: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(pp. 993–1000). Association for Computing Machinery.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7272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23225" y="46599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First</a:t>
            </a:r>
            <a:r>
              <a:rPr lang="en-GB">
                <a:solidFill>
                  <a:srgbClr val="595959"/>
                </a:solidFill>
              </a:rPr>
              <a:t> Review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99727" y="46632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Olsson, Fredrik. (2009).</a:t>
            </a:r>
            <a:r>
              <a:rPr b="1"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A literature survey of active machine learning in the context of natural language processing.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ctr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J. Li, A. Sun, J. Han and C. Li, "</a:t>
            </a:r>
            <a:r>
              <a:rPr b="1"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 Survey on Deep Learning for Named Entity Recognition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," in IEEE Transactions on Knowledge and Data Engineering, doi: 10.1109/TKDE.2020.2981314.</a:t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Meizhi Ju, Makoto Miwa, and Sophia Ananiadou. 2018. </a:t>
            </a:r>
            <a:r>
              <a:rPr b="1"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 neural layered model for nested named entity recognition</a:t>
            </a:r>
            <a:r>
              <a:rPr lang="en-GB" sz="15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In Proceedings of the 2018 Conference of the North American Chapter of the Association for Computational Linguistics: Human Language Technologies, Volume 1 (Long Papers)</a:t>
            </a:r>
            <a:endParaRPr b="1" sz="15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123225" y="46599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First</a:t>
            </a:r>
            <a:r>
              <a:rPr lang="en-GB">
                <a:solidFill>
                  <a:srgbClr val="595959"/>
                </a:solidFill>
              </a:rPr>
              <a:t> Review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487552" y="45688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Yu, Juntao &amp; Bohnet, Bernd &amp; Poesio, Massimo. (2020). 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Named Entity Recognition as Dependency Parsing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 6470-6476. 10.18653/v1/2020.acl-main.577.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Florian, Radu &amp; Ittycheriah, Abe &amp; Jing, Hongyan &amp; Zhang, Tong. (2004). </a:t>
            </a:r>
            <a:r>
              <a:rPr b="1"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Named Entity Recognition through Classifier Combination</a:t>
            </a:r>
            <a:r>
              <a:rPr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. Proceedings of CoNLL-2003. 10.3115/1119176.1119201.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 </a:t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D. Kim et al., "</a:t>
            </a:r>
            <a:r>
              <a:rPr b="1"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 Neural Named Entity Recognition and Multi-Type Normalization Tool for Biomedical Text Mining,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" in IEEE Access, vol. 7, pp. 73729-73740, 2019, doi: 10.1109/ACCESS.2019.2920708.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23225" y="46599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First</a:t>
            </a:r>
            <a:r>
              <a:rPr lang="en-GB">
                <a:solidFill>
                  <a:srgbClr val="595959"/>
                </a:solidFill>
              </a:rPr>
              <a:t> Review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54252" y="46632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Reference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Shen, Yanyao &amp; Yun, Hyokun &amp; Lipton, Zachary &amp; Kronrod, Yakov &amp; Anandkumar, Animashree. (2017). </a:t>
            </a:r>
            <a:r>
              <a:rPr b="1"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Deep Active Learning for Named Entity Recognition. </a:t>
            </a:r>
            <a:endParaRPr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Feng, Jingrong &amp; Meng, Yuxian &amp; Han, Qinghong &amp; Wu, Fei &amp; Li, Jiwei. (2020). </a:t>
            </a:r>
            <a:r>
              <a:rPr b="1" lang="en-GB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A Unified MRC Framework for Named Entity Recognition</a:t>
            </a:r>
            <a:r>
              <a:rPr lang="en-GB">
                <a:solidFill>
                  <a:srgbClr val="212529"/>
                </a:solidFill>
                <a:highlight>
                  <a:srgbClr val="FFFFFF"/>
                </a:highlight>
                <a:latin typeface="Average"/>
                <a:ea typeface="Average"/>
                <a:cs typeface="Average"/>
                <a:sym typeface="Average"/>
              </a:rPr>
              <a:t>. 5849-5859. 10.18653/v1/2020.acl-main.519. 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r>
              <a:rPr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K. Byrne, "</a:t>
            </a:r>
            <a:r>
              <a:rPr b="1"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Nested Named Entity Recognition in Historical Archive Text</a:t>
            </a:r>
            <a:r>
              <a:rPr lang="en-GB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," International Conference on Semantic Computing (ICSC 2007), 2007, pp. 589-596, doi: 10.1109/ICSC.2007.107.</a:t>
            </a:r>
            <a:endParaRPr b="1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123225" y="4659925"/>
            <a:ext cx="1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95959"/>
                </a:solidFill>
              </a:rPr>
              <a:t>First</a:t>
            </a:r>
            <a:r>
              <a:rPr lang="en-GB">
                <a:solidFill>
                  <a:srgbClr val="595959"/>
                </a:solidFill>
              </a:rPr>
              <a:t> Review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27650" y="2153875"/>
            <a:ext cx="7688700" cy="25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“I</a:t>
            </a:r>
            <a:r>
              <a:rPr i="1" lang="en-GB" sz="1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dentification of named entities, including but not restricted to places and characters in the English translation of Mahabharata using Deep Learning Techniques”</a:t>
            </a:r>
            <a:endParaRPr i="1" sz="18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729450" y="100450"/>
            <a:ext cx="7688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80125" y="708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{91C2C908-C005-4E86-B8B2-A3DD7DBB2844}</a:tableStyleId>
              </a:tblPr>
              <a:tblGrid>
                <a:gridCol w="1402000"/>
                <a:gridCol w="1477400"/>
                <a:gridCol w="1976025"/>
                <a:gridCol w="2307500"/>
                <a:gridCol w="1768350"/>
              </a:tblGrid>
              <a:tr h="8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Author,journal/conference name and year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Pros and advantage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9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BERT: Pre-training of Deep Bidirectional Transformers for Language Understanding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Jacob Devlin Ming-Wei Chang Kenton Lee Kristina Toutanova,2019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BERT is designed to pretrain deep bidirectional representations from unlabeled text by jointly conditioning on both left and right context in all layers.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During pre-training, the model is trained on unlabeled data over different pre-training tasks. For 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tuning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the BERT model is first initialized with the pre-trained parameters, and all of the parameters are fine-tuned using labeled data from the downstream tasks.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The pre-trained BERT model can be 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 tuned</a:t>
                      </a: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with just one additional output layer to create state-of-the-art models for a wide range of tasks, such as question answering and language inference.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of the Project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NER deals with extracting the real-world entity from the text such as a person, an organization, or an event. 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Lato"/>
              <a:buChar char="●"/>
            </a:pP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Named Entity Recognition is also simply known as entity identification, entity chunking, and entity extraction. They are quite similar to </a:t>
            </a:r>
            <a:r>
              <a:rPr lang="en-GB" sz="15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POS(part-of-speech) tags.</a:t>
            </a:r>
            <a:endParaRPr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6542" cy="4358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17700" y="1278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Descriptions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46500" y="2078875"/>
            <a:ext cx="244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1915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Data Preprocessing</a:t>
            </a:r>
            <a:endParaRPr b="1" sz="16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Extract the sentences from .txt files</a:t>
            </a:r>
            <a:endParaRPr sz="12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Separate sentences and tags</a:t>
            </a:r>
            <a:endParaRPr sz="12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Word embedding using bert-base-cased</a:t>
            </a:r>
            <a:endParaRPr sz="12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Convert tags to indicess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340300" y="2078875"/>
            <a:ext cx="2443200" cy="22611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-2815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Data Preprocessing</a:t>
            </a:r>
            <a:endParaRPr b="1" sz="1600">
              <a:solidFill>
                <a:schemeClr val="dk2"/>
              </a:solidFill>
            </a:endParaRPr>
          </a:p>
          <a:p>
            <a:pPr indent="-304800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Download pre trained model</a:t>
            </a:r>
            <a:endParaRPr sz="1200">
              <a:solidFill>
                <a:schemeClr val="dk2"/>
              </a:solidFill>
            </a:endParaRPr>
          </a:p>
          <a:p>
            <a:pPr indent="-304800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Fine Tune the parameters for NER detention</a:t>
            </a:r>
            <a:endParaRPr sz="1200">
              <a:solidFill>
                <a:schemeClr val="dk2"/>
              </a:solidFill>
            </a:endParaRPr>
          </a:p>
          <a:p>
            <a:pPr indent="-304800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Train the model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134100" y="2078875"/>
            <a:ext cx="2443200" cy="22611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rmAutofit/>
          </a:bodyPr>
          <a:lstStyle/>
          <a:p>
            <a:pPr indent="-36830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GB" sz="1600">
                <a:solidFill>
                  <a:schemeClr val="dk2"/>
                </a:solidFill>
              </a:rPr>
              <a:t>Data Preprocessing</a:t>
            </a:r>
            <a:endParaRPr b="1" sz="16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Extract sentences from the text in Mahabarat files</a:t>
            </a:r>
            <a:endParaRPr sz="12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Perform POS tagging </a:t>
            </a:r>
            <a:endParaRPr sz="1200">
              <a:solidFill>
                <a:schemeClr val="dk2"/>
              </a:solidFill>
            </a:endParaRPr>
          </a:p>
          <a:p>
            <a:pPr indent="-304800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-GB" sz="1200">
                <a:solidFill>
                  <a:schemeClr val="dk2"/>
                </a:solidFill>
              </a:rPr>
              <a:t>Perform Chunking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88500" y="6007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Description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9325" y="2078875"/>
            <a:ext cx="79611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7919" l="3863" r="68713" t="23958"/>
          <a:stretch/>
        </p:blipFill>
        <p:spPr>
          <a:xfrm>
            <a:off x="160750" y="1667041"/>
            <a:ext cx="2507448" cy="30762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5208" l="4337" r="66014" t="23541"/>
          <a:stretch/>
        </p:blipFill>
        <p:spPr>
          <a:xfrm>
            <a:off x="6656804" y="1635175"/>
            <a:ext cx="2322898" cy="3140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7776" l="4451" r="48438" t="34104"/>
          <a:stretch/>
        </p:blipFill>
        <p:spPr>
          <a:xfrm>
            <a:off x="2857031" y="1837261"/>
            <a:ext cx="3705696" cy="2571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102" name="Google Shape;102;p19"/>
          <p:cNvSpPr txBox="1"/>
          <p:nvPr/>
        </p:nvSpPr>
        <p:spPr>
          <a:xfrm>
            <a:off x="3311125" y="1250275"/>
            <a:ext cx="207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15150" y="611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Description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8064" l="2593" r="45649" t="21996"/>
          <a:stretch/>
        </p:blipFill>
        <p:spPr>
          <a:xfrm>
            <a:off x="5486400" y="1403800"/>
            <a:ext cx="3396850" cy="2582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952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5624" l="2819" r="76914" t="23544"/>
          <a:stretch/>
        </p:blipFill>
        <p:spPr>
          <a:xfrm>
            <a:off x="429250" y="1332363"/>
            <a:ext cx="1853150" cy="36432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22289" l="3982" r="84532" t="23333"/>
          <a:stretch/>
        </p:blipFill>
        <p:spPr>
          <a:xfrm>
            <a:off x="3235023" y="1459250"/>
            <a:ext cx="1487002" cy="3389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</p:pic>
      <p:sp>
        <p:nvSpPr>
          <p:cNvPr id="112" name="Google Shape;112;p20"/>
          <p:cNvSpPr txBox="1"/>
          <p:nvPr/>
        </p:nvSpPr>
        <p:spPr>
          <a:xfrm>
            <a:off x="3407400" y="1074350"/>
            <a:ext cx="207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Data Preprocessing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622275" y="611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Description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37292" l="3984" r="56171" t="26458"/>
          <a:stretch/>
        </p:blipFill>
        <p:spPr>
          <a:xfrm>
            <a:off x="182150" y="1382338"/>
            <a:ext cx="3643325" cy="1864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80000" dist="76200">
              <a:srgbClr val="000000">
                <a:alpha val="37000"/>
              </a:srgbClr>
            </a:outerShdw>
          </a:effectLst>
        </p:spPr>
      </p:pic>
      <p:pic>
        <p:nvPicPr>
          <p:cNvPr id="120" name="Google Shape;120;p21"/>
          <p:cNvPicPr preferRelativeResize="0"/>
          <p:nvPr/>
        </p:nvPicPr>
        <p:blipFill rotWithShape="1">
          <a:blip r:embed="rId4">
            <a:alphaModFix/>
          </a:blip>
          <a:srcRect b="31885" l="6089" r="46447" t="41875"/>
          <a:stretch/>
        </p:blipFill>
        <p:spPr>
          <a:xfrm>
            <a:off x="2507450" y="3439700"/>
            <a:ext cx="4339824" cy="1349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04775">
              <a:srgbClr val="000000">
                <a:alpha val="50000"/>
              </a:srgbClr>
            </a:outerShdw>
          </a:effectLst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5">
            <a:alphaModFix/>
          </a:blip>
          <a:srcRect b="13893" l="0" r="0" t="28980"/>
          <a:stretch/>
        </p:blipFill>
        <p:spPr>
          <a:xfrm>
            <a:off x="5167325" y="1382350"/>
            <a:ext cx="3643325" cy="166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</p:pic>
      <p:sp>
        <p:nvSpPr>
          <p:cNvPr id="122" name="Google Shape;122;p21"/>
          <p:cNvSpPr txBox="1"/>
          <p:nvPr/>
        </p:nvSpPr>
        <p:spPr>
          <a:xfrm>
            <a:off x="3332550" y="1146625"/>
            <a:ext cx="207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Model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