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62" r:id="rId6"/>
    <p:sldId id="263" r:id="rId7"/>
    <p:sldId id="264" r:id="rId8"/>
    <p:sldId id="257" r:id="rId9"/>
    <p:sldId id="265" r:id="rId10"/>
    <p:sldId id="258" r:id="rId11"/>
    <p:sldId id="259" r:id="rId12"/>
    <p:sldId id="260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8812-3358-41A5-8030-136376957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7200" b="1" dirty="0">
                <a:solidFill>
                  <a:srgbClr val="FFC000"/>
                </a:solidFill>
              </a:rPr>
              <a:t>Sales Insights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DF36-CB6A-4DA0-89D7-8002681BBB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Tableau Presentation</a:t>
            </a:r>
          </a:p>
          <a:p>
            <a:r>
              <a:rPr lang="en-US" sz="4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(Database-MySQL)</a:t>
            </a:r>
            <a:endParaRPr lang="en-IN" sz="4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7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V2">
            <a:extLst>
              <a:ext uri="{FF2B5EF4-FFF2-40B4-BE49-F238E27FC236}">
                <a16:creationId xmlns:a16="http://schemas.microsoft.com/office/drawing/2014/main" id="{712D9621-B0AA-47B1-9B75-7DCE3F8977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97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V2">
            <a:extLst>
              <a:ext uri="{FF2B5EF4-FFF2-40B4-BE49-F238E27FC236}">
                <a16:creationId xmlns:a16="http://schemas.microsoft.com/office/drawing/2014/main" id="{905BABF4-DF73-47E2-8116-70E1E9B05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18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V2">
            <a:extLst>
              <a:ext uri="{FF2B5EF4-FFF2-40B4-BE49-F238E27FC236}">
                <a16:creationId xmlns:a16="http://schemas.microsoft.com/office/drawing/2014/main" id="{1D554788-9607-44C1-BA27-6D5413CEB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50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V2">
            <a:extLst>
              <a:ext uri="{FF2B5EF4-FFF2-40B4-BE49-F238E27FC236}">
                <a16:creationId xmlns:a16="http://schemas.microsoft.com/office/drawing/2014/main" id="{E69E72D2-DC99-4AAD-9547-E13A1C895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76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B414-E010-4C47-9FAE-0F727EF7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Problem Statement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A165B-8C55-456D-B292-008F3BFF1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ABC is a hardware company and peripheral manufacturer</a:t>
            </a:r>
          </a:p>
          <a:p>
            <a:r>
              <a:rPr lang="en-US" sz="2000" dirty="0"/>
              <a:t>Market is growing dynamically and sales director is having problem in tracking sales in different regions</a:t>
            </a:r>
          </a:p>
          <a:p>
            <a:r>
              <a:rPr lang="en-US" sz="2000" dirty="0"/>
              <a:t>He is curious to have proper sales insights</a:t>
            </a:r>
          </a:p>
          <a:p>
            <a:r>
              <a:rPr lang="en-US" sz="2000" dirty="0"/>
              <a:t>No proper view on sales is provided by regional sales managers</a:t>
            </a:r>
          </a:p>
          <a:p>
            <a:r>
              <a:rPr lang="en-US" sz="2000" dirty="0"/>
              <a:t>There are lots of files shared by regional managers whenever sales director asks for the insight</a:t>
            </a:r>
          </a:p>
          <a:p>
            <a:r>
              <a:rPr lang="en-US" sz="2000" dirty="0"/>
              <a:t>It’s difficult to go through all the excel files and understand the situation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6486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373A-2C0C-496A-9340-08F36A9D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Goal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00CB-B8EF-45DE-815C-CAD84F6F6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634"/>
            <a:ext cx="10515600" cy="4351338"/>
          </a:xfrm>
        </p:spPr>
        <p:txBody>
          <a:bodyPr/>
          <a:lstStyle/>
          <a:p>
            <a:r>
              <a:rPr lang="en-US" sz="2000" dirty="0"/>
              <a:t>To have a simple, understandable and visualization sales insight</a:t>
            </a:r>
          </a:p>
          <a:p>
            <a:r>
              <a:rPr lang="en-US" sz="2000" dirty="0"/>
              <a:t>To make data driven decision from the output</a:t>
            </a:r>
          </a:p>
          <a:p>
            <a:r>
              <a:rPr lang="en-US" sz="2000" dirty="0"/>
              <a:t>To unlock sales insights that are not visible before sales team for decision support and automate them to reduce manual time spent in data gathering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7114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435B6-FC20-4EE9-BE81-F06E904A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Output/End Result</a:t>
            </a:r>
            <a:endParaRPr lang="en-IN" b="1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615AB-A392-4A25-B764-E1521EA1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1886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An automated dashboard using Tableau providing quick and latest sales insights in order to support data driven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424152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EBE5-F842-4352-B343-026C52EF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49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rgbClr val="00B0F0"/>
                </a:solidFill>
              </a:rPr>
              <a:t>End Result</a:t>
            </a:r>
            <a:br>
              <a:rPr lang="en-US" sz="4900" b="1" dirty="0">
                <a:solidFill>
                  <a:srgbClr val="00B0F0"/>
                </a:solidFill>
              </a:rPr>
            </a:br>
            <a:br>
              <a:rPr lang="en-US" sz="7200" b="1" dirty="0">
                <a:solidFill>
                  <a:srgbClr val="00B0F0"/>
                </a:solidFill>
              </a:rPr>
            </a:br>
            <a:r>
              <a:rPr lang="en-US" sz="7300" b="1" dirty="0">
                <a:solidFill>
                  <a:srgbClr val="00B0F0"/>
                </a:solidFill>
              </a:rPr>
              <a:t>OLD VERSION</a:t>
            </a:r>
            <a:br>
              <a:rPr lang="en-US" sz="7300" b="1" dirty="0">
                <a:solidFill>
                  <a:srgbClr val="00B0F0"/>
                </a:solidFill>
              </a:rPr>
            </a:br>
            <a:br>
              <a:rPr lang="en-US" sz="7300" b="1" dirty="0">
                <a:solidFill>
                  <a:srgbClr val="00B0F0"/>
                </a:solidFill>
              </a:rPr>
            </a:br>
            <a:r>
              <a:rPr lang="en-US" sz="4000" b="1" dirty="0">
                <a:solidFill>
                  <a:srgbClr val="00B0F0"/>
                </a:solidFill>
              </a:rPr>
              <a:t>(Before Stakeholders Review)</a:t>
            </a:r>
            <a:br>
              <a:rPr lang="en-US" sz="4000" b="1" dirty="0">
                <a:solidFill>
                  <a:srgbClr val="00B0F0"/>
                </a:solidFill>
              </a:rPr>
            </a:br>
            <a:endParaRPr lang="en-IN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483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5CB81211-A6FB-4C1E-830F-38EC3D82B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01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EBE5-F842-4352-B343-026C52EF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49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solidFill>
                  <a:srgbClr val="00B0F0"/>
                </a:solidFill>
              </a:rPr>
              <a:t>End Result</a:t>
            </a:r>
            <a:br>
              <a:rPr lang="en-US" sz="4900" b="1" dirty="0">
                <a:solidFill>
                  <a:srgbClr val="00B0F0"/>
                </a:solidFill>
              </a:rPr>
            </a:br>
            <a:br>
              <a:rPr lang="en-US" sz="7200" b="1" dirty="0">
                <a:solidFill>
                  <a:srgbClr val="00B0F0"/>
                </a:solidFill>
              </a:rPr>
            </a:br>
            <a:r>
              <a:rPr lang="en-US" sz="7200" b="1" dirty="0">
                <a:solidFill>
                  <a:srgbClr val="00B0F0"/>
                </a:solidFill>
              </a:rPr>
              <a:t>NEW VERSION</a:t>
            </a:r>
            <a:br>
              <a:rPr lang="en-US" sz="7200" b="1" dirty="0">
                <a:solidFill>
                  <a:srgbClr val="00B0F0"/>
                </a:solidFill>
              </a:rPr>
            </a:br>
            <a:br>
              <a:rPr lang="en-US" sz="7200" b="1" dirty="0">
                <a:solidFill>
                  <a:srgbClr val="00B0F0"/>
                </a:solidFill>
              </a:rPr>
            </a:br>
            <a:r>
              <a:rPr lang="en-US" sz="4000" b="1" dirty="0">
                <a:solidFill>
                  <a:srgbClr val="00B0F0"/>
                </a:solidFill>
              </a:rPr>
              <a:t>(After Stakeholders Review)</a:t>
            </a:r>
            <a:br>
              <a:rPr lang="en-US" sz="4000" b="1" dirty="0">
                <a:solidFill>
                  <a:srgbClr val="00B0F0"/>
                </a:solidFill>
              </a:rPr>
            </a:br>
            <a:endParaRPr lang="en-IN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002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V2">
            <a:extLst>
              <a:ext uri="{FF2B5EF4-FFF2-40B4-BE49-F238E27FC236}">
                <a16:creationId xmlns:a16="http://schemas.microsoft.com/office/drawing/2014/main" id="{438A0E51-1379-4692-828F-EF10FE4E8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EBE5-F842-4352-B343-026C52EF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149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b="1" dirty="0">
                <a:solidFill>
                  <a:srgbClr val="00B0F0"/>
                </a:solidFill>
              </a:rPr>
              <a:t>Year-Wise Data Representation</a:t>
            </a:r>
            <a:endParaRPr lang="en-IN" sz="7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82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179</Words>
  <Application>Microsoft Office PowerPoint</Application>
  <PresentationFormat>Widescreen</PresentationFormat>
  <Paragraphs>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Sales Insights</vt:lpstr>
      <vt:lpstr>Problem Statement</vt:lpstr>
      <vt:lpstr>Goal</vt:lpstr>
      <vt:lpstr>Output/End Result</vt:lpstr>
      <vt:lpstr>End Result  OLD VERSION  (Before Stakeholders Review) </vt:lpstr>
      <vt:lpstr>PowerPoint Presentation</vt:lpstr>
      <vt:lpstr>End Result  NEW VERSION  (After Stakeholders Review) </vt:lpstr>
      <vt:lpstr>PowerPoint Presentation</vt:lpstr>
      <vt:lpstr>Year-Wise Data Representation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</dc:title>
  <dc:creator/>
  <cp:lastModifiedBy>aishwarya kumari</cp:lastModifiedBy>
  <cp:revision>1</cp:revision>
  <dcterms:created xsi:type="dcterms:W3CDTF">2022-04-02T17:49:43Z</dcterms:created>
  <dcterms:modified xsi:type="dcterms:W3CDTF">2022-04-02T18:28:27Z</dcterms:modified>
</cp:coreProperties>
</file>