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47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38108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37726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4493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78419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2289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8/10/2022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53420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565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766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54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8/10/2022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718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8/10/2022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99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8/10/2022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00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8/10/2022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3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8/10/2022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478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8/10/2022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87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8/10/2022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4637338"/>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8E3D-E0A7-A7DC-AB45-CCCA3187A1AA}"/>
              </a:ext>
            </a:extLst>
          </p:cNvPr>
          <p:cNvSpPr>
            <a:spLocks noGrp="1"/>
          </p:cNvSpPr>
          <p:nvPr>
            <p:ph type="ctrTitle"/>
          </p:nvPr>
        </p:nvSpPr>
        <p:spPr>
          <a:xfrm>
            <a:off x="935815" y="2742465"/>
            <a:ext cx="10561419" cy="1373070"/>
          </a:xfrm>
        </p:spPr>
        <p:txBody>
          <a:bodyPr/>
          <a:lstStyle/>
          <a:p>
            <a:r>
              <a:rPr lang="en-IN" sz="3600" dirty="0">
                <a:solidFill>
                  <a:schemeClr val="tx1"/>
                </a:solidFill>
                <a:latin typeface="Imprint MT Shadow" panose="04020605060303030202" pitchFamily="82" charset="0"/>
              </a:rPr>
              <a:t>HEART DISEASE DIAGNOSTIC ANALYSIS</a:t>
            </a:r>
          </a:p>
        </p:txBody>
      </p:sp>
      <p:sp>
        <p:nvSpPr>
          <p:cNvPr id="3" name="Subtitle 2">
            <a:extLst>
              <a:ext uri="{FF2B5EF4-FFF2-40B4-BE49-F238E27FC236}">
                <a16:creationId xmlns:a16="http://schemas.microsoft.com/office/drawing/2014/main" id="{0AFC6C09-13C8-35FB-2468-2DB2F2AFAE25}"/>
              </a:ext>
            </a:extLst>
          </p:cNvPr>
          <p:cNvSpPr>
            <a:spLocks noGrp="1"/>
          </p:cNvSpPr>
          <p:nvPr>
            <p:ph type="subTitle" idx="1"/>
          </p:nvPr>
        </p:nvSpPr>
        <p:spPr>
          <a:xfrm>
            <a:off x="1548201" y="4774698"/>
            <a:ext cx="8825658" cy="861420"/>
          </a:xfrm>
        </p:spPr>
        <p:txBody>
          <a:bodyPr/>
          <a:lstStyle/>
          <a:p>
            <a:pPr algn="ctr"/>
            <a:r>
              <a:rPr lang="en-IN" dirty="0">
                <a:solidFill>
                  <a:srgbClr val="FFFF00"/>
                </a:solidFill>
                <a:latin typeface="Georgia" panose="02040502050405020303" pitchFamily="18" charset="0"/>
              </a:rPr>
              <a:t>DETAILED PROJECT REPORT</a:t>
            </a:r>
          </a:p>
        </p:txBody>
      </p:sp>
      <p:sp>
        <p:nvSpPr>
          <p:cNvPr id="4" name="TextBox 3">
            <a:extLst>
              <a:ext uri="{FF2B5EF4-FFF2-40B4-BE49-F238E27FC236}">
                <a16:creationId xmlns:a16="http://schemas.microsoft.com/office/drawing/2014/main" id="{B842024E-7F4D-401E-F451-B7DEFD247DA8}"/>
              </a:ext>
            </a:extLst>
          </p:cNvPr>
          <p:cNvSpPr txBox="1"/>
          <p:nvPr/>
        </p:nvSpPr>
        <p:spPr>
          <a:xfrm>
            <a:off x="3657600" y="5798985"/>
            <a:ext cx="4814047" cy="523220"/>
          </a:xfrm>
          <a:prstGeom prst="rect">
            <a:avLst/>
          </a:prstGeom>
          <a:noFill/>
        </p:spPr>
        <p:txBody>
          <a:bodyPr wrap="square" rtlCol="0">
            <a:spAutoFit/>
          </a:bodyPr>
          <a:lstStyle/>
          <a:p>
            <a:pPr algn="ctr"/>
            <a:r>
              <a:rPr lang="en-IN" sz="2800" dirty="0">
                <a:latin typeface="Georgia" panose="02040502050405020303" pitchFamily="18" charset="0"/>
              </a:rPr>
              <a:t>Pathipaka Aishwarya</a:t>
            </a:r>
          </a:p>
        </p:txBody>
      </p:sp>
      <p:pic>
        <p:nvPicPr>
          <p:cNvPr id="5" name="Picture 4">
            <a:extLst>
              <a:ext uri="{FF2B5EF4-FFF2-40B4-BE49-F238E27FC236}">
                <a16:creationId xmlns:a16="http://schemas.microsoft.com/office/drawing/2014/main" id="{35797EBC-86D6-63F8-F0DB-0AFDAE251288}"/>
              </a:ext>
            </a:extLst>
          </p:cNvPr>
          <p:cNvPicPr/>
          <p:nvPr/>
        </p:nvPicPr>
        <p:blipFill>
          <a:blip r:embed="rId2"/>
          <a:stretch>
            <a:fillRect/>
          </a:stretch>
        </p:blipFill>
        <p:spPr>
          <a:xfrm>
            <a:off x="4450976" y="416859"/>
            <a:ext cx="2232212" cy="2665633"/>
          </a:xfrm>
          <a:prstGeom prst="rect">
            <a:avLst/>
          </a:prstGeom>
        </p:spPr>
      </p:pic>
    </p:spTree>
    <p:extLst>
      <p:ext uri="{BB962C8B-B14F-4D97-AF65-F5344CB8AC3E}">
        <p14:creationId xmlns:p14="http://schemas.microsoft.com/office/powerpoint/2010/main" val="136402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B8B8-F994-51EF-1E82-E1A4CE3FB77B}"/>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INSIGHTS</a:t>
            </a:r>
          </a:p>
        </p:txBody>
      </p:sp>
      <p:sp>
        <p:nvSpPr>
          <p:cNvPr id="3" name="Content Placeholder 2">
            <a:extLst>
              <a:ext uri="{FF2B5EF4-FFF2-40B4-BE49-F238E27FC236}">
                <a16:creationId xmlns:a16="http://schemas.microsoft.com/office/drawing/2014/main" id="{C4F60F11-C86A-FCB8-9441-EA03B094D0DE}"/>
              </a:ext>
            </a:extLst>
          </p:cNvPr>
          <p:cNvSpPr>
            <a:spLocks noGrp="1"/>
          </p:cNvSpPr>
          <p:nvPr>
            <p:ph idx="1"/>
          </p:nvPr>
        </p:nvSpPr>
        <p:spPr>
          <a:xfrm>
            <a:off x="645130" y="1425388"/>
            <a:ext cx="10233541" cy="5298141"/>
          </a:xfrm>
        </p:spPr>
        <p:txBody>
          <a:bodyPr/>
          <a:lstStyle/>
          <a:p>
            <a:pPr marL="0" indent="0" algn="ctr">
              <a:buNone/>
            </a:pPr>
            <a:r>
              <a:rPr lang="en-IN" sz="2800" b="1" dirty="0">
                <a:effectLst/>
                <a:latin typeface="Cambria" panose="02040503050406030204" pitchFamily="18" charset="0"/>
                <a:ea typeface="Cambria" panose="02040503050406030204" pitchFamily="18" charset="0"/>
              </a:rPr>
              <a:t>What Kind of Population do we have?</a:t>
            </a:r>
            <a:r>
              <a:rPr lang="en-IN" sz="2800" dirty="0">
                <a:effectLst/>
                <a:latin typeface="Cambria" panose="02040503050406030204" pitchFamily="18" charset="0"/>
                <a:ea typeface="Cambria" panose="02040503050406030204" pitchFamily="18" charset="0"/>
              </a:rPr>
              <a:t> </a:t>
            </a:r>
          </a:p>
          <a:p>
            <a:pPr marL="0" indent="0">
              <a:buNone/>
            </a:pPr>
            <a:endParaRPr lang="en-IN"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rgbClr val="000000"/>
              </a:solidFill>
              <a:latin typeface="Book Antiqua" panose="02040602050305030304" pitchFamily="18" charset="0"/>
              <a:ea typeface="Times New Roman" panose="02020603050405020304" pitchFamily="18" charset="0"/>
              <a:cs typeface="Times New Roman" panose="02020603050405020304" pitchFamily="18" charset="0"/>
            </a:endParaRPr>
          </a:p>
          <a:p>
            <a:pPr marL="0" indent="0">
              <a:buNone/>
            </a:pPr>
            <a:endParaRPr lang="en-IN" sz="1800" dirty="0">
              <a:solidFill>
                <a:schemeClr val="accent3">
                  <a:lumMod val="75000"/>
                </a:schemeClr>
              </a:solidFill>
              <a:effectLst/>
              <a:latin typeface="Book Antiqua" panose="0204060205030503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effectLst/>
                <a:latin typeface="Verdana" panose="020B0604030504040204" pitchFamily="34" charset="0"/>
                <a:ea typeface="Verdana" panose="020B0604030504040204" pitchFamily="34" charset="0"/>
                <a:cs typeface="Times New Roman" panose="02020603050405020304" pitchFamily="18" charset="0"/>
              </a:rPr>
              <a:t>139 people i.e., 45% of people are suffering from heart disease.</a:t>
            </a:r>
          </a:p>
          <a:p>
            <a:pPr>
              <a:buFont typeface="Arial" panose="020B0604020202020204" pitchFamily="34" charset="0"/>
              <a:buChar char="•"/>
            </a:pPr>
            <a:r>
              <a:rPr lang="en-IN" sz="1800" dirty="0">
                <a:effectLst/>
                <a:latin typeface="Verdana" panose="020B0604030504040204" pitchFamily="34" charset="0"/>
                <a:ea typeface="Verdana" panose="020B0604030504040204" pitchFamily="34" charset="0"/>
              </a:rPr>
              <a:t>164 people i.e., 54.13% people do not have heart disease.</a:t>
            </a: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74B1AACC-7565-EB04-F8B1-D38CA0258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118" y="2138083"/>
            <a:ext cx="5589016" cy="3108785"/>
          </a:xfrm>
          <a:prstGeom prst="rect">
            <a:avLst/>
          </a:prstGeom>
        </p:spPr>
      </p:pic>
    </p:spTree>
    <p:extLst>
      <p:ext uri="{BB962C8B-B14F-4D97-AF65-F5344CB8AC3E}">
        <p14:creationId xmlns:p14="http://schemas.microsoft.com/office/powerpoint/2010/main" val="287599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CD14-4BF9-BA97-26B9-9F5A4B342A97}"/>
              </a:ext>
            </a:extLst>
          </p:cNvPr>
          <p:cNvSpPr>
            <a:spLocks noGrp="1"/>
          </p:cNvSpPr>
          <p:nvPr>
            <p:ph type="title"/>
          </p:nvPr>
        </p:nvSpPr>
        <p:spPr>
          <a:xfrm>
            <a:off x="646112" y="452718"/>
            <a:ext cx="10003960" cy="757517"/>
          </a:xfrm>
        </p:spPr>
        <p:txBody>
          <a:bodyPr/>
          <a:lstStyle/>
          <a:p>
            <a:r>
              <a:rPr lang="en-IN" sz="2800" b="1" dirty="0">
                <a:effectLst/>
                <a:latin typeface="Cambria" panose="02040503050406030204" pitchFamily="18" charset="0"/>
                <a:ea typeface="Cambria" panose="02040503050406030204" pitchFamily="18" charset="0"/>
              </a:rPr>
              <a:t>2. What symptoms do people experience in heart disease</a:t>
            </a:r>
            <a:endParaRPr lang="en-IN" sz="2800" dirty="0">
              <a:latin typeface="Cambria" panose="02040503050406030204" pitchFamily="18" charset="0"/>
              <a:ea typeface="Cambria" panose="02040503050406030204" pitchFamily="18" charset="0"/>
            </a:endParaRPr>
          </a:p>
        </p:txBody>
      </p:sp>
      <p:pic>
        <p:nvPicPr>
          <p:cNvPr id="4" name="Content Placeholder 3">
            <a:extLst>
              <a:ext uri="{FF2B5EF4-FFF2-40B4-BE49-F238E27FC236}">
                <a16:creationId xmlns:a16="http://schemas.microsoft.com/office/drawing/2014/main" id="{42DA04BB-0846-935F-801A-F0B1A7A27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89" y="1210234"/>
            <a:ext cx="5148820" cy="3282068"/>
          </a:xfrm>
          <a:prstGeom prst="rect">
            <a:avLst/>
          </a:prstGeom>
        </p:spPr>
      </p:pic>
      <p:pic>
        <p:nvPicPr>
          <p:cNvPr id="5" name="Picture 4">
            <a:extLst>
              <a:ext uri="{FF2B5EF4-FFF2-40B4-BE49-F238E27FC236}">
                <a16:creationId xmlns:a16="http://schemas.microsoft.com/office/drawing/2014/main" id="{5FAA7695-DCEE-8190-120C-6647A2197263}"/>
              </a:ext>
            </a:extLst>
          </p:cNvPr>
          <p:cNvPicPr>
            <a:picLocks noChangeAspect="1"/>
          </p:cNvPicPr>
          <p:nvPr/>
        </p:nvPicPr>
        <p:blipFill>
          <a:blip r:embed="rId3"/>
          <a:stretch>
            <a:fillRect/>
          </a:stretch>
        </p:blipFill>
        <p:spPr>
          <a:xfrm>
            <a:off x="6096001" y="1210234"/>
            <a:ext cx="5799510" cy="3298051"/>
          </a:xfrm>
          <a:prstGeom prst="rect">
            <a:avLst/>
          </a:prstGeom>
        </p:spPr>
      </p:pic>
      <p:sp>
        <p:nvSpPr>
          <p:cNvPr id="7" name="TextBox 6">
            <a:extLst>
              <a:ext uri="{FF2B5EF4-FFF2-40B4-BE49-F238E27FC236}">
                <a16:creationId xmlns:a16="http://schemas.microsoft.com/office/drawing/2014/main" id="{099ADA2B-9D53-E89D-7608-9A1E50D873A2}"/>
              </a:ext>
            </a:extLst>
          </p:cNvPr>
          <p:cNvSpPr txBox="1"/>
          <p:nvPr/>
        </p:nvSpPr>
        <p:spPr>
          <a:xfrm>
            <a:off x="296489" y="4952036"/>
            <a:ext cx="4911538" cy="880434"/>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1800" dirty="0">
                <a:effectLst/>
                <a:latin typeface="Verdana" panose="020B0604030504040204" pitchFamily="34" charset="0"/>
                <a:ea typeface="Verdana" panose="020B0604030504040204" pitchFamily="34" charset="0"/>
              </a:rPr>
              <a:t>People having higher Cholesterol level is having heart disease.</a:t>
            </a:r>
            <a:endParaRPr lang="en-IN" sz="1200" dirty="0">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989C8B1C-44BA-6A9C-5FF3-AE97606F8DAB}"/>
              </a:ext>
            </a:extLst>
          </p:cNvPr>
          <p:cNvSpPr txBox="1"/>
          <p:nvPr/>
        </p:nvSpPr>
        <p:spPr>
          <a:xfrm>
            <a:off x="6093760" y="4965181"/>
            <a:ext cx="6098240" cy="8672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Verdana" panose="020B0604030504040204" pitchFamily="34" charset="0"/>
                <a:ea typeface="Verdana" panose="020B0604030504040204" pitchFamily="34" charset="0"/>
                <a:cs typeface="Times New Roman" panose="02020603050405020304" pitchFamily="18" charset="0"/>
              </a:rPr>
              <a:t>P</a:t>
            </a:r>
            <a:r>
              <a:rPr lang="en-IN" sz="1800" dirty="0">
                <a:effectLst/>
                <a:latin typeface="Verdana" panose="020B0604030504040204" pitchFamily="34" charset="0"/>
                <a:ea typeface="Verdana" panose="020B0604030504040204" pitchFamily="34" charset="0"/>
                <a:cs typeface="Times New Roman" panose="02020603050405020304" pitchFamily="18" charset="0"/>
              </a:rPr>
              <a:t>eople having asymptomatic chest pain have a higher chance of heart disease.</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0041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180183-A3F1-014E-9420-7A200FE1F0E6}"/>
              </a:ext>
            </a:extLst>
          </p:cNvPr>
          <p:cNvPicPr>
            <a:picLocks noGrp="1" noChangeAspect="1"/>
          </p:cNvPicPr>
          <p:nvPr>
            <p:ph idx="1"/>
          </p:nvPr>
        </p:nvPicPr>
        <p:blipFill>
          <a:blip r:embed="rId2"/>
          <a:stretch>
            <a:fillRect/>
          </a:stretch>
        </p:blipFill>
        <p:spPr>
          <a:xfrm>
            <a:off x="103032" y="220357"/>
            <a:ext cx="5604652" cy="3302772"/>
          </a:xfrm>
          <a:prstGeom prst="rect">
            <a:avLst/>
          </a:prstGeom>
        </p:spPr>
      </p:pic>
      <p:sp>
        <p:nvSpPr>
          <p:cNvPr id="6" name="TextBox 5">
            <a:extLst>
              <a:ext uri="{FF2B5EF4-FFF2-40B4-BE49-F238E27FC236}">
                <a16:creationId xmlns:a16="http://schemas.microsoft.com/office/drawing/2014/main" id="{29D3FD35-DDC9-71F2-A37E-7DA2DC87CF68}"/>
              </a:ext>
            </a:extLst>
          </p:cNvPr>
          <p:cNvSpPr txBox="1"/>
          <p:nvPr/>
        </p:nvSpPr>
        <p:spPr>
          <a:xfrm>
            <a:off x="271711" y="3785745"/>
            <a:ext cx="5435972" cy="2825004"/>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Here we can observe that Blood Pressure increases between age of 50 to 60 and somehow continue the pattern till 70.</a:t>
            </a:r>
          </a:p>
          <a:p>
            <a:pPr marL="342900" lvl="0" indent="-342900">
              <a:lnSpc>
                <a:spcPct val="150000"/>
              </a:lnSpc>
              <a:buFont typeface="Symbol" panose="05050102010706020507" pitchFamily="18" charset="2"/>
              <a:buChar char=""/>
              <a:tabLst>
                <a:tab pos="4530725" algn="l"/>
              </a:tabLst>
            </a:pPr>
            <a:endParaRPr lang="en-IN" sz="1800" dirty="0">
              <a:effectLst/>
              <a:latin typeface="Verdana" panose="020B0604030504040204" pitchFamily="34" charset="0"/>
              <a:ea typeface="Verdana" panose="020B0604030504040204" pitchFamily="34" charset="0"/>
            </a:endParaRPr>
          </a:p>
          <a:p>
            <a:pPr marL="34290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Similarly, Cholesterol and Maximum heart rate increasing in the age group 50-60.</a:t>
            </a:r>
          </a:p>
          <a:p>
            <a:pPr marL="342900" lvl="0" indent="-342900">
              <a:lnSpc>
                <a:spcPct val="150000"/>
              </a:lnSpc>
              <a:buFont typeface="Symbol" panose="05050102010706020507" pitchFamily="18" charset="2"/>
              <a:buChar char=""/>
              <a:tabLst>
                <a:tab pos="4530725" algn="l"/>
              </a:tabLst>
            </a:pPr>
            <a:endParaRPr lang="en-IN" sz="1200" dirty="0">
              <a:effectLst/>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1FE911B5-D2C6-0DEC-B1EA-1149041D7C64}"/>
              </a:ext>
            </a:extLst>
          </p:cNvPr>
          <p:cNvPicPr>
            <a:picLocks noChangeAspect="1"/>
          </p:cNvPicPr>
          <p:nvPr/>
        </p:nvPicPr>
        <p:blipFill>
          <a:blip r:embed="rId3"/>
          <a:stretch>
            <a:fillRect/>
          </a:stretch>
        </p:blipFill>
        <p:spPr>
          <a:xfrm>
            <a:off x="6199094" y="193463"/>
            <a:ext cx="5943600" cy="3329666"/>
          </a:xfrm>
          <a:prstGeom prst="rect">
            <a:avLst/>
          </a:prstGeom>
        </p:spPr>
      </p:pic>
      <p:sp>
        <p:nvSpPr>
          <p:cNvPr id="9" name="TextBox 8">
            <a:extLst>
              <a:ext uri="{FF2B5EF4-FFF2-40B4-BE49-F238E27FC236}">
                <a16:creationId xmlns:a16="http://schemas.microsoft.com/office/drawing/2014/main" id="{2AABC6FA-666F-8567-586D-A0C373DC1F0A}"/>
              </a:ext>
            </a:extLst>
          </p:cNvPr>
          <p:cNvSpPr txBox="1"/>
          <p:nvPr/>
        </p:nvSpPr>
        <p:spPr>
          <a:xfrm>
            <a:off x="6199094" y="3785745"/>
            <a:ext cx="6098240" cy="867289"/>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The ST Depression mostly increases between the age group of 30-40.</a:t>
            </a:r>
            <a:endParaRPr lang="en-IN" sz="1200" dirty="0">
              <a:effectLst/>
              <a:latin typeface="Verdana" panose="020B0604030504040204" pitchFamily="34" charset="0"/>
              <a:ea typeface="Verdana" panose="020B0604030504040204" pitchFamily="34" charset="0"/>
            </a:endParaRPr>
          </a:p>
        </p:txBody>
      </p:sp>
      <p:sp>
        <p:nvSpPr>
          <p:cNvPr id="12" name="Rectangle: Rounded Corners 11">
            <a:extLst>
              <a:ext uri="{FF2B5EF4-FFF2-40B4-BE49-F238E27FC236}">
                <a16:creationId xmlns:a16="http://schemas.microsoft.com/office/drawing/2014/main" id="{46933116-6158-A47A-95F6-AA112229552B}"/>
              </a:ext>
            </a:extLst>
          </p:cNvPr>
          <p:cNvSpPr/>
          <p:nvPr/>
        </p:nvSpPr>
        <p:spPr>
          <a:xfrm>
            <a:off x="6306672" y="5015754"/>
            <a:ext cx="5613618" cy="1452282"/>
          </a:xfrm>
          <a:prstGeom prst="roundRect">
            <a:avLst/>
          </a:prstGeom>
          <a:solidFill>
            <a:schemeClr val="bg1">
              <a:lumMod val="95000"/>
              <a:lumOff val="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FFC000"/>
                </a:solidFill>
                <a:effectLst/>
                <a:latin typeface="Book Antiqua" panose="02040602050305030304" pitchFamily="18" charset="0"/>
                <a:ea typeface="Times New Roman" panose="02020603050405020304" pitchFamily="18" charset="0"/>
              </a:rPr>
              <a:t>ST Depression refers to a finding on an electrocardiogram, wherein the trace in the ST segment is abnormally low below the baseline.</a:t>
            </a:r>
            <a:endParaRPr lang="en-IN" sz="1800" dirty="0">
              <a:solidFill>
                <a:srgbClr val="FFC000"/>
              </a:solidFill>
              <a:effectLst/>
              <a:latin typeface="Times New Roman" panose="02020603050405020304" pitchFamily="18" charset="0"/>
              <a:ea typeface="Times New Roman" panose="02020603050405020304" pitchFamily="18" charset="0"/>
            </a:endParaRPr>
          </a:p>
          <a:p>
            <a:pPr algn="ctr"/>
            <a:endParaRPr lang="en-IN" dirty="0">
              <a:solidFill>
                <a:srgbClr val="FFFF00"/>
              </a:solidFill>
            </a:endParaRPr>
          </a:p>
        </p:txBody>
      </p:sp>
    </p:spTree>
    <p:extLst>
      <p:ext uri="{BB962C8B-B14F-4D97-AF65-F5344CB8AC3E}">
        <p14:creationId xmlns:p14="http://schemas.microsoft.com/office/powerpoint/2010/main" val="327229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10360D-9247-03A2-16FA-E9B56623A0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57" y="137962"/>
            <a:ext cx="5907743" cy="3855815"/>
          </a:xfrm>
          <a:prstGeom prst="rect">
            <a:avLst/>
          </a:prstGeom>
        </p:spPr>
      </p:pic>
      <p:sp>
        <p:nvSpPr>
          <p:cNvPr id="6" name="TextBox 5">
            <a:extLst>
              <a:ext uri="{FF2B5EF4-FFF2-40B4-BE49-F238E27FC236}">
                <a16:creationId xmlns:a16="http://schemas.microsoft.com/office/drawing/2014/main" id="{41618BAA-08ED-97DD-035F-892B7A5A0EEC}"/>
              </a:ext>
            </a:extLst>
          </p:cNvPr>
          <p:cNvSpPr txBox="1"/>
          <p:nvPr/>
        </p:nvSpPr>
        <p:spPr>
          <a:xfrm>
            <a:off x="188259" y="4850710"/>
            <a:ext cx="6098240" cy="867289"/>
          </a:xfrm>
          <a:prstGeom prst="rect">
            <a:avLst/>
          </a:prstGeom>
          <a:noFill/>
        </p:spPr>
        <p:txBody>
          <a:bodyPr wrap="square">
            <a:spAutoFit/>
          </a:bodyPr>
          <a:lstStyle/>
          <a:p>
            <a:pPr marL="342900" lvl="0" indent="-342900">
              <a:lnSpc>
                <a:spcPct val="150000"/>
              </a:lnSpc>
              <a:buFont typeface="Symbol" panose="05050102010706020507" pitchFamily="18" charset="2"/>
              <a:buChar char=""/>
              <a:tabLst>
                <a:tab pos="4530725" algn="l"/>
              </a:tabLst>
            </a:pPr>
            <a:r>
              <a:rPr lang="en-IN" sz="1800" dirty="0">
                <a:effectLst/>
                <a:latin typeface="Verdana" panose="020B0604030504040204" pitchFamily="34" charset="0"/>
                <a:ea typeface="Verdana" panose="020B0604030504040204" pitchFamily="34" charset="0"/>
              </a:rPr>
              <a:t>Old age people are more prone to heart disease and then Mid age.</a:t>
            </a:r>
            <a:endParaRPr lang="en-IN" sz="1200" dirty="0">
              <a:effectLst/>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05EC4690-F115-1774-6AC8-320B4868E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978" y="137962"/>
            <a:ext cx="5647765" cy="3855815"/>
          </a:xfrm>
          <a:prstGeom prst="rect">
            <a:avLst/>
          </a:prstGeom>
        </p:spPr>
      </p:pic>
      <p:sp>
        <p:nvSpPr>
          <p:cNvPr id="9" name="TextBox 8">
            <a:extLst>
              <a:ext uri="{FF2B5EF4-FFF2-40B4-BE49-F238E27FC236}">
                <a16:creationId xmlns:a16="http://schemas.microsoft.com/office/drawing/2014/main" id="{20B4C216-DC5C-CCC0-34D7-B2E10B973D99}"/>
              </a:ext>
            </a:extLst>
          </p:cNvPr>
          <p:cNvSpPr txBox="1"/>
          <p:nvPr/>
        </p:nvSpPr>
        <p:spPr>
          <a:xfrm>
            <a:off x="6558803" y="4507795"/>
            <a:ext cx="6098240" cy="776559"/>
          </a:xfrm>
          <a:prstGeom prst="rect">
            <a:avLst/>
          </a:prstGeom>
          <a:noFill/>
        </p:spPr>
        <p:txBody>
          <a:bodyPr wrap="square">
            <a:spAutoFit/>
          </a:bodyPr>
          <a:lstStyle/>
          <a:p>
            <a:pPr marL="342900" lvl="0" indent="-342900">
              <a:lnSpc>
                <a:spcPct val="300000"/>
              </a:lnSpc>
              <a:buFont typeface="Symbol" panose="05050102010706020507" pitchFamily="18" charset="2"/>
              <a:buChar char=""/>
            </a:pPr>
            <a:r>
              <a:rPr lang="en-IN" dirty="0">
                <a:latin typeface="Verdana" panose="020B0604030504040204" pitchFamily="34" charset="0"/>
                <a:ea typeface="Verdana" panose="020B0604030504040204" pitchFamily="34" charset="0"/>
              </a:rPr>
              <a:t>Males</a:t>
            </a:r>
            <a:r>
              <a:rPr lang="en-IN" sz="1800" dirty="0">
                <a:effectLst/>
                <a:latin typeface="Verdana" panose="020B0604030504040204" pitchFamily="34" charset="0"/>
                <a:ea typeface="Verdana" panose="020B0604030504040204" pitchFamily="34" charset="0"/>
              </a:rPr>
              <a:t> are more </a:t>
            </a:r>
            <a:r>
              <a:rPr lang="en-IN" dirty="0">
                <a:latin typeface="Verdana" panose="020B0604030504040204" pitchFamily="34" charset="0"/>
                <a:ea typeface="Verdana" panose="020B0604030504040204" pitchFamily="34" charset="0"/>
              </a:rPr>
              <a:t>prone</a:t>
            </a:r>
            <a:r>
              <a:rPr lang="en-IN" sz="1800" dirty="0">
                <a:effectLst/>
                <a:latin typeface="Verdana" panose="020B0604030504040204" pitchFamily="34" charset="0"/>
                <a:ea typeface="Verdana" panose="020B0604030504040204" pitchFamily="34" charset="0"/>
              </a:rPr>
              <a:t> to heart disease. </a:t>
            </a:r>
            <a:endParaRPr lang="en-IN" sz="12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299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6A73-9ECC-0CF6-F0B8-95DA927E842D}"/>
              </a:ext>
            </a:extLst>
          </p:cNvPr>
          <p:cNvSpPr>
            <a:spLocks noGrp="1"/>
          </p:cNvSpPr>
          <p:nvPr>
            <p:ph type="title"/>
          </p:nvPr>
        </p:nvSpPr>
        <p:spPr>
          <a:xfrm>
            <a:off x="538534" y="215153"/>
            <a:ext cx="9404723" cy="1400530"/>
          </a:xfrm>
        </p:spPr>
        <p:txBody>
          <a:bodyPr/>
          <a:lstStyle/>
          <a:p>
            <a:r>
              <a:rPr lang="en-IN" dirty="0">
                <a:solidFill>
                  <a:srgbClr val="00B050"/>
                </a:solidFill>
                <a:latin typeface="Arial Rounded MT Bold" panose="020F0704030504030204" pitchFamily="34" charset="0"/>
              </a:rPr>
              <a:t>FINAL</a:t>
            </a:r>
            <a:r>
              <a:rPr lang="en-IN" dirty="0">
                <a:solidFill>
                  <a:srgbClr val="00B050"/>
                </a:solidFill>
              </a:rPr>
              <a:t> </a:t>
            </a:r>
            <a:r>
              <a:rPr lang="en-IN" dirty="0">
                <a:solidFill>
                  <a:srgbClr val="00B050"/>
                </a:solidFill>
                <a:latin typeface="Arial Rounded MT Bold" panose="020F0704030504030204" pitchFamily="34" charset="0"/>
              </a:rPr>
              <a:t>REPORT</a:t>
            </a:r>
          </a:p>
        </p:txBody>
      </p:sp>
      <p:pic>
        <p:nvPicPr>
          <p:cNvPr id="4" name="Content Placeholder 3">
            <a:extLst>
              <a:ext uri="{FF2B5EF4-FFF2-40B4-BE49-F238E27FC236}">
                <a16:creationId xmlns:a16="http://schemas.microsoft.com/office/drawing/2014/main" id="{A3D69ADA-FCB9-454E-15E7-C63193516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80" y="1154791"/>
            <a:ext cx="11827239" cy="5488056"/>
          </a:xfrm>
          <a:prstGeom prst="rect">
            <a:avLst/>
          </a:prstGeom>
        </p:spPr>
      </p:pic>
    </p:spTree>
    <p:extLst>
      <p:ext uri="{BB962C8B-B14F-4D97-AF65-F5344CB8AC3E}">
        <p14:creationId xmlns:p14="http://schemas.microsoft.com/office/powerpoint/2010/main" val="212947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665E-5D23-79AF-BD15-C1C64DE6F92E}"/>
              </a:ext>
            </a:extLst>
          </p:cNvPr>
          <p:cNvSpPr>
            <a:spLocks noGrp="1"/>
          </p:cNvSpPr>
          <p:nvPr>
            <p:ph type="title"/>
          </p:nvPr>
        </p:nvSpPr>
        <p:spPr>
          <a:xfrm>
            <a:off x="646112" y="452718"/>
            <a:ext cx="10272900" cy="838200"/>
          </a:xfrm>
        </p:spPr>
        <p:txBody>
          <a:bodyPr/>
          <a:lstStyle/>
          <a:p>
            <a:r>
              <a:rPr lang="en-IN" dirty="0">
                <a:solidFill>
                  <a:srgbClr val="00B050"/>
                </a:solidFill>
                <a:latin typeface="Arial Rounded MT Bold" panose="020F0704030504030204" pitchFamily="34" charset="0"/>
              </a:rPr>
              <a:t>KEY PERFORMANCE INDICATOR (KPI) </a:t>
            </a:r>
          </a:p>
        </p:txBody>
      </p:sp>
      <p:sp>
        <p:nvSpPr>
          <p:cNvPr id="3" name="Content Placeholder 2">
            <a:extLst>
              <a:ext uri="{FF2B5EF4-FFF2-40B4-BE49-F238E27FC236}">
                <a16:creationId xmlns:a16="http://schemas.microsoft.com/office/drawing/2014/main" id="{9AA9B6D9-1183-E4E7-40D5-2714E296F454}"/>
              </a:ext>
            </a:extLst>
          </p:cNvPr>
          <p:cNvSpPr>
            <a:spLocks noGrp="1"/>
          </p:cNvSpPr>
          <p:nvPr>
            <p:ph idx="1"/>
          </p:nvPr>
        </p:nvSpPr>
        <p:spPr>
          <a:xfrm>
            <a:off x="1103312" y="2052918"/>
            <a:ext cx="8946541" cy="4455458"/>
          </a:xfrm>
        </p:spPr>
        <p:txBody>
          <a:bodyPr>
            <a:noAutofit/>
          </a:bodyPr>
          <a:lstStyle/>
          <a:p>
            <a:pPr marL="0" indent="0">
              <a:buNone/>
            </a:pPr>
            <a:r>
              <a:rPr lang="en-US" sz="2400" dirty="0">
                <a:latin typeface="Verdana" panose="020B0604030504040204" pitchFamily="34" charset="0"/>
                <a:ea typeface="Verdana" panose="020B0604030504040204" pitchFamily="34" charset="0"/>
              </a:rPr>
              <a:t>1. Percentage of People Having Heart Disease </a:t>
            </a:r>
          </a:p>
          <a:p>
            <a:pPr marL="0" indent="0">
              <a:buNone/>
            </a:pPr>
            <a:r>
              <a:rPr lang="en-US" sz="2400" dirty="0">
                <a:latin typeface="Verdana" panose="020B0604030504040204" pitchFamily="34" charset="0"/>
                <a:ea typeface="Verdana" panose="020B0604030504040204" pitchFamily="34" charset="0"/>
              </a:rPr>
              <a:t>2. Age Distribution including Gender </a:t>
            </a:r>
          </a:p>
          <a:p>
            <a:pPr marL="0" indent="0">
              <a:buNone/>
            </a:pPr>
            <a:r>
              <a:rPr lang="en-US" sz="2400" dirty="0">
                <a:latin typeface="Verdana" panose="020B0604030504040204" pitchFamily="34" charset="0"/>
                <a:ea typeface="Verdana" panose="020B0604030504040204" pitchFamily="34" charset="0"/>
              </a:rPr>
              <a:t>3. Gender Distribution Based on Heart Disease </a:t>
            </a:r>
          </a:p>
          <a:p>
            <a:pPr marL="0" indent="0">
              <a:buNone/>
            </a:pPr>
            <a:r>
              <a:rPr lang="en-US" sz="2400" dirty="0">
                <a:latin typeface="Verdana" panose="020B0604030504040204" pitchFamily="34" charset="0"/>
                <a:ea typeface="Verdana" panose="020B0604030504040204" pitchFamily="34" charset="0"/>
              </a:rPr>
              <a:t>4. Chest Pain Experienced by People Suffering from Heart Disease </a:t>
            </a:r>
          </a:p>
          <a:p>
            <a:pPr marL="0" indent="0">
              <a:buNone/>
            </a:pPr>
            <a:r>
              <a:rPr lang="en-US" sz="2400" dirty="0">
                <a:latin typeface="Verdana" panose="020B0604030504040204" pitchFamily="34" charset="0"/>
                <a:ea typeface="Verdana" panose="020B0604030504040204" pitchFamily="34" charset="0"/>
              </a:rPr>
              <a:t>5.Blood Pressure, Cholesterol Level and Maximum Heart  Rate of People according to their Age and Heart Disease Patients.</a:t>
            </a:r>
          </a:p>
          <a:p>
            <a:pPr marL="0" indent="0">
              <a:buNone/>
            </a:pPr>
            <a:r>
              <a:rPr lang="en-US" sz="2400" dirty="0">
                <a:latin typeface="Verdana" panose="020B0604030504040204" pitchFamily="34" charset="0"/>
                <a:ea typeface="Verdana" panose="020B0604030504040204" pitchFamily="34" charset="0"/>
              </a:rPr>
              <a:t>6. ST Depression Experienced by People According to their age and heart disease.</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509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70BA-70C2-7D92-B4FC-D153E5EA578B}"/>
              </a:ext>
            </a:extLst>
          </p:cNvPr>
          <p:cNvSpPr>
            <a:spLocks noGrp="1"/>
          </p:cNvSpPr>
          <p:nvPr>
            <p:ph type="title"/>
          </p:nvPr>
        </p:nvSpPr>
        <p:spPr>
          <a:xfrm>
            <a:off x="511641" y="197224"/>
            <a:ext cx="9404723" cy="1400530"/>
          </a:xfrm>
        </p:spPr>
        <p:txBody>
          <a:bodyPr/>
          <a:lstStyle/>
          <a:p>
            <a:r>
              <a:rPr lang="en-IN" dirty="0">
                <a:solidFill>
                  <a:srgbClr val="00B050"/>
                </a:solidFill>
                <a:latin typeface="Arial Rounded MT Bold" panose="020F0704030504030204" pitchFamily="34" charset="0"/>
              </a:rPr>
              <a:t>CONCLUSION</a:t>
            </a:r>
            <a:endParaRPr lang="en-IN" dirty="0">
              <a:solidFill>
                <a:srgbClr val="00B050"/>
              </a:solidFill>
            </a:endParaRPr>
          </a:p>
        </p:txBody>
      </p:sp>
      <p:sp>
        <p:nvSpPr>
          <p:cNvPr id="3" name="Content Placeholder 2">
            <a:extLst>
              <a:ext uri="{FF2B5EF4-FFF2-40B4-BE49-F238E27FC236}">
                <a16:creationId xmlns:a16="http://schemas.microsoft.com/office/drawing/2014/main" id="{A1D63358-196C-D892-498F-359FD58AE1AE}"/>
              </a:ext>
            </a:extLst>
          </p:cNvPr>
          <p:cNvSpPr>
            <a:spLocks noGrp="1"/>
          </p:cNvSpPr>
          <p:nvPr>
            <p:ph idx="1"/>
          </p:nvPr>
        </p:nvSpPr>
        <p:spPr>
          <a:xfrm>
            <a:off x="322729" y="995082"/>
            <a:ext cx="11510683" cy="5665694"/>
          </a:xfrm>
        </p:spPr>
        <p:txBody>
          <a:bodyPr/>
          <a:lstStyle/>
          <a:p>
            <a:r>
              <a:rPr lang="en-US" dirty="0"/>
              <a:t> </a:t>
            </a:r>
            <a:r>
              <a:rPr lang="en-US" sz="2400" dirty="0">
                <a:latin typeface="Verdana" panose="020B0604030504040204" pitchFamily="34" charset="0"/>
                <a:ea typeface="Verdana" panose="020B0604030504040204" pitchFamily="34" charset="0"/>
              </a:rPr>
              <a:t>45.87% People suffering from heart disease. </a:t>
            </a:r>
          </a:p>
          <a:p>
            <a:r>
              <a:rPr lang="en-US" sz="2400" dirty="0">
                <a:latin typeface="Verdana" panose="020B0604030504040204" pitchFamily="34" charset="0"/>
                <a:ea typeface="Verdana" panose="020B0604030504040204" pitchFamily="34" charset="0"/>
              </a:rPr>
              <a:t>Elderly Aged Men are more (50 to 60 Years) and Females are more in 55 to 65 Years Category </a:t>
            </a:r>
          </a:p>
          <a:p>
            <a:r>
              <a:rPr lang="en-US" sz="2400" dirty="0">
                <a:latin typeface="Verdana" panose="020B0604030504040204" pitchFamily="34" charset="0"/>
                <a:ea typeface="Verdana" panose="020B0604030504040204" pitchFamily="34" charset="0"/>
              </a:rPr>
              <a:t> Males are more prone to heart disease.  Elderly Aged People are more prone to heart disease. </a:t>
            </a:r>
          </a:p>
          <a:p>
            <a:r>
              <a:rPr lang="en-US" sz="2400" dirty="0">
                <a:latin typeface="Verdana" panose="020B0604030504040204" pitchFamily="34" charset="0"/>
                <a:ea typeface="Verdana" panose="020B0604030504040204" pitchFamily="34" charset="0"/>
              </a:rPr>
              <a:t>People having asymptomatic chest pain have a higher chance of heart disease.  High number of cholesterol level in people having heart disease. </a:t>
            </a:r>
          </a:p>
          <a:p>
            <a:r>
              <a:rPr lang="en-US" sz="2400" dirty="0">
                <a:latin typeface="Verdana" panose="020B0604030504040204" pitchFamily="34" charset="0"/>
                <a:ea typeface="Verdana" panose="020B0604030504040204" pitchFamily="34" charset="0"/>
              </a:rPr>
              <a:t>Blood Pressure increases between age of 50 to 60 and somehow continue till 70. </a:t>
            </a:r>
          </a:p>
          <a:p>
            <a:r>
              <a:rPr lang="en-US" sz="2400" dirty="0">
                <a:latin typeface="Verdana" panose="020B0604030504040204" pitchFamily="34" charset="0"/>
                <a:ea typeface="Verdana" panose="020B0604030504040204" pitchFamily="34" charset="0"/>
              </a:rPr>
              <a:t> Cholesterol and maximum heart rate Increasing in the age group of 50-60.  ST depression mostly increases between the age group of 30-40.</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35171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D17B-40C3-0BE8-470A-BC7D58C988C3}"/>
              </a:ext>
            </a:extLst>
          </p:cNvPr>
          <p:cNvSpPr>
            <a:spLocks noGrp="1"/>
          </p:cNvSpPr>
          <p:nvPr>
            <p:ph type="title"/>
          </p:nvPr>
        </p:nvSpPr>
        <p:spPr>
          <a:xfrm>
            <a:off x="390617" y="170330"/>
            <a:ext cx="9404723" cy="797858"/>
          </a:xfrm>
        </p:spPr>
        <p:txBody>
          <a:bodyPr/>
          <a:lstStyle/>
          <a:p>
            <a:r>
              <a:rPr lang="en-IN" dirty="0">
                <a:solidFill>
                  <a:srgbClr val="00B050"/>
                </a:solidFill>
                <a:latin typeface="Arial Rounded MT Bold" panose="020F0704030504030204" pitchFamily="34" charset="0"/>
              </a:rPr>
              <a:t>Q &amp; A </a:t>
            </a:r>
          </a:p>
        </p:txBody>
      </p:sp>
      <p:sp>
        <p:nvSpPr>
          <p:cNvPr id="3" name="Content Placeholder 2">
            <a:extLst>
              <a:ext uri="{FF2B5EF4-FFF2-40B4-BE49-F238E27FC236}">
                <a16:creationId xmlns:a16="http://schemas.microsoft.com/office/drawing/2014/main" id="{F2E0259C-997D-0F8F-ADE7-FC0937CDE2AD}"/>
              </a:ext>
            </a:extLst>
          </p:cNvPr>
          <p:cNvSpPr>
            <a:spLocks noGrp="1"/>
          </p:cNvSpPr>
          <p:nvPr>
            <p:ph idx="1"/>
          </p:nvPr>
        </p:nvSpPr>
        <p:spPr>
          <a:xfrm>
            <a:off x="0" y="968188"/>
            <a:ext cx="12192000" cy="5889812"/>
          </a:xfrm>
        </p:spPr>
        <p:txBody>
          <a:bodyPr>
            <a:noAutofit/>
          </a:bodyPr>
          <a:lstStyle/>
          <a:p>
            <a:pPr marL="0" indent="0">
              <a:lnSpc>
                <a:spcPct val="150000"/>
              </a:lnSpc>
              <a:buNone/>
            </a:pPr>
            <a:r>
              <a:rPr lang="en-US" sz="1800" b="1" dirty="0">
                <a:solidFill>
                  <a:srgbClr val="FFFF00"/>
                </a:solidFill>
                <a:latin typeface="Verdana" panose="020B0604030504040204" pitchFamily="34" charset="0"/>
                <a:ea typeface="Verdana" panose="020B0604030504040204" pitchFamily="34" charset="0"/>
              </a:rPr>
              <a:t>Q1) What’s the source of data?</a:t>
            </a:r>
          </a:p>
          <a:p>
            <a:pPr marL="0" indent="0">
              <a:lnSpc>
                <a:spcPct val="150000"/>
              </a:lnSpc>
              <a:buNone/>
            </a:pPr>
            <a:r>
              <a:rPr lang="en-US" sz="1800" dirty="0">
                <a:latin typeface="Verdana" panose="020B0604030504040204" pitchFamily="34" charset="0"/>
                <a:ea typeface="Verdana" panose="020B0604030504040204" pitchFamily="34" charset="0"/>
              </a:rPr>
              <a:t>Ans) The Dataset was taken from iNeuron’s Provided Project Description Document. https://drive.google.com/drive/folders/165Pjmfb9W9PGy0rZjHEA22LW0Lt3Y-Q8 </a:t>
            </a:r>
          </a:p>
          <a:p>
            <a:pPr marL="0" indent="0">
              <a:lnSpc>
                <a:spcPct val="150000"/>
              </a:lnSpc>
              <a:buNone/>
            </a:pPr>
            <a:r>
              <a:rPr lang="en-US" sz="1800" b="1" dirty="0">
                <a:solidFill>
                  <a:srgbClr val="FFFF00"/>
                </a:solidFill>
                <a:latin typeface="Verdana" panose="020B0604030504040204" pitchFamily="34" charset="0"/>
                <a:ea typeface="Verdana" panose="020B0604030504040204" pitchFamily="34" charset="0"/>
              </a:rPr>
              <a:t>Q2) What was the type of data?</a:t>
            </a:r>
          </a:p>
          <a:p>
            <a:pPr marL="0" indent="0">
              <a:lnSpc>
                <a:spcPct val="150000"/>
              </a:lnSpc>
              <a:buNone/>
            </a:pPr>
            <a:r>
              <a:rPr lang="en-US" sz="1800" dirty="0">
                <a:latin typeface="Verdana" panose="020B0604030504040204" pitchFamily="34" charset="0"/>
                <a:ea typeface="Verdana" panose="020B0604030504040204" pitchFamily="34" charset="0"/>
              </a:rPr>
              <a:t> Ans) The data was the combination of numerical and Categorical values.</a:t>
            </a:r>
          </a:p>
          <a:p>
            <a:pPr marL="0" indent="0">
              <a:lnSpc>
                <a:spcPct val="150000"/>
              </a:lnSpc>
              <a:buNone/>
            </a:pPr>
            <a:r>
              <a:rPr lang="en-US" sz="1800" dirty="0">
                <a:latin typeface="Verdana" panose="020B0604030504040204" pitchFamily="34" charset="0"/>
                <a:ea typeface="Verdana" panose="020B0604030504040204" pitchFamily="34" charset="0"/>
              </a:rPr>
              <a:t> </a:t>
            </a:r>
            <a:r>
              <a:rPr lang="en-US" sz="1800" b="1" dirty="0">
                <a:solidFill>
                  <a:srgbClr val="FFFF00"/>
                </a:solidFill>
                <a:latin typeface="Verdana" panose="020B0604030504040204" pitchFamily="34" charset="0"/>
                <a:ea typeface="Verdana" panose="020B0604030504040204" pitchFamily="34" charset="0"/>
              </a:rPr>
              <a:t>Q 3) What’s the complete flow you followed in this Project?</a:t>
            </a:r>
          </a:p>
          <a:p>
            <a:pPr marL="0" indent="0">
              <a:lnSpc>
                <a:spcPct val="150000"/>
              </a:lnSpc>
              <a:buNone/>
            </a:pPr>
            <a:r>
              <a:rPr lang="en-US" sz="1800" dirty="0">
                <a:latin typeface="Verdana" panose="020B0604030504040204" pitchFamily="34" charset="0"/>
                <a:ea typeface="Verdana" panose="020B0604030504040204" pitchFamily="34" charset="0"/>
              </a:rPr>
              <a:t> Ans) Refer slide 5th for better Understanding</a:t>
            </a:r>
          </a:p>
          <a:p>
            <a:pPr marL="0" indent="0">
              <a:lnSpc>
                <a:spcPct val="150000"/>
              </a:lnSpc>
              <a:buNone/>
            </a:pPr>
            <a:r>
              <a:rPr lang="en-US" sz="1800" dirty="0">
                <a:latin typeface="Verdana" panose="020B0604030504040204" pitchFamily="34" charset="0"/>
                <a:ea typeface="Verdana" panose="020B0604030504040204" pitchFamily="34" charset="0"/>
              </a:rPr>
              <a:t> </a:t>
            </a:r>
            <a:r>
              <a:rPr lang="en-US" sz="1800" b="1" dirty="0">
                <a:solidFill>
                  <a:srgbClr val="FFFF00"/>
                </a:solidFill>
                <a:latin typeface="Verdana" panose="020B0604030504040204" pitchFamily="34" charset="0"/>
                <a:ea typeface="Verdana" panose="020B0604030504040204" pitchFamily="34" charset="0"/>
              </a:rPr>
              <a:t>Q4) What techniques were you using for data?</a:t>
            </a:r>
          </a:p>
          <a:p>
            <a:pPr marL="0" indent="0">
              <a:lnSpc>
                <a:spcPct val="150000"/>
              </a:lnSpc>
              <a:buNone/>
            </a:pPr>
            <a:r>
              <a:rPr lang="en-US" sz="1800" dirty="0">
                <a:latin typeface="Verdana" panose="020B0604030504040204" pitchFamily="34" charset="0"/>
                <a:ea typeface="Verdana" panose="020B0604030504040204" pitchFamily="34" charset="0"/>
              </a:rPr>
              <a:t> Ans) -Removing unwanted attributes</a:t>
            </a:r>
          </a:p>
          <a:p>
            <a:pPr marL="0" indent="0">
              <a:lnSpc>
                <a:spcPct val="150000"/>
              </a:lnSpc>
              <a:buNone/>
            </a:pPr>
            <a:r>
              <a:rPr lang="en-US" sz="1800" dirty="0">
                <a:latin typeface="Verdana" panose="020B0604030504040204" pitchFamily="34" charset="0"/>
                <a:ea typeface="Verdana" panose="020B0604030504040204" pitchFamily="34" charset="0"/>
              </a:rPr>
              <a:t>        -Visualizing relation of independent variables with each other and output variables </a:t>
            </a:r>
          </a:p>
          <a:p>
            <a:pPr marL="0" indent="0">
              <a:lnSpc>
                <a:spcPct val="150000"/>
              </a:lnSpc>
              <a:buNone/>
            </a:pPr>
            <a:r>
              <a:rPr lang="en-US" sz="1800" dirty="0">
                <a:latin typeface="Verdana" panose="020B0604030504040204" pitchFamily="34" charset="0"/>
                <a:ea typeface="Verdana" panose="020B0604030504040204" pitchFamily="34" charset="0"/>
              </a:rPr>
              <a:t>        -Removing outliers</a:t>
            </a:r>
          </a:p>
          <a:p>
            <a:pPr marL="0" indent="0">
              <a:lnSpc>
                <a:spcPct val="150000"/>
              </a:lnSpc>
              <a:buNone/>
            </a:pPr>
            <a:r>
              <a:rPr lang="en-US" sz="1800" dirty="0">
                <a:latin typeface="Verdana" panose="020B0604030504040204" pitchFamily="34" charset="0"/>
                <a:ea typeface="Verdana" panose="020B0604030504040204" pitchFamily="34" charset="0"/>
              </a:rPr>
              <a:t>   </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5111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3ECF8-4AA0-BF76-F655-A0C1C8032259}"/>
              </a:ext>
            </a:extLst>
          </p:cNvPr>
          <p:cNvSpPr>
            <a:spLocks noGrp="1"/>
          </p:cNvSpPr>
          <p:nvPr>
            <p:ph idx="1"/>
          </p:nvPr>
        </p:nvSpPr>
        <p:spPr>
          <a:xfrm>
            <a:off x="0" y="0"/>
            <a:ext cx="12192000" cy="6858000"/>
          </a:xfrm>
        </p:spPr>
        <p:txBody>
          <a:bodyPr/>
          <a:lstStyle/>
          <a:p>
            <a:pPr marL="0" indent="0">
              <a:lnSpc>
                <a:spcPct val="150000"/>
              </a:lnSpc>
              <a:buNone/>
            </a:pPr>
            <a:r>
              <a:rPr lang="en-US" sz="2000" dirty="0">
                <a:latin typeface="Verdana" panose="020B0604030504040204" pitchFamily="34" charset="0"/>
                <a:ea typeface="Verdana" panose="020B0604030504040204" pitchFamily="34" charset="0"/>
              </a:rPr>
              <a:t>     -Cleaning data and imputing if null values are present.</a:t>
            </a:r>
          </a:p>
          <a:p>
            <a:pPr marL="0" indent="0">
              <a:lnSpc>
                <a:spcPct val="150000"/>
              </a:lnSpc>
              <a:buNone/>
            </a:pPr>
            <a:r>
              <a:rPr lang="en-US" sz="2000" dirty="0">
                <a:latin typeface="Verdana" panose="020B0604030504040204" pitchFamily="34" charset="0"/>
                <a:ea typeface="Verdana" panose="020B0604030504040204" pitchFamily="34" charset="0"/>
              </a:rPr>
              <a:t>     -Converting Numerical data into Categorical values.</a:t>
            </a:r>
          </a:p>
          <a:p>
            <a:pPr marL="0" indent="0">
              <a:lnSpc>
                <a:spcPct val="150000"/>
              </a:lnSpc>
              <a:buNone/>
            </a:pPr>
            <a:r>
              <a:rPr lang="en-US" dirty="0">
                <a:solidFill>
                  <a:srgbClr val="FFFF00"/>
                </a:solidFill>
                <a:latin typeface="Verdana" panose="020B0604030504040204" pitchFamily="34" charset="0"/>
                <a:ea typeface="Verdana" panose="020B0604030504040204" pitchFamily="34" charset="0"/>
              </a:rPr>
              <a:t>Q 6) What were the libraries that you used in Python?</a:t>
            </a:r>
          </a:p>
          <a:p>
            <a:pPr marL="0" indent="0">
              <a:lnSpc>
                <a:spcPct val="150000"/>
              </a:lnSpc>
              <a:buNone/>
            </a:pPr>
            <a:r>
              <a:rPr lang="en-US" dirty="0">
                <a:latin typeface="Verdana" panose="020B0604030504040204" pitchFamily="34" charset="0"/>
                <a:ea typeface="Verdana" panose="020B0604030504040204" pitchFamily="34" charset="0"/>
              </a:rPr>
              <a:t> Ans) I used Pandas, NumPy and Matplotlib and Seaborn libraries in Pandas</a:t>
            </a:r>
            <a:endParaRPr lang="en-IN" sz="2000" dirty="0">
              <a:latin typeface="Verdana" panose="020B0604030504040204" pitchFamily="34" charset="0"/>
              <a:ea typeface="Verdana" panose="020B0604030504040204" pitchFamily="34" charset="0"/>
            </a:endParaRPr>
          </a:p>
          <a:p>
            <a:pPr marL="0" indent="0">
              <a:buNone/>
            </a:pPr>
            <a:endParaRPr lang="en-IN" dirty="0"/>
          </a:p>
        </p:txBody>
      </p:sp>
      <p:sp>
        <p:nvSpPr>
          <p:cNvPr id="5" name="TextBox 4">
            <a:extLst>
              <a:ext uri="{FF2B5EF4-FFF2-40B4-BE49-F238E27FC236}">
                <a16:creationId xmlns:a16="http://schemas.microsoft.com/office/drawing/2014/main" id="{1E61F143-E8DC-E09B-E6D9-F8A86BE6FD50}"/>
              </a:ext>
            </a:extLst>
          </p:cNvPr>
          <p:cNvSpPr txBox="1"/>
          <p:nvPr/>
        </p:nvSpPr>
        <p:spPr>
          <a:xfrm>
            <a:off x="2559166" y="4800600"/>
            <a:ext cx="6260047" cy="1323439"/>
          </a:xfrm>
          <a:prstGeom prst="rect">
            <a:avLst/>
          </a:prstGeom>
          <a:noFill/>
        </p:spPr>
        <p:txBody>
          <a:bodyPr wrap="none" rtlCol="0">
            <a:spAutoFit/>
          </a:bodyPr>
          <a:lstStyle/>
          <a:p>
            <a:r>
              <a:rPr lang="en-IN" sz="8000" dirty="0">
                <a:highlight>
                  <a:srgbClr val="000000"/>
                </a:highlight>
                <a:latin typeface="Georgia" panose="02040502050405020303" pitchFamily="18" charset="0"/>
              </a:rPr>
              <a:t>THANK YOU</a:t>
            </a:r>
          </a:p>
        </p:txBody>
      </p:sp>
    </p:spTree>
    <p:extLst>
      <p:ext uri="{BB962C8B-B14F-4D97-AF65-F5344CB8AC3E}">
        <p14:creationId xmlns:p14="http://schemas.microsoft.com/office/powerpoint/2010/main" val="223741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C512-4F0D-58D5-57D4-7170924534C1}"/>
              </a:ext>
            </a:extLst>
          </p:cNvPr>
          <p:cNvSpPr>
            <a:spLocks noGrp="1"/>
          </p:cNvSpPr>
          <p:nvPr>
            <p:ph type="title"/>
          </p:nvPr>
        </p:nvSpPr>
        <p:spPr>
          <a:xfrm>
            <a:off x="680321" y="753228"/>
            <a:ext cx="11220326" cy="1080938"/>
          </a:xfrm>
        </p:spPr>
        <p:txBody>
          <a:bodyPr/>
          <a:lstStyle/>
          <a:p>
            <a:r>
              <a:rPr lang="en-IN" dirty="0">
                <a:solidFill>
                  <a:srgbClr val="00B050"/>
                </a:solidFill>
                <a:latin typeface="Arial Rounded MT Bold" panose="020F0704030504030204" pitchFamily="34" charset="0"/>
              </a:rPr>
              <a:t>PROJECT DETAIL</a:t>
            </a:r>
          </a:p>
        </p:txBody>
      </p:sp>
      <p:graphicFrame>
        <p:nvGraphicFramePr>
          <p:cNvPr id="4" name="Table 4">
            <a:extLst>
              <a:ext uri="{FF2B5EF4-FFF2-40B4-BE49-F238E27FC236}">
                <a16:creationId xmlns:a16="http://schemas.microsoft.com/office/drawing/2014/main" id="{2F3D5C26-4FC6-4B13-BF0D-DF0167A10C15}"/>
              </a:ext>
            </a:extLst>
          </p:cNvPr>
          <p:cNvGraphicFramePr>
            <a:graphicFrameLocks noGrp="1"/>
          </p:cNvGraphicFramePr>
          <p:nvPr>
            <p:ph idx="1"/>
            <p:extLst>
              <p:ext uri="{D42A27DB-BD31-4B8C-83A1-F6EECF244321}">
                <p14:modId xmlns:p14="http://schemas.microsoft.com/office/powerpoint/2010/main" val="801575374"/>
              </p:ext>
            </p:extLst>
          </p:nvPr>
        </p:nvGraphicFramePr>
        <p:xfrm>
          <a:off x="1116760" y="2335026"/>
          <a:ext cx="9546758" cy="3232056"/>
        </p:xfrm>
        <a:graphic>
          <a:graphicData uri="http://schemas.openxmlformats.org/drawingml/2006/table">
            <a:tbl>
              <a:tblPr bandRow="1">
                <a:tableStyleId>{616DA210-FB5B-4158-B5E0-FEB733F419BA}</a:tableStyleId>
              </a:tblPr>
              <a:tblGrid>
                <a:gridCol w="4773379">
                  <a:extLst>
                    <a:ext uri="{9D8B030D-6E8A-4147-A177-3AD203B41FA5}">
                      <a16:colId xmlns:a16="http://schemas.microsoft.com/office/drawing/2014/main" val="1974270239"/>
                    </a:ext>
                  </a:extLst>
                </a:gridCol>
                <a:gridCol w="4773379">
                  <a:extLst>
                    <a:ext uri="{9D8B030D-6E8A-4147-A177-3AD203B41FA5}">
                      <a16:colId xmlns:a16="http://schemas.microsoft.com/office/drawing/2014/main" val="1202560356"/>
                    </a:ext>
                  </a:extLst>
                </a:gridCol>
              </a:tblGrid>
              <a:tr h="538676">
                <a:tc>
                  <a:txBody>
                    <a:bodyPr/>
                    <a:lstStyle/>
                    <a:p>
                      <a:pPr algn="ctr"/>
                      <a:r>
                        <a:rPr lang="en-US" dirty="0">
                          <a:solidFill>
                            <a:schemeClr val="tx1"/>
                          </a:solidFill>
                        </a:rPr>
                        <a:t>Project Title</a:t>
                      </a:r>
                      <a:endParaRPr lang="en-IN" dirty="0">
                        <a:solidFill>
                          <a:schemeClr val="tx1"/>
                        </a:solidFill>
                      </a:endParaRPr>
                    </a:p>
                  </a:txBody>
                  <a:tcPr/>
                </a:tc>
                <a:tc>
                  <a:txBody>
                    <a:bodyPr/>
                    <a:lstStyle/>
                    <a:p>
                      <a:r>
                        <a:rPr lang="en-US" dirty="0"/>
                        <a:t>Heart Disease Diagnostic – Analysis </a:t>
                      </a:r>
                      <a:endParaRPr lang="en-IN" dirty="0"/>
                    </a:p>
                  </a:txBody>
                  <a:tcPr/>
                </a:tc>
                <a:extLst>
                  <a:ext uri="{0D108BD9-81ED-4DB2-BD59-A6C34878D82A}">
                    <a16:rowId xmlns:a16="http://schemas.microsoft.com/office/drawing/2014/main" val="745967563"/>
                  </a:ext>
                </a:extLst>
              </a:tr>
              <a:tr h="538676">
                <a:tc>
                  <a:txBody>
                    <a:bodyPr/>
                    <a:lstStyle/>
                    <a:p>
                      <a:pPr algn="ctr"/>
                      <a:r>
                        <a:rPr lang="en-IN" dirty="0"/>
                        <a:t>Technology</a:t>
                      </a:r>
                    </a:p>
                  </a:txBody>
                  <a:tcPr/>
                </a:tc>
                <a:tc>
                  <a:txBody>
                    <a:bodyPr/>
                    <a:lstStyle/>
                    <a:p>
                      <a:r>
                        <a:rPr lang="en-IN" dirty="0"/>
                        <a:t>Business Intelligence</a:t>
                      </a:r>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4084640896"/>
                  </a:ext>
                </a:extLst>
              </a:tr>
              <a:tr h="538676">
                <a:tc>
                  <a:txBody>
                    <a:bodyPr/>
                    <a:lstStyle/>
                    <a:p>
                      <a:pPr algn="ctr"/>
                      <a:r>
                        <a:rPr lang="en-IN" dirty="0"/>
                        <a:t>Domain</a:t>
                      </a:r>
                    </a:p>
                  </a:txBody>
                  <a:tcPr/>
                </a:tc>
                <a:tc>
                  <a:txBody>
                    <a:bodyPr/>
                    <a:lstStyle/>
                    <a:p>
                      <a:r>
                        <a:rPr lang="en-IN" dirty="0"/>
                        <a:t>Healthcare</a:t>
                      </a:r>
                    </a:p>
                  </a:txBody>
                  <a:tcPr/>
                </a:tc>
                <a:extLst>
                  <a:ext uri="{0D108BD9-81ED-4DB2-BD59-A6C34878D82A}">
                    <a16:rowId xmlns:a16="http://schemas.microsoft.com/office/drawing/2014/main" val="2343926751"/>
                  </a:ext>
                </a:extLst>
              </a:tr>
              <a:tr h="538676">
                <a:tc>
                  <a:txBody>
                    <a:bodyPr/>
                    <a:lstStyle/>
                    <a:p>
                      <a:pPr algn="ctr"/>
                      <a:r>
                        <a:rPr lang="en-IN" dirty="0"/>
                        <a:t>Project Difficulty level</a:t>
                      </a:r>
                    </a:p>
                  </a:txBody>
                  <a:tcPr/>
                </a:tc>
                <a:tc>
                  <a:txBody>
                    <a:bodyPr/>
                    <a:lstStyle/>
                    <a:p>
                      <a:r>
                        <a:rPr lang="en-IN" dirty="0"/>
                        <a:t>Advanced </a:t>
                      </a:r>
                    </a:p>
                  </a:txBody>
                  <a:tcPr/>
                </a:tc>
                <a:extLst>
                  <a:ext uri="{0D108BD9-81ED-4DB2-BD59-A6C34878D82A}">
                    <a16:rowId xmlns:a16="http://schemas.microsoft.com/office/drawing/2014/main" val="1490940391"/>
                  </a:ext>
                </a:extLst>
              </a:tr>
              <a:tr h="538676">
                <a:tc>
                  <a:txBody>
                    <a:bodyPr/>
                    <a:lstStyle/>
                    <a:p>
                      <a:pPr algn="ctr"/>
                      <a:r>
                        <a:rPr lang="en-IN" dirty="0"/>
                        <a:t>Programming Language Used</a:t>
                      </a:r>
                    </a:p>
                  </a:txBody>
                  <a:tcPr/>
                </a:tc>
                <a:tc>
                  <a:txBody>
                    <a:bodyPr/>
                    <a:lstStyle/>
                    <a:p>
                      <a:r>
                        <a:rPr lang="en-IN" dirty="0"/>
                        <a:t>Python</a:t>
                      </a:r>
                    </a:p>
                  </a:txBody>
                  <a:tcPr/>
                </a:tc>
                <a:extLst>
                  <a:ext uri="{0D108BD9-81ED-4DB2-BD59-A6C34878D82A}">
                    <a16:rowId xmlns:a16="http://schemas.microsoft.com/office/drawing/2014/main" val="2249945733"/>
                  </a:ext>
                </a:extLst>
              </a:tr>
              <a:tr h="538676">
                <a:tc>
                  <a:txBody>
                    <a:bodyPr/>
                    <a:lstStyle/>
                    <a:p>
                      <a:pPr algn="ctr"/>
                      <a:r>
                        <a:rPr lang="en-IN" dirty="0"/>
                        <a:t>Tools Used </a:t>
                      </a:r>
                    </a:p>
                  </a:txBody>
                  <a:tcPr/>
                </a:tc>
                <a:tc>
                  <a:txBody>
                    <a:bodyPr/>
                    <a:lstStyle/>
                    <a:p>
                      <a:r>
                        <a:rPr lang="en-US" dirty="0"/>
                        <a:t>Jupyter Notebook, MS-Excel, MS-Power BI </a:t>
                      </a:r>
                      <a:endParaRPr lang="en-IN" dirty="0"/>
                    </a:p>
                  </a:txBody>
                  <a:tcPr/>
                </a:tc>
                <a:extLst>
                  <a:ext uri="{0D108BD9-81ED-4DB2-BD59-A6C34878D82A}">
                    <a16:rowId xmlns:a16="http://schemas.microsoft.com/office/drawing/2014/main" val="2163283778"/>
                  </a:ext>
                </a:extLst>
              </a:tr>
            </a:tbl>
          </a:graphicData>
        </a:graphic>
      </p:graphicFrame>
    </p:spTree>
    <p:extLst>
      <p:ext uri="{BB962C8B-B14F-4D97-AF65-F5344CB8AC3E}">
        <p14:creationId xmlns:p14="http://schemas.microsoft.com/office/powerpoint/2010/main" val="409537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9453-A3D8-8696-7E5C-963A24B57D75}"/>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07607F92-FE3D-0FAD-BF3D-CD0C4BF8324E}"/>
              </a:ext>
            </a:extLst>
          </p:cNvPr>
          <p:cNvSpPr>
            <a:spLocks noGrp="1"/>
          </p:cNvSpPr>
          <p:nvPr>
            <p:ph idx="1"/>
          </p:nvPr>
        </p:nvSpPr>
        <p:spPr>
          <a:xfrm>
            <a:off x="1189458" y="2456330"/>
            <a:ext cx="8946541" cy="4195481"/>
          </a:xfrm>
        </p:spPr>
        <p:txBody>
          <a:bodyPr>
            <a:normAutofit/>
          </a:bodyPr>
          <a:lstStyle/>
          <a:p>
            <a:r>
              <a:rPr lang="en-US" sz="3200" dirty="0">
                <a:latin typeface="+mn-lt"/>
                <a:ea typeface="Verdana" panose="020B0604030504040204" pitchFamily="34" charset="0"/>
              </a:rPr>
              <a:t>The goal of this project is to analyse the heart disease occurrence, based on a combination of features that describes the heart disease.</a:t>
            </a:r>
            <a:endParaRPr lang="en-IN" sz="3200" dirty="0">
              <a:latin typeface="+mn-lt"/>
              <a:ea typeface="Verdana" panose="020B0604030504040204" pitchFamily="34" charset="0"/>
            </a:endParaRPr>
          </a:p>
        </p:txBody>
      </p:sp>
    </p:spTree>
    <p:extLst>
      <p:ext uri="{BB962C8B-B14F-4D97-AF65-F5344CB8AC3E}">
        <p14:creationId xmlns:p14="http://schemas.microsoft.com/office/powerpoint/2010/main" val="169285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C633-98D2-D4DA-CB64-FA4A52B1B4F1}"/>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PROBLEM STATEMENT </a:t>
            </a:r>
          </a:p>
        </p:txBody>
      </p:sp>
      <p:sp>
        <p:nvSpPr>
          <p:cNvPr id="3" name="Content Placeholder 2">
            <a:extLst>
              <a:ext uri="{FF2B5EF4-FFF2-40B4-BE49-F238E27FC236}">
                <a16:creationId xmlns:a16="http://schemas.microsoft.com/office/drawing/2014/main" id="{507A7A18-513A-5ECB-E75C-4E236282C8FB}"/>
              </a:ext>
            </a:extLst>
          </p:cNvPr>
          <p:cNvSpPr>
            <a:spLocks noGrp="1"/>
          </p:cNvSpPr>
          <p:nvPr>
            <p:ph idx="1"/>
          </p:nvPr>
        </p:nvSpPr>
        <p:spPr/>
        <p:txBody>
          <a:bodyPr>
            <a:normAutofit/>
          </a:bodyPr>
          <a:lstStyle/>
          <a:p>
            <a:pPr>
              <a:buFont typeface="Wingdings" panose="05000000000000000000" pitchFamily="2" charset="2"/>
              <a:buChar char="Ø"/>
            </a:pPr>
            <a:r>
              <a:rPr lang="en-US" sz="2800" dirty="0"/>
              <a:t>Health is real wealth in the pandemic time we all realized the brute effects of covid-19 on all irrespective of any status. You are required to analyse this health and medical data for better future preparation.</a:t>
            </a:r>
          </a:p>
          <a:p>
            <a:pPr>
              <a:buFont typeface="Wingdings" panose="05000000000000000000" pitchFamily="2" charset="2"/>
              <a:buChar char="Ø"/>
            </a:pPr>
            <a:r>
              <a:rPr lang="en-US" sz="2800" dirty="0"/>
              <a:t>A dataset is formed by taking into consideration some of the information of 303 individuals.</a:t>
            </a:r>
            <a:endParaRPr lang="en-IN" sz="2800" dirty="0"/>
          </a:p>
        </p:txBody>
      </p:sp>
    </p:spTree>
    <p:extLst>
      <p:ext uri="{BB962C8B-B14F-4D97-AF65-F5344CB8AC3E}">
        <p14:creationId xmlns:p14="http://schemas.microsoft.com/office/powerpoint/2010/main" val="454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88BA-8C32-3309-C007-871900F3808B}"/>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ARCHITECTURE</a:t>
            </a:r>
          </a:p>
        </p:txBody>
      </p:sp>
      <p:pic>
        <p:nvPicPr>
          <p:cNvPr id="7" name="Content Placeholder 6">
            <a:extLst>
              <a:ext uri="{FF2B5EF4-FFF2-40B4-BE49-F238E27FC236}">
                <a16:creationId xmlns:a16="http://schemas.microsoft.com/office/drawing/2014/main" id="{98F587E6-E1A9-A93B-8C95-B4D06C1E7BBC}"/>
              </a:ext>
            </a:extLst>
          </p:cNvPr>
          <p:cNvPicPr>
            <a:picLocks noGrp="1" noChangeAspect="1"/>
          </p:cNvPicPr>
          <p:nvPr>
            <p:ph idx="1"/>
          </p:nvPr>
        </p:nvPicPr>
        <p:blipFill>
          <a:blip r:embed="rId2"/>
          <a:stretch>
            <a:fillRect/>
          </a:stretch>
        </p:blipFill>
        <p:spPr>
          <a:xfrm>
            <a:off x="313765" y="1667435"/>
            <a:ext cx="11564470" cy="4737847"/>
          </a:xfrm>
        </p:spPr>
      </p:pic>
    </p:spTree>
    <p:extLst>
      <p:ext uri="{BB962C8B-B14F-4D97-AF65-F5344CB8AC3E}">
        <p14:creationId xmlns:p14="http://schemas.microsoft.com/office/powerpoint/2010/main" val="122437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62C7-25E3-FEE9-56F3-F9F919FBC4C5}"/>
              </a:ext>
            </a:extLst>
          </p:cNvPr>
          <p:cNvSpPr>
            <a:spLocks noGrp="1"/>
          </p:cNvSpPr>
          <p:nvPr>
            <p:ph type="title"/>
          </p:nvPr>
        </p:nvSpPr>
        <p:spPr/>
        <p:txBody>
          <a:bodyPr/>
          <a:lstStyle/>
          <a:p>
            <a:r>
              <a:rPr lang="en-IN" dirty="0">
                <a:solidFill>
                  <a:srgbClr val="00B050"/>
                </a:solidFill>
                <a:latin typeface="Arial Rounded MT Bold" panose="020F0704030504030204" pitchFamily="34" charset="0"/>
              </a:rPr>
              <a:t>DATASET INFORMATION</a:t>
            </a:r>
          </a:p>
        </p:txBody>
      </p:sp>
      <p:sp>
        <p:nvSpPr>
          <p:cNvPr id="3" name="Content Placeholder 2">
            <a:extLst>
              <a:ext uri="{FF2B5EF4-FFF2-40B4-BE49-F238E27FC236}">
                <a16:creationId xmlns:a16="http://schemas.microsoft.com/office/drawing/2014/main" id="{E3E9BDC4-5913-AF47-889C-70DD2C517363}"/>
              </a:ext>
            </a:extLst>
          </p:cNvPr>
          <p:cNvSpPr>
            <a:spLocks noGrp="1"/>
          </p:cNvSpPr>
          <p:nvPr>
            <p:ph idx="1"/>
          </p:nvPr>
        </p:nvSpPr>
        <p:spPr>
          <a:xfrm>
            <a:off x="645132" y="1290918"/>
            <a:ext cx="11094150" cy="5257800"/>
          </a:xfrm>
        </p:spPr>
        <p:txBody>
          <a:bodyPr>
            <a:normAutofit lnSpcReduction="10000"/>
          </a:bodyPr>
          <a:lstStyle/>
          <a:p>
            <a:r>
              <a:rPr lang="en-US" sz="2400" dirty="0"/>
              <a:t>age: The person's age in years </a:t>
            </a:r>
          </a:p>
          <a:p>
            <a:r>
              <a:rPr lang="en-US" sz="2400" dirty="0"/>
              <a:t>sex: The person's sex (1 = male, 0 = female) </a:t>
            </a:r>
          </a:p>
          <a:p>
            <a:r>
              <a:rPr lang="en-US" sz="2400" dirty="0"/>
              <a:t>cp: The chest pain experienced (Value 1: typical angina, Value 2: atypical angina, Value 3: non-anginal pain, Value 4: asymptomatic) </a:t>
            </a:r>
          </a:p>
          <a:p>
            <a:r>
              <a:rPr lang="en-US" sz="2400" dirty="0"/>
              <a:t>trestbps: The person's resting blood pressure (mm Hg on admission to the hospital)</a:t>
            </a:r>
          </a:p>
          <a:p>
            <a:r>
              <a:rPr lang="en-US" sz="2400" dirty="0"/>
              <a:t>chol: The person's cholesterol measurement in mg/dl </a:t>
            </a:r>
          </a:p>
          <a:p>
            <a:r>
              <a:rPr lang="en-US" sz="2400" dirty="0"/>
              <a:t>fbs: The person's fasting blood sugar (&gt; 120 mg/dl, 1 = true; 0 = false)</a:t>
            </a:r>
          </a:p>
          <a:p>
            <a:r>
              <a:rPr lang="en-IN" sz="2400" dirty="0"/>
              <a:t>restecg: Resting electrocardiographic measurement (0 = normal, 1 = having ST-T wave abnormality, 2 = showing probable or definite left ventricular hypertrophy by Estes' criteria) </a:t>
            </a:r>
          </a:p>
          <a:p>
            <a:r>
              <a:rPr lang="en-US" sz="2400" dirty="0"/>
              <a:t>thalach: The person's maximum heart rate achieved </a:t>
            </a:r>
          </a:p>
          <a:p>
            <a:pPr marL="0" indent="0">
              <a:buNone/>
            </a:pPr>
            <a:endParaRPr lang="en-US" dirty="0"/>
          </a:p>
        </p:txBody>
      </p:sp>
    </p:spTree>
    <p:extLst>
      <p:ext uri="{BB962C8B-B14F-4D97-AF65-F5344CB8AC3E}">
        <p14:creationId xmlns:p14="http://schemas.microsoft.com/office/powerpoint/2010/main" val="265559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9FEB1-1A95-16E0-D34B-BED4E1BE3DB3}"/>
              </a:ext>
            </a:extLst>
          </p:cNvPr>
          <p:cNvSpPr>
            <a:spLocks noGrp="1"/>
          </p:cNvSpPr>
          <p:nvPr>
            <p:ph idx="1"/>
          </p:nvPr>
        </p:nvSpPr>
        <p:spPr>
          <a:xfrm>
            <a:off x="255494" y="255494"/>
            <a:ext cx="11443447" cy="6293224"/>
          </a:xfrm>
        </p:spPr>
        <p:txBody>
          <a:bodyPr>
            <a:normAutofit/>
          </a:bodyPr>
          <a:lstStyle/>
          <a:p>
            <a:r>
              <a:rPr lang="en-US" sz="2400" dirty="0" err="1"/>
              <a:t>exang</a:t>
            </a:r>
            <a:r>
              <a:rPr lang="en-US" sz="2400" dirty="0"/>
              <a:t>: Exercise induced angina (1 = yes; 0 = no)</a:t>
            </a:r>
          </a:p>
          <a:p>
            <a:r>
              <a:rPr lang="en-US" sz="2400" dirty="0" err="1"/>
              <a:t>oldpeak</a:t>
            </a:r>
            <a:r>
              <a:rPr lang="en-US" sz="2400" dirty="0"/>
              <a:t>: ST depression induced by exercise relative to rest </a:t>
            </a:r>
          </a:p>
          <a:p>
            <a:r>
              <a:rPr lang="en-US" sz="2400" dirty="0"/>
              <a:t>slope: the slope of the peak exercise ST segment (Value 1: upsloping, Value 2: flat, Value 3: down sloping) </a:t>
            </a:r>
          </a:p>
          <a:p>
            <a:r>
              <a:rPr lang="en-US" sz="2400" dirty="0"/>
              <a:t>ca: The number of major vessels (0-3) </a:t>
            </a:r>
          </a:p>
          <a:p>
            <a:r>
              <a:rPr lang="en-US" sz="2400" dirty="0"/>
              <a:t>thal: A blood disorder called thalassemia (3 = normal; 6 = fixed defect; 7 = reversable defect)</a:t>
            </a:r>
          </a:p>
          <a:p>
            <a:r>
              <a:rPr lang="en-US" sz="2400" dirty="0"/>
              <a:t>Num: Heart disease (0 = no, 1 = yes)</a:t>
            </a:r>
            <a:endParaRPr lang="en-US" dirty="0"/>
          </a:p>
          <a:p>
            <a:pPr marL="0" indent="0">
              <a:buNone/>
            </a:pPr>
            <a:r>
              <a:rPr lang="en-US" sz="2400" dirty="0">
                <a:latin typeface="Arial Rounded MT Bold" panose="020F0704030504030204" pitchFamily="34" charset="0"/>
              </a:rPr>
              <a:t>Detailed Description:</a:t>
            </a:r>
          </a:p>
          <a:p>
            <a:pPr>
              <a:buFont typeface="Wingdings" panose="05000000000000000000" pitchFamily="2" charset="2"/>
              <a:buChar char="Ø"/>
            </a:pPr>
            <a:r>
              <a:rPr lang="en-US" dirty="0"/>
              <a:t>Age: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a:t>
            </a:r>
          </a:p>
          <a:p>
            <a:pPr marL="0" indent="0">
              <a:buNone/>
            </a:pPr>
            <a:endParaRPr lang="en-IN" dirty="0"/>
          </a:p>
        </p:txBody>
      </p:sp>
    </p:spTree>
    <p:extLst>
      <p:ext uri="{BB962C8B-B14F-4D97-AF65-F5344CB8AC3E}">
        <p14:creationId xmlns:p14="http://schemas.microsoft.com/office/powerpoint/2010/main" val="365680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E7C63-C265-B423-1B5B-0CB319E020A0}"/>
              </a:ext>
            </a:extLst>
          </p:cNvPr>
          <p:cNvSpPr>
            <a:spLocks noGrp="1"/>
          </p:cNvSpPr>
          <p:nvPr>
            <p:ph idx="1"/>
          </p:nvPr>
        </p:nvSpPr>
        <p:spPr>
          <a:xfrm>
            <a:off x="457200" y="497542"/>
            <a:ext cx="9592653" cy="5750858"/>
          </a:xfrm>
        </p:spPr>
        <p:txBody>
          <a:bodyPr>
            <a:normAutofit fontScale="92500" lnSpcReduction="20000"/>
          </a:bodyPr>
          <a:lstStyle/>
          <a:p>
            <a:pPr>
              <a:buFont typeface="Wingdings" panose="05000000000000000000" pitchFamily="2" charset="2"/>
              <a:buChar char="Ø"/>
            </a:pPr>
            <a:r>
              <a:rPr lang="en-US" dirty="0"/>
              <a:t>Sex: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a:t>
            </a:r>
          </a:p>
          <a:p>
            <a:pPr>
              <a:buFont typeface="Wingdings" panose="05000000000000000000" pitchFamily="2" charset="2"/>
              <a:buChar char="Ø"/>
            </a:pPr>
            <a:endParaRPr lang="en-US" dirty="0"/>
          </a:p>
          <a:p>
            <a:pPr>
              <a:buFont typeface="Wingdings" panose="05000000000000000000" pitchFamily="2" charset="2"/>
              <a:buChar char="Ø"/>
            </a:pPr>
            <a:r>
              <a:rPr lang="en-US" dirty="0"/>
              <a:t>Resting Blood Pressure: Over time, high blood pressure can damage arteries that feed your heart. High blood pressure that occurs with other conditions, such as obesity, high cholesterol or diabetes, increases your risk even more.</a:t>
            </a:r>
          </a:p>
          <a:p>
            <a:pPr>
              <a:buFont typeface="Wingdings" panose="05000000000000000000" pitchFamily="2" charset="2"/>
              <a:buChar char="Ø"/>
            </a:pPr>
            <a:endParaRPr lang="en-US" dirty="0"/>
          </a:p>
          <a:p>
            <a:pPr>
              <a:buFont typeface="Wingdings" panose="05000000000000000000" pitchFamily="2" charset="2"/>
              <a:buChar char="Ø"/>
            </a:pPr>
            <a:r>
              <a:rPr lang="en-US" dirty="0"/>
              <a:t>Fasting Blood Sugar: Not producing enough of a hormone secreted by your pancreas (insulin) or not responding to insulin properly causes your body's blood sugar levels to rise, increasing your risk of heart attack.</a:t>
            </a:r>
          </a:p>
          <a:p>
            <a:pPr>
              <a:buFont typeface="Wingdings" panose="05000000000000000000" pitchFamily="2" charset="2"/>
              <a:buChar char="Ø"/>
            </a:pPr>
            <a:endParaRPr lang="en-US" dirty="0"/>
          </a:p>
          <a:p>
            <a:pPr>
              <a:buFont typeface="Wingdings" panose="05000000000000000000" pitchFamily="2" charset="2"/>
              <a:buChar char="Ø"/>
            </a:pPr>
            <a:r>
              <a:rPr lang="en-US" dirty="0"/>
              <a:t>Cholesterol: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endParaRPr lang="en-IN" dirty="0"/>
          </a:p>
        </p:txBody>
      </p:sp>
    </p:spTree>
    <p:extLst>
      <p:ext uri="{BB962C8B-B14F-4D97-AF65-F5344CB8AC3E}">
        <p14:creationId xmlns:p14="http://schemas.microsoft.com/office/powerpoint/2010/main" val="316821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48D8-B651-9625-31C9-27CAC0044EC8}"/>
              </a:ext>
            </a:extLst>
          </p:cNvPr>
          <p:cNvSpPr>
            <a:spLocks noGrp="1"/>
          </p:cNvSpPr>
          <p:nvPr>
            <p:ph idx="1"/>
          </p:nvPr>
        </p:nvSpPr>
        <p:spPr>
          <a:xfrm>
            <a:off x="268941" y="430306"/>
            <a:ext cx="11524129" cy="6199094"/>
          </a:xfrm>
        </p:spPr>
        <p:txBody>
          <a:bodyPr>
            <a:noAutofit/>
          </a:bodyPr>
          <a:lstStyle/>
          <a:p>
            <a:pPr>
              <a:buFont typeface="Wingdings" panose="05000000000000000000" pitchFamily="2" charset="2"/>
              <a:buChar char="Ø"/>
            </a:pPr>
            <a:r>
              <a:rPr lang="en-US" dirty="0"/>
              <a:t>Resting ECG: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p>
          <a:p>
            <a:pPr>
              <a:buFont typeface="Wingdings" panose="05000000000000000000" pitchFamily="2" charset="2"/>
              <a:buChar char="Ø"/>
            </a:pPr>
            <a:endParaRPr lang="en-US" dirty="0"/>
          </a:p>
          <a:p>
            <a:pPr>
              <a:buFont typeface="Wingdings" panose="05000000000000000000" pitchFamily="2" charset="2"/>
              <a:buChar char="Ø"/>
            </a:pPr>
            <a:r>
              <a:rPr lang="en-US" dirty="0"/>
              <a:t>Max heart rate achieved: The increase in the cardiovascular risk, associated with the acceleration of heart rate, was comparable to the increase in risk observed with high blood pressure. It has been shown that an increase in heart rate Parameters Important? by 10 beats per minute was associated with an increase in the risk of cardiac death by at least 20%, and this increase in the risk is similar to the one observed with an increase in systolic blood pressure by 10 mm Hg.</a:t>
            </a:r>
          </a:p>
          <a:p>
            <a:pPr>
              <a:buFont typeface="Wingdings" panose="05000000000000000000" pitchFamily="2" charset="2"/>
              <a:buChar char="Ø"/>
            </a:pPr>
            <a:endParaRPr lang="en-US" dirty="0"/>
          </a:p>
          <a:p>
            <a:pPr>
              <a:buFont typeface="Wingdings" panose="05000000000000000000" pitchFamily="2" charset="2"/>
              <a:buChar char="Ø"/>
            </a:pPr>
            <a:r>
              <a:rPr lang="en-US" dirty="0"/>
              <a:t>ST Depression: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dirty="0"/>
          </a:p>
        </p:txBody>
      </p:sp>
    </p:spTree>
    <p:extLst>
      <p:ext uri="{BB962C8B-B14F-4D97-AF65-F5344CB8AC3E}">
        <p14:creationId xmlns:p14="http://schemas.microsoft.com/office/powerpoint/2010/main" val="2936629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218</TotalTime>
  <Words>1384</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Rounded MT Bold</vt:lpstr>
      <vt:lpstr>Book Antiqua</vt:lpstr>
      <vt:lpstr>Cambria</vt:lpstr>
      <vt:lpstr>Century Gothic</vt:lpstr>
      <vt:lpstr>Georgia</vt:lpstr>
      <vt:lpstr>Imprint MT Shadow</vt:lpstr>
      <vt:lpstr>Symbol</vt:lpstr>
      <vt:lpstr>Times New Roman</vt:lpstr>
      <vt:lpstr>Verdana</vt:lpstr>
      <vt:lpstr>Wingdings</vt:lpstr>
      <vt:lpstr>Wingdings 3</vt:lpstr>
      <vt:lpstr>Ion</vt:lpstr>
      <vt:lpstr>HEART DISEASE DIAGNOSTIC ANALYSIS</vt:lpstr>
      <vt:lpstr>PROJECT DETAIL</vt:lpstr>
      <vt:lpstr>OBJECTIVE</vt:lpstr>
      <vt:lpstr>PROBLEM STATEMENT </vt:lpstr>
      <vt:lpstr>ARCHITECTURE</vt:lpstr>
      <vt:lpstr>DATASET INFORMATION</vt:lpstr>
      <vt:lpstr>PowerPoint Presentation</vt:lpstr>
      <vt:lpstr>PowerPoint Presentation</vt:lpstr>
      <vt:lpstr>PowerPoint Presentation</vt:lpstr>
      <vt:lpstr>INSIGHTS</vt:lpstr>
      <vt:lpstr>2. What symptoms do people experience in heart disease</vt:lpstr>
      <vt:lpstr>PowerPoint Presentation</vt:lpstr>
      <vt:lpstr>PowerPoint Presentation</vt:lpstr>
      <vt:lpstr>FINAL REPORT</vt:lpstr>
      <vt:lpstr>KEY PERFORMANCE INDICATOR (KPI) </vt:lpstr>
      <vt:lpstr>CONCLUSION</vt:lpstr>
      <vt:lpstr>Q &amp; 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Aishwarya Pathipaka</dc:creator>
  <cp:lastModifiedBy>Aishwarya Pathipaka</cp:lastModifiedBy>
  <cp:revision>5</cp:revision>
  <dcterms:created xsi:type="dcterms:W3CDTF">2022-08-05T10:34:17Z</dcterms:created>
  <dcterms:modified xsi:type="dcterms:W3CDTF">2022-08-10T11:43:54Z</dcterms:modified>
</cp:coreProperties>
</file>