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16" r:id="rId2"/>
    <p:sldId id="360" r:id="rId3"/>
    <p:sldId id="369" r:id="rId4"/>
    <p:sldId id="368" r:id="rId5"/>
    <p:sldId id="370" r:id="rId6"/>
    <p:sldId id="372" r:id="rId7"/>
    <p:sldId id="371" r:id="rId8"/>
    <p:sldId id="373" r:id="rId9"/>
    <p:sldId id="374" r:id="rId10"/>
    <p:sldId id="375" r:id="rId11"/>
    <p:sldId id="377" r:id="rId12"/>
    <p:sldId id="387" r:id="rId13"/>
    <p:sldId id="388" r:id="rId14"/>
    <p:sldId id="389" r:id="rId15"/>
    <p:sldId id="390" r:id="rId16"/>
    <p:sldId id="386" r:id="rId17"/>
    <p:sldId id="391" r:id="rId18"/>
    <p:sldId id="392" r:id="rId19"/>
    <p:sldId id="393" r:id="rId20"/>
    <p:sldId id="380" r:id="rId21"/>
    <p:sldId id="384" r:id="rId22"/>
    <p:sldId id="381" r:id="rId23"/>
    <p:sldId id="382" r:id="rId24"/>
    <p:sldId id="383" r:id="rId25"/>
    <p:sldId id="394" r:id="rId26"/>
    <p:sldId id="385" r:id="rId27"/>
    <p:sldId id="395" r:id="rId28"/>
    <p:sldId id="396" r:id="rId29"/>
    <p:sldId id="397" r:id="rId30"/>
    <p:sldId id="399" r:id="rId31"/>
    <p:sldId id="401" r:id="rId32"/>
    <p:sldId id="402" r:id="rId33"/>
    <p:sldId id="403" r:id="rId34"/>
    <p:sldId id="404" r:id="rId35"/>
    <p:sldId id="405" r:id="rId36"/>
    <p:sldId id="407" r:id="rId37"/>
    <p:sldId id="406" r:id="rId38"/>
    <p:sldId id="3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2EDBC0-BBA5-4BA1-9AB3-504A203FAB32}">
          <p14:sldIdLst>
            <p14:sldId id="316"/>
            <p14:sldId id="360"/>
            <p14:sldId id="369"/>
            <p14:sldId id="368"/>
            <p14:sldId id="370"/>
            <p14:sldId id="372"/>
            <p14:sldId id="371"/>
            <p14:sldId id="373"/>
            <p14:sldId id="374"/>
            <p14:sldId id="375"/>
            <p14:sldId id="377"/>
            <p14:sldId id="387"/>
            <p14:sldId id="388"/>
            <p14:sldId id="389"/>
            <p14:sldId id="390"/>
            <p14:sldId id="386"/>
            <p14:sldId id="391"/>
            <p14:sldId id="392"/>
            <p14:sldId id="393"/>
            <p14:sldId id="380"/>
            <p14:sldId id="384"/>
            <p14:sldId id="381"/>
            <p14:sldId id="382"/>
            <p14:sldId id="383"/>
            <p14:sldId id="394"/>
            <p14:sldId id="385"/>
            <p14:sldId id="395"/>
            <p14:sldId id="396"/>
            <p14:sldId id="397"/>
            <p14:sldId id="399"/>
            <p14:sldId id="401"/>
            <p14:sldId id="402"/>
            <p14:sldId id="403"/>
            <p14:sldId id="404"/>
            <p14:sldId id="405"/>
            <p14:sldId id="407"/>
            <p14:sldId id="40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5148E-4957-300F-A3A4-68CE22E74BCB}" v="2" dt="2025-07-06T04:10:28.123"/>
    <p1510:client id="{920D036C-9EEA-2E5B-85AF-A1F758FF8A56}" v="56" dt="2025-07-06T04:28:1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7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267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dirty="0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116043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33" smtClean="0"/>
            </a:lvl2pPr>
            <a:lvl3pPr>
              <a:defRPr lang="en-US" sz="1867" smtClean="0"/>
            </a:lvl3pPr>
            <a:lvl4pPr>
              <a:defRPr lang="en-US" sz="1600" smtClean="0"/>
            </a:lvl4pPr>
            <a:lvl5pPr>
              <a:defRPr lang="en-US" sz="1467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1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797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4207852" y="6581380"/>
            <a:ext cx="3806296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914354"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Restricted Circulation | L&amp;T Technology Services | © 2018</a:t>
            </a:r>
          </a:p>
        </p:txBody>
      </p:sp>
    </p:spTree>
    <p:extLst>
      <p:ext uri="{BB962C8B-B14F-4D97-AF65-F5344CB8AC3E}">
        <p14:creationId xmlns:p14="http://schemas.microsoft.com/office/powerpoint/2010/main" val="7990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5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on Adaptive AUTOSAR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C++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9775" y="5172785"/>
            <a:ext cx="4858623" cy="46357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9395" y="5828213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July 21, 2023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58578-1BB2-894C-03BE-8265AA5119C0}"/>
              </a:ext>
            </a:extLst>
          </p:cNvPr>
          <p:cNvSpPr/>
          <p:nvPr/>
        </p:nvSpPr>
        <p:spPr>
          <a:xfrm>
            <a:off x="-34637" y="3480954"/>
            <a:ext cx="3273136" cy="831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8B071-E1AC-D67C-33A4-01A24191308B}"/>
              </a:ext>
            </a:extLst>
          </p:cNvPr>
          <p:cNvSpPr txBox="1"/>
          <p:nvPr/>
        </p:nvSpPr>
        <p:spPr>
          <a:xfrm>
            <a:off x="86590" y="3671454"/>
            <a:ext cx="3030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Aishwarya Srivastava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95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84F5-B157-C29F-41E7-ED18AB9D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-27708"/>
            <a:ext cx="11379200" cy="673820"/>
          </a:xfrm>
        </p:spPr>
        <p:txBody>
          <a:bodyPr/>
          <a:lstStyle/>
          <a:p>
            <a:r>
              <a:rPr lang="en-US" b="1" dirty="0"/>
              <a:t>Runtime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F437-C36A-0C6C-D5AF-D3CD4DAB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Runtime category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Execution Management</a:t>
            </a:r>
          </a:p>
          <a:p>
            <a:pPr lvl="3"/>
            <a:r>
              <a:rPr lang="en-US" sz="1800" dirty="0"/>
              <a:t>Execution Management is responsible to control Processes of the AUTOSAR Adaptive Platform and Adaptive Applications.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 Management</a:t>
            </a:r>
          </a:p>
          <a:p>
            <a:pPr lvl="3"/>
            <a:r>
              <a:rPr lang="en-US" sz="2000" dirty="0"/>
              <a:t>State Management determines the desired target state of the AUTOSAR Runtime for Adaptive Applications based on various application-specific inputs.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 and Trace</a:t>
            </a:r>
          </a:p>
          <a:p>
            <a:pPr lvl="3"/>
            <a:r>
              <a:rPr lang="en-US" sz="2000" dirty="0"/>
              <a:t>Log and Trace provides functionality to build and log messages of different severity.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Core</a:t>
            </a:r>
          </a:p>
          <a:p>
            <a:pPr lvl="3"/>
            <a:r>
              <a:rPr lang="en-US" sz="2000" dirty="0"/>
              <a:t>Core provides functionality for initialization and de-initialization of the AUTOSAR Runtime for Adaptive Applications as well as termination of Processes.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Operating System Interface</a:t>
            </a:r>
          </a:p>
          <a:p>
            <a:pPr lvl="3"/>
            <a:r>
              <a:rPr lang="en-US" sz="2000" dirty="0"/>
              <a:t>The Operating System Interface provides functionality for implementing multi-threaded real-time embedded applications and corresponds to the POSIX PSE51 profile.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C361-4BBF-078B-47D9-0E01DB39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F2F4-7436-20B3-079A-B154ABCD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Communication category are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Communication Management</a:t>
            </a:r>
          </a:p>
          <a:p>
            <a:pPr lvl="2"/>
            <a:r>
              <a:rPr lang="en-US" sz="2000" dirty="0"/>
              <a:t>Communication Management is responsible for all levels of service-oriented and raw communication between applications in a distributed real-time embedded environment.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 Management</a:t>
            </a:r>
          </a:p>
          <a:p>
            <a:pPr lvl="2"/>
            <a:r>
              <a:rPr lang="en-US" sz="2000" dirty="0"/>
              <a:t>Network Management provides functionality to request and query the network states for logical network handles, Such network handles can be mapped to physical or partial networks.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 Synchronization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sz="2000" dirty="0"/>
              <a:t>Time Synchronization provides synchronized time information in distributed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0268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4589-6172-33D8-FEF6-E8C12CA6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4A5C-94DF-8DCA-D04E-CEB9D5CD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Storage category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Persistency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Persistency provides functionality to store and retrieve information to/from non-volatile storage of a Machine.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96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6D04-6C3B-C5EA-7D87-641103C1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C0C1-8729-E9BB-428E-F27D5719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Storage category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</a:p>
          <a:p>
            <a:pPr lvl="2"/>
            <a:r>
              <a:rPr lang="en-US" sz="2000" dirty="0"/>
              <a:t>Cryptography provides various cryptographic routines to ensure confidentiality of data, to ensure integrity of data (e.g., using hashes), and auxiliary functions for example key management and random number generation.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Identity and Access Management</a:t>
            </a:r>
          </a:p>
          <a:p>
            <a:pPr lvl="2"/>
            <a:r>
              <a:rPr lang="en-US" sz="2000" dirty="0"/>
              <a:t>Identity and Access Management checks access to resources of the AUTOSAR Adaptive Platform, for example, on Service Interfaces and Functional Clusters.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Adaptive Intrusion Detection System Manager</a:t>
            </a:r>
          </a:p>
          <a:p>
            <a:pPr lvl="2"/>
            <a:r>
              <a:rPr lang="en-US" sz="2000" dirty="0"/>
              <a:t>Adaptive Intrusion Detection System Manager provides functionality to report security events.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  <a:p>
            <a:pPr lvl="2"/>
            <a:r>
              <a:rPr lang="en-US" sz="2000" dirty="0"/>
              <a:t>The Firewall is responsible for filtering network traffic based on firewall rules to protect the system from </a:t>
            </a:r>
            <a:r>
              <a:rPr lang="en-US" sz="2000"/>
              <a:t>malicious messages.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93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A38-44A8-5A8B-0B1E-D96EE89C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Safety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48B1-7117-3E64-3A62-9E882129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Safety category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Platform Health Management</a:t>
            </a:r>
          </a:p>
          <a:p>
            <a:pPr lvl="2"/>
            <a:r>
              <a:rPr lang="en-US" sz="2000" dirty="0"/>
              <a:t>Platform Health Management performs (aliveness, logical, and deadline) supervision of Processes in safety-critical setups and reports failures to State Management.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171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EBEF-5715-A47B-813D-4643728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4743-C71D-DFB9-3DAE-59A1A13F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Configuration category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Update and Configuration Management</a:t>
            </a:r>
          </a:p>
          <a:p>
            <a:pPr lvl="2"/>
            <a:r>
              <a:rPr lang="en-US" sz="2000" dirty="0"/>
              <a:t>Update and Configuration Management is responsible for updating, installing, removing and keeping a record of the software on an AUTOSAR Adaptive Platform in a safe and secure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lvl="2"/>
            <a:r>
              <a:rPr lang="en-US" sz="2000" dirty="0"/>
              <a:t>The Registry is an internal component of the AUTOSAR Adaptive Platform that provides access the information stored in Manifests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094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007-3481-8652-EC86-30D6F843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Diagnostics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5CA2-D8DD-3D21-FA2B-7EAC28B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Clusters in Diagnostics  category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Diagnostic Management</a:t>
            </a:r>
          </a:p>
          <a:p>
            <a:pPr lvl="2"/>
            <a:r>
              <a:rPr lang="en-US" sz="2000" dirty="0"/>
              <a:t>Diagnostic Management is responsible for handling diagnostic events produced by the individual Processes running in an AUTOSAR Runtime for Adaptive Applications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3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058F-29E5-A265-7C5E-A4E3553D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Air Update – Use Case -1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9A1E8-F94E-3EDB-59D4-4B4AC03D9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1" y="836394"/>
            <a:ext cx="10638971" cy="5811521"/>
          </a:xfrm>
        </p:spPr>
      </p:pic>
    </p:spTree>
    <p:extLst>
      <p:ext uri="{BB962C8B-B14F-4D97-AF65-F5344CB8AC3E}">
        <p14:creationId xmlns:p14="http://schemas.microsoft.com/office/powerpoint/2010/main" val="9412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DA07-ECA2-11BA-E1E0-1C84CD36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 : Use- Case-2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F7E0F-7006-6A15-79D7-242468D3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28" y="978622"/>
            <a:ext cx="10222206" cy="5378636"/>
          </a:xfrm>
        </p:spPr>
      </p:pic>
    </p:spTree>
    <p:extLst>
      <p:ext uri="{BB962C8B-B14F-4D97-AF65-F5344CB8AC3E}">
        <p14:creationId xmlns:p14="http://schemas.microsoft.com/office/powerpoint/2010/main" val="190853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5E0-B998-F955-7995-0ADAD33A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Communication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BE807-1CFB-3FA5-3179-197958099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99" y="890977"/>
            <a:ext cx="11030857" cy="5676208"/>
          </a:xfrm>
        </p:spPr>
      </p:pic>
    </p:spTree>
    <p:extLst>
      <p:ext uri="{BB962C8B-B14F-4D97-AF65-F5344CB8AC3E}">
        <p14:creationId xmlns:p14="http://schemas.microsoft.com/office/powerpoint/2010/main" val="29668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33" b="1" dirty="0"/>
              <a:t>Agenda</a:t>
            </a:r>
            <a:endParaRPr lang="en-IN" sz="3733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320800"/>
            <a:ext cx="10591800" cy="50715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AUTOSAR –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Adaptive AUTOSAR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Adaptive Platform –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Advance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G-test</a:t>
            </a:r>
          </a:p>
        </p:txBody>
      </p:sp>
    </p:spTree>
    <p:extLst>
      <p:ext uri="{BB962C8B-B14F-4D97-AF65-F5344CB8AC3E}">
        <p14:creationId xmlns:p14="http://schemas.microsoft.com/office/powerpoint/2010/main" val="14250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32AB-4237-29B6-1C13-58F7A911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Adaptive AUTOSAR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E278-D9A1-8712-38ED-914B3950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Ethernet-based communication (full utilization compared to CP).</a:t>
            </a:r>
          </a:p>
          <a:p>
            <a:r>
              <a:rPr lang="en-US" dirty="0"/>
              <a:t>Manycore processors, heterogeneous setup, dedicated functions via FPGA( where CP was </a:t>
            </a:r>
            <a:r>
              <a:rPr lang="en-US" i="1" dirty="0"/>
              <a:t>originally </a:t>
            </a:r>
            <a:r>
              <a:rPr lang="en-US" dirty="0"/>
              <a:t> designed for a single core MCU).</a:t>
            </a:r>
          </a:p>
          <a:p>
            <a:r>
              <a:rPr lang="en-US" dirty="0"/>
              <a:t>Heterogenous computing to achieve best performance-er-watt(not in CP scope).</a:t>
            </a:r>
          </a:p>
          <a:p>
            <a:r>
              <a:rPr lang="en-US" dirty="0"/>
              <a:t>SoC and NoC (network on chip) with more processing power and faster communication to achieve scalability (not in CP scope).</a:t>
            </a:r>
          </a:p>
          <a:p>
            <a:r>
              <a:rPr lang="en-US" dirty="0"/>
              <a:t>C++14(and further incarnations) as a language of choice. Leverage existing standards.</a:t>
            </a:r>
          </a:p>
          <a:p>
            <a:r>
              <a:rPr lang="en-US" dirty="0"/>
              <a:t>Complex model of SOA: system of systems that scale well. Distributed computing and software portability.</a:t>
            </a:r>
          </a:p>
          <a:p>
            <a:r>
              <a:rPr lang="en-US" dirty="0"/>
              <a:t>Inherent parallelism due to use of manycore-heterogeneous computing.</a:t>
            </a:r>
          </a:p>
          <a:p>
            <a:r>
              <a:rPr lang="en-US" dirty="0"/>
              <a:t>Full-scope virtualization.</a:t>
            </a:r>
          </a:p>
          <a:p>
            <a:r>
              <a:rPr lang="en-US" dirty="0"/>
              <a:t>Safety and security in distributed computing.</a:t>
            </a:r>
          </a:p>
          <a:p>
            <a:r>
              <a:rPr lang="en-US" dirty="0"/>
              <a:t>Dynamic management of resources and communications. Dynamic behavior limited declaratively through Execution manifest.</a:t>
            </a:r>
          </a:p>
          <a:p>
            <a:r>
              <a:rPr lang="en-US" dirty="0"/>
              <a:t>Increment scalable, changeable after deployment system.</a:t>
            </a:r>
          </a:p>
          <a:p>
            <a:r>
              <a:rPr lang="en-US" dirty="0"/>
              <a:t>Agile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1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AC56AA-CED7-6C63-8EF7-75A58FC57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868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C03B-9AA3-FE37-0849-6743373D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Added Functionality  : Classic Platform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89BF2-390F-1CAB-9BFD-C42846BA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0" y="833753"/>
            <a:ext cx="11468100" cy="5736862"/>
          </a:xfrm>
        </p:spPr>
      </p:pic>
    </p:spTree>
    <p:extLst>
      <p:ext uri="{BB962C8B-B14F-4D97-AF65-F5344CB8AC3E}">
        <p14:creationId xmlns:p14="http://schemas.microsoft.com/office/powerpoint/2010/main" val="135727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D817-F33E-6494-378D-D74FB959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Added Functionality  : Adaptive Platform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C9954-CDC2-B5CE-11B2-16C82AA9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823618"/>
            <a:ext cx="10172700" cy="5543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79D2C-417A-4F66-4F06-56DB1EC8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604" y="2111304"/>
            <a:ext cx="119079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00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C0F-BB74-7E3F-690E-6CCFA1CE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A19E3-9911-9DE9-1424-6768E4D64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8088"/>
            <a:ext cx="10210799" cy="5343011"/>
          </a:xfrm>
        </p:spPr>
      </p:pic>
    </p:spTree>
    <p:extLst>
      <p:ext uri="{BB962C8B-B14F-4D97-AF65-F5344CB8AC3E}">
        <p14:creationId xmlns:p14="http://schemas.microsoft.com/office/powerpoint/2010/main" val="353505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DD44-2B85-1DC8-1E96-8232962E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 Concepts of C++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086-836A-A33B-F7C7-7812C602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Important terms </a:t>
            </a:r>
          </a:p>
          <a:p>
            <a:r>
              <a:rPr lang="en-US" b="1" dirty="0"/>
              <a:t>File handling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426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CEE2-B3F5-B309-CFB9-F1635235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 Concepts of C++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9A5-1C2B-E31A-5BD5-52694952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Object-Oriented Programming (OOP)**</a:t>
            </a:r>
            <a:br>
              <a:rPr lang="en-US" dirty="0"/>
            </a:br>
            <a:r>
              <a:rPr lang="en-US" dirty="0"/>
              <a:t>- C++ is a powerful object-oriented programming language.</a:t>
            </a:r>
            <a:br>
              <a:rPr lang="en-US" dirty="0"/>
            </a:br>
            <a:r>
              <a:rPr lang="en-US" dirty="0"/>
              <a:t>- OOP helps in organizing code, making it easier to manage and understand.</a:t>
            </a:r>
            <a:br>
              <a:rPr lang="en-US" dirty="0"/>
            </a:br>
            <a:r>
              <a:rPr lang="en-US" dirty="0"/>
              <a:t>- Key OOP concepts in C++ include classes, objects, encapsulation, inheritance, and polymorphism.</a:t>
            </a:r>
          </a:p>
          <a:p>
            <a:r>
              <a:rPr lang="en-US" b="1" dirty="0"/>
              <a:t>Templates**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Templates allow writing generic code that can work with different data types.</a:t>
            </a:r>
            <a:br>
              <a:rPr lang="en-US" dirty="0"/>
            </a:br>
            <a:r>
              <a:rPr lang="en-US" dirty="0"/>
              <a:t>- Function templates and class templates are two types of templates.</a:t>
            </a:r>
            <a:br>
              <a:rPr lang="en-US" dirty="0"/>
            </a:br>
            <a:r>
              <a:rPr lang="en-US" dirty="0"/>
              <a:t>- They promote code reusability and help in creating flexible and efficient algorithms.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Smart Pointers**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Smart pointers are a safer alternative to raw pointers in C++.</a:t>
            </a:r>
            <a:br>
              <a:rPr lang="en-US" dirty="0"/>
            </a:br>
            <a:r>
              <a:rPr lang="en-US" dirty="0"/>
              <a:t>- They automatically manage memory, avoiding memory leaks and null pointer dereferencing.</a:t>
            </a:r>
            <a:br>
              <a:rPr lang="en-US" dirty="0"/>
            </a:br>
            <a:r>
              <a:rPr lang="en-US" dirty="0"/>
              <a:t>- `</a:t>
            </a:r>
            <a:r>
              <a:rPr lang="en-US" b="1" dirty="0"/>
              <a:t>std::shared_ptr</a:t>
            </a:r>
            <a:r>
              <a:rPr lang="en-US" dirty="0"/>
              <a:t>`, </a:t>
            </a:r>
            <a:r>
              <a:rPr lang="en-US" b="1" dirty="0"/>
              <a:t>`std::unique_ptr</a:t>
            </a:r>
            <a:r>
              <a:rPr lang="en-US" dirty="0"/>
              <a:t>`, and `</a:t>
            </a:r>
            <a:r>
              <a:rPr lang="en-US" b="1" dirty="0"/>
              <a:t>std::weak_ptr` </a:t>
            </a:r>
            <a:r>
              <a:rPr lang="en-US" dirty="0"/>
              <a:t>are common smart pointer types.</a:t>
            </a:r>
          </a:p>
          <a:p>
            <a:endParaRPr lang="en-US" dirty="0"/>
          </a:p>
          <a:p>
            <a:r>
              <a:rPr lang="en-US" b="1" dirty="0"/>
              <a:t>Move Semantics**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- Move semantics optimize the transfer of data between objects, reducing unnecessary copies.</a:t>
            </a:r>
            <a:br>
              <a:rPr lang="en-US" dirty="0"/>
            </a:br>
            <a:r>
              <a:rPr lang="en-US" dirty="0"/>
              <a:t>- The move constructor and move assignment operator enable efficient resource handling, like in dynamic memory management.</a:t>
            </a:r>
            <a:br>
              <a:rPr lang="en-US" dirty="0"/>
            </a:br>
            <a:r>
              <a:rPr lang="en-US" dirty="0"/>
              <a:t>- Greatly improves performance and reduces memory overhead.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71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CF54-0090-4FE8-F934-FFE1BA71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783771"/>
            <a:ext cx="11553371" cy="60742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Exception Handling**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Exception handling allows you to deal with unexpected errors gracefully.</a:t>
            </a:r>
            <a:br>
              <a:rPr lang="en-US" dirty="0"/>
            </a:br>
            <a:r>
              <a:rPr lang="en-US" dirty="0"/>
              <a:t>- C++ provides try-catch blocks to handle exceptions and ensure a program's stability.</a:t>
            </a:r>
            <a:br>
              <a:rPr lang="en-US" dirty="0"/>
            </a:br>
            <a:r>
              <a:rPr lang="en-US" dirty="0"/>
              <a:t>- Proper exception handling can prevent crashes and help debug problems.</a:t>
            </a:r>
          </a:p>
          <a:p>
            <a:endParaRPr lang="en-US" dirty="0"/>
          </a:p>
          <a:p>
            <a:r>
              <a:rPr lang="en-US" b="1" dirty="0"/>
              <a:t>Standard Template Library (STL)**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 STL is a collection of pre-built classes and functions in C++.</a:t>
            </a:r>
            <a:br>
              <a:rPr lang="en-US" dirty="0"/>
            </a:br>
            <a:r>
              <a:rPr lang="en-US" dirty="0"/>
              <a:t>- It includes containers (e.g., vectors, lists, maps), algorithms (e.g., sorting, searching), and iterators.</a:t>
            </a:r>
            <a:br>
              <a:rPr lang="en-US" dirty="0"/>
            </a:br>
            <a:r>
              <a:rPr lang="en-US" dirty="0"/>
              <a:t>- STL promotes code reusability and saves development time.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 Lambda Expressions**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Lambda expressions are anonymous functions that can be defined in-place.</a:t>
            </a:r>
            <a:br>
              <a:rPr lang="en-US" dirty="0"/>
            </a:br>
            <a:r>
              <a:rPr lang="en-US" dirty="0"/>
              <a:t>- They are useful for short and one-time use functions, like in algorithms or event handlers.</a:t>
            </a:r>
            <a:br>
              <a:rPr lang="en-US" dirty="0"/>
            </a:br>
            <a:r>
              <a:rPr lang="en-US" dirty="0"/>
              <a:t>- Capture lists allow lambdas to capture variables from their surrounding scope.</a:t>
            </a:r>
          </a:p>
          <a:p>
            <a:endParaRPr lang="en-US" dirty="0"/>
          </a:p>
          <a:p>
            <a:r>
              <a:rPr lang="en-US" b="1" dirty="0"/>
              <a:t>Multithreading**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C++ provides multithreading support to execute tasks concurrently.</a:t>
            </a:r>
            <a:br>
              <a:rPr lang="en-US" dirty="0"/>
            </a:br>
            <a:r>
              <a:rPr lang="en-US" dirty="0"/>
              <a:t>- `std::thread` allows creating and managing threads.</a:t>
            </a:r>
            <a:br>
              <a:rPr lang="en-US" dirty="0"/>
            </a:br>
            <a:r>
              <a:rPr lang="en-US" dirty="0"/>
              <a:t>- Multithreading can enhance performance, especially in CPU-bound tasks.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3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CF32-26A4-9CDC-C063-41CDC7A8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RAII (Resource Acquisition Is Initialization)**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RAII is an essential C++ idiom for resource management.</a:t>
            </a:r>
            <a:br>
              <a:rPr lang="en-US" dirty="0"/>
            </a:br>
            <a:r>
              <a:rPr lang="en-US" dirty="0"/>
              <a:t>- It ensures that resources (like memory or file handles) are released automatically when the object goes out of scope.</a:t>
            </a:r>
            <a:br>
              <a:rPr lang="en-US" dirty="0"/>
            </a:br>
            <a:r>
              <a:rPr lang="en-US" dirty="0"/>
              <a:t>- Smart pointers are an example of RAII in action.</a:t>
            </a:r>
          </a:p>
          <a:p>
            <a:r>
              <a:rPr lang="en-US" b="1" dirty="0"/>
              <a:t>Rvalue References**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Rvalue references, denoted by `&amp;&amp;`, enable move semantics and perfect forwarding.</a:t>
            </a:r>
            <a:br>
              <a:rPr lang="en-US" dirty="0"/>
            </a:br>
            <a:r>
              <a:rPr lang="en-US" dirty="0"/>
              <a:t>- They are essential for efficient resource management and building generic functions.</a:t>
            </a:r>
            <a:br>
              <a:rPr lang="en-US" dirty="0"/>
            </a:br>
            <a:r>
              <a:rPr lang="en-US" dirty="0"/>
              <a:t>- `</a:t>
            </a:r>
            <a:r>
              <a:rPr lang="en-US" b="1" dirty="0"/>
              <a:t>std::move</a:t>
            </a:r>
            <a:r>
              <a:rPr lang="en-US" dirty="0"/>
              <a:t>` and `</a:t>
            </a:r>
            <a:r>
              <a:rPr lang="en-US" b="1" dirty="0"/>
              <a:t>std::forward</a:t>
            </a:r>
            <a:r>
              <a:rPr lang="en-US" dirty="0"/>
              <a:t>` are used in conjunction with R-value references.</a:t>
            </a:r>
          </a:p>
          <a:p>
            <a:r>
              <a:rPr lang="en-US" b="1" dirty="0"/>
              <a:t>constexpr**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`constexpr` is used to define values that can be evaluated at compile time.</a:t>
            </a:r>
            <a:br>
              <a:rPr lang="en-US" dirty="0"/>
            </a:br>
            <a:r>
              <a:rPr lang="en-US" dirty="0"/>
              <a:t>- It allows performing computations during compilation, reducing runtime overhead.</a:t>
            </a:r>
            <a:br>
              <a:rPr lang="en-US" dirty="0"/>
            </a:br>
            <a:r>
              <a:rPr lang="en-US" dirty="0"/>
              <a:t>- Helpful for constants, template parameters, and performance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97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B023-724C-50AA-5AD4-4FCDBC46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8364-ABE6-D810-188F-251A7073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File handling is used to store data permanently in a computer. Using file handling we can store our data in secondary memory (Hard disk).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How to achieve the File Handling.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STEP 1-Naming a file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STEP 2-Opening a file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STEP 3-Writing data into the file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STEP 4-Reading data from the file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STEP 5-Closing a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2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F733-DD47-E924-23F0-6C5620F4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AUTOSAR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E5BE15B-A97C-6CF0-D9E1-D623290C9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12" y="1839912"/>
            <a:ext cx="7038975" cy="3686175"/>
          </a:xfrm>
        </p:spPr>
      </p:pic>
    </p:spTree>
    <p:extLst>
      <p:ext uri="{BB962C8B-B14F-4D97-AF65-F5344CB8AC3E}">
        <p14:creationId xmlns:p14="http://schemas.microsoft.com/office/powerpoint/2010/main" val="187561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FF8C-402F-E90A-FD18-27F55326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Classes for File stream operations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FEC03A-0049-33E0-C219-63D05D20B7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5" y="1117060"/>
            <a:ext cx="10117899" cy="46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4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0947-72E4-A4E2-0536-A4A80192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C6B40-5D57-D0F9-D332-3A708621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77" y="1026169"/>
            <a:ext cx="3953427" cy="5249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86D62-EB36-CA77-5BD9-BD371AC2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91" y="1216472"/>
            <a:ext cx="3143827" cy="2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1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46FB-13B5-8E90-FDD9-26C0155C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to read and write data in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36388-85D1-110F-85A0-31F32411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708" y="3382920"/>
            <a:ext cx="3286584" cy="60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03F33-CB63-605C-10E2-D621B701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19" y="1188965"/>
            <a:ext cx="5801535" cy="3491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D43766-149C-F03C-F6C2-1BF01A33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4" y="1230057"/>
            <a:ext cx="5687219" cy="359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67E428-3A6A-08F3-1BD0-EE4D60510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637" y="5271756"/>
            <a:ext cx="259116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9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B35E-64F2-91FD-63C6-5FCE0CD4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Overview*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E33-1D1E-66CC-D1F6-A6C31CC6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- What is Google Test?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Why use Google Test?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- Key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69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A202-1B2E-6DF9-D92A-61CB9119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Google Test?*</a:t>
            </a:r>
            <a:br>
              <a:rPr lang="en-US" dirty="0"/>
            </a:br>
            <a:r>
              <a:rPr lang="en-US" dirty="0"/>
              <a:t>- Google Test is a C++ testing framework developed by Google.</a:t>
            </a:r>
            <a:br>
              <a:rPr lang="en-US" dirty="0"/>
            </a:br>
            <a:r>
              <a:rPr lang="en-US" dirty="0"/>
              <a:t>- It is also known as </a:t>
            </a:r>
            <a:r>
              <a:rPr lang="en-US" dirty="0" err="1"/>
              <a:t>GTest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It allows developers to write and run unit tests for their C++ code.</a:t>
            </a:r>
            <a:br>
              <a:rPr lang="en-US" dirty="0"/>
            </a:br>
            <a:r>
              <a:rPr lang="en-US" dirty="0"/>
              <a:t>- Part of Google's C++ Testing Framework (Google Test and Google Mock).</a:t>
            </a:r>
          </a:p>
          <a:p>
            <a:endParaRPr lang="en-US" dirty="0"/>
          </a:p>
          <a:p>
            <a:r>
              <a:rPr lang="en-US" dirty="0"/>
              <a:t>Why use Google Test?*</a:t>
            </a:r>
            <a:br>
              <a:rPr lang="en-US" dirty="0"/>
            </a:br>
            <a:r>
              <a:rPr lang="en-US" dirty="0"/>
              <a:t>- Ensures code quality: Automated testing helps catch bugs and regressions early.</a:t>
            </a:r>
            <a:br>
              <a:rPr lang="en-US" dirty="0"/>
            </a:br>
            <a:r>
              <a:rPr lang="en-US" dirty="0"/>
              <a:t>- Easy to write: Simple and intuitive syntax for writing test cases.</a:t>
            </a:r>
            <a:br>
              <a:rPr lang="en-US" dirty="0"/>
            </a:br>
            <a:r>
              <a:rPr lang="en-US" dirty="0"/>
              <a:t>- Platform independent: Supports various platforms (Linux, Windows, macOS, etc.).</a:t>
            </a:r>
            <a:br>
              <a:rPr lang="en-US" dirty="0"/>
            </a:br>
            <a:r>
              <a:rPr lang="en-US" dirty="0"/>
              <a:t>- Integrates with </a:t>
            </a:r>
            <a:r>
              <a:rPr lang="en-US" dirty="0" err="1"/>
              <a:t>CMake</a:t>
            </a:r>
            <a:r>
              <a:rPr lang="en-US" dirty="0"/>
              <a:t> and other build systems.</a:t>
            </a:r>
            <a:br>
              <a:rPr lang="en-US" dirty="0"/>
            </a:br>
            <a:r>
              <a:rPr lang="en-US" dirty="0"/>
              <a:t>- Large community support: Used extensively in the C++ development community.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55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E4A7-A91A-99F7-ABE6-924C7049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Features*</a:t>
            </a:r>
            <a:br>
              <a:rPr lang="en-US" dirty="0"/>
            </a:br>
            <a:r>
              <a:rPr lang="en-US" dirty="0"/>
              <a:t>- Test Fixtures: Setup and teardown functions for test cases.</a:t>
            </a:r>
            <a:br>
              <a:rPr lang="en-US" dirty="0"/>
            </a:br>
            <a:r>
              <a:rPr lang="en-US" dirty="0"/>
              <a:t>- Test Suites: Grouping related test cases together.</a:t>
            </a:r>
            <a:br>
              <a:rPr lang="en-US" dirty="0"/>
            </a:br>
            <a:r>
              <a:rPr lang="en-US" dirty="0"/>
              <a:t>- Assertions: Checking expected outcomes.</a:t>
            </a:r>
            <a:br>
              <a:rPr lang="en-US" dirty="0"/>
            </a:br>
            <a:r>
              <a:rPr lang="en-US" dirty="0"/>
              <a:t>- Parameterized Tests: Running the same test with different data sets.</a:t>
            </a:r>
            <a:br>
              <a:rPr lang="en-US" dirty="0"/>
            </a:br>
            <a:r>
              <a:rPr lang="en-US" dirty="0"/>
              <a:t>- Death Tests: Testing program crashes.</a:t>
            </a:r>
            <a:br>
              <a:rPr lang="en-US" dirty="0"/>
            </a:br>
            <a:r>
              <a:rPr lang="en-US" dirty="0"/>
              <a:t>- Test Discovery: Automatic test discovery.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FE4AB-5E05-0896-35C1-FF4ED92B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03" y="3429000"/>
            <a:ext cx="320084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6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95B8-1919-F30F-5DBF-CAB7A9F2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Tests*</a:t>
            </a:r>
            <a:br>
              <a:rPr lang="en-US" dirty="0"/>
            </a:br>
            <a:r>
              <a:rPr lang="en-US" dirty="0"/>
              <a:t>- Compile the test code with Google Test and link with your project.</a:t>
            </a:r>
            <a:br>
              <a:rPr lang="en-US" dirty="0"/>
            </a:br>
            <a:r>
              <a:rPr lang="en-US" dirty="0"/>
              <a:t>- Use a test runner to execute the tests.</a:t>
            </a:r>
            <a:br>
              <a:rPr lang="en-US" dirty="0"/>
            </a:br>
            <a:r>
              <a:rPr lang="en-US" dirty="0"/>
              <a:t>- Test results will indicate whether each test passed or failed.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Assertions*</a:t>
            </a:r>
            <a:br>
              <a:rPr lang="en-US" dirty="0"/>
            </a:br>
            <a:r>
              <a:rPr lang="en-US" dirty="0"/>
              <a:t>- `EXPECT_EQ(expected, actual)`: Expects the two values to be equal.</a:t>
            </a:r>
            <a:br>
              <a:rPr lang="en-US" dirty="0"/>
            </a:br>
            <a:r>
              <a:rPr lang="en-US" dirty="0"/>
              <a:t>- `EXPECT_NE(val1, val2)`: Expects the two values to be not equal.</a:t>
            </a:r>
            <a:br>
              <a:rPr lang="en-US" dirty="0"/>
            </a:br>
            <a:r>
              <a:rPr lang="en-US" dirty="0"/>
              <a:t>- `EXPECT_TRUE(condition)`: Expects the condition to be true.</a:t>
            </a:r>
            <a:br>
              <a:rPr lang="en-US" dirty="0"/>
            </a:br>
            <a:r>
              <a:rPr lang="en-US" dirty="0"/>
              <a:t>- `EXPECT_FALSE(condition)`: Expects the condition to be false.</a:t>
            </a:r>
            <a:br>
              <a:rPr lang="en-US" dirty="0"/>
            </a:br>
            <a:r>
              <a:rPr lang="en-US" dirty="0"/>
              <a:t>- And more (check </a:t>
            </a:r>
            <a:r>
              <a:rPr lang="en-US" dirty="0" err="1"/>
              <a:t>GTest</a:t>
            </a:r>
            <a:r>
              <a:rPr lang="en-US" dirty="0"/>
              <a:t> documentation).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756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6207-3D5F-56AD-C7EE-AD7ABA7D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Advanced Features*</a:t>
            </a:r>
            <a:br>
              <a:rPr lang="en-US" dirty="0"/>
            </a:br>
            <a:r>
              <a:rPr lang="en-US" dirty="0"/>
              <a:t>- Test Fixtures: `</a:t>
            </a:r>
            <a:r>
              <a:rPr lang="en-US" dirty="0" err="1"/>
              <a:t>SetUp</a:t>
            </a:r>
            <a:r>
              <a:rPr lang="en-US" dirty="0"/>
              <a:t>()` and `</a:t>
            </a:r>
            <a:r>
              <a:rPr lang="en-US" dirty="0" err="1"/>
              <a:t>TearDown</a:t>
            </a:r>
            <a:r>
              <a:rPr lang="en-US" dirty="0"/>
              <a:t>()` functions for test case setup and cleanup.</a:t>
            </a:r>
            <a:br>
              <a:rPr lang="en-US" dirty="0"/>
            </a:br>
            <a:r>
              <a:rPr lang="en-US" dirty="0"/>
              <a:t>- Parameterized Tests: Running the same test with different inputs.</a:t>
            </a:r>
            <a:br>
              <a:rPr lang="en-US" dirty="0"/>
            </a:br>
            <a:r>
              <a:rPr lang="en-US" dirty="0"/>
              <a:t>- Death Tests: Verifying that code crashes when expected.</a:t>
            </a:r>
            <a:br>
              <a:rPr lang="en-US" dirty="0"/>
            </a:br>
            <a:r>
              <a:rPr lang="en-US" dirty="0"/>
              <a:t>- Test Discovery: Automatically discovers and runs test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327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8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5B813-E607-C403-15CC-0D5F7CDB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573" y="132322"/>
            <a:ext cx="6458851" cy="990738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E34B14-ADB1-CBE4-06EB-BDE3271B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2" y="1233341"/>
            <a:ext cx="11994875" cy="54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46BB-6930-35D4-8202-FBB4A8A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-304799"/>
            <a:ext cx="11379200" cy="967242"/>
          </a:xfrm>
        </p:spPr>
        <p:txBody>
          <a:bodyPr/>
          <a:lstStyle/>
          <a:p>
            <a:r>
              <a:rPr lang="en-US" b="1" dirty="0"/>
              <a:t>CLASSIC vs ADAPTIVE PLATFORM</a:t>
            </a:r>
            <a:endParaRPr lang="en-IN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50E2EB-8F25-30D6-BF24-0B91D925F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991670"/>
              </p:ext>
            </p:extLst>
          </p:nvPr>
        </p:nvGraphicFramePr>
        <p:xfrm>
          <a:off x="362527" y="958274"/>
          <a:ext cx="11466945" cy="52984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77345">
                  <a:extLst>
                    <a:ext uri="{9D8B030D-6E8A-4147-A177-3AD203B41FA5}">
                      <a16:colId xmlns:a16="http://schemas.microsoft.com/office/drawing/2014/main" val="132938750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442003931"/>
                    </a:ext>
                  </a:extLst>
                </a:gridCol>
              </a:tblGrid>
              <a:tr h="809345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2800" dirty="0"/>
                        <a:t>CLASSIC PLATFORM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2800" dirty="0"/>
                        <a:t>ADAPTIVE PLATFORM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577537"/>
                  </a:ext>
                </a:extLst>
              </a:tr>
              <a:tr h="451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Single Address space (MPU support for safety)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Virtual address space for each application (MMU support)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850204"/>
                  </a:ext>
                </a:extLst>
              </a:tr>
              <a:tr h="8549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Statically configured signal-based communication (CAN , FlexRay)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Dynamically configured, service-oriented communication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09280"/>
                  </a:ext>
                </a:extLst>
              </a:tr>
              <a:tr h="490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Based on OSEK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Based on POSIX (PSE51)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676890"/>
                  </a:ext>
                </a:extLst>
              </a:tr>
              <a:tr h="451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Execution of code directly from ROM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Application is loaded from persistent memory into RAM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145778"/>
                  </a:ext>
                </a:extLst>
              </a:tr>
              <a:tr h="5715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Statically defined task configuration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Support of multiple (dynamic) scheduling strategies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51450"/>
                  </a:ext>
                </a:extLst>
              </a:tr>
              <a:tr h="7469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Specification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Specification as binding standard, code as demonstrator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78328"/>
                  </a:ext>
                </a:extLst>
              </a:tr>
              <a:tr h="7469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Pillars of Classic Platform : </a:t>
                      </a:r>
                      <a:r>
                        <a:rPr lang="en-US" b="1" dirty="0"/>
                        <a:t>Functional Safety, Efficiency, Field Proven, Performance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Pillars of Adaptive Platform : </a:t>
                      </a:r>
                      <a:r>
                        <a:rPr lang="en-US" b="1" dirty="0"/>
                        <a:t>Safe and Secure, Connected, Dynamic and Updateable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8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54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D33-40C4-AFD6-8867-0DC2FB72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a new platform? Why Adaptive AUTOSAR?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5441-C8FD-1E5B-1530-93BBDA2D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New more powerful Hardware</a:t>
            </a:r>
          </a:p>
          <a:p>
            <a:pPr marL="0" indent="0">
              <a:buNone/>
            </a:pPr>
            <a:r>
              <a:rPr lang="en-US" dirty="0"/>
              <a:t>	o Tendency to integrate more ECUs into one</a:t>
            </a:r>
          </a:p>
          <a:p>
            <a:pPr marL="0" indent="0">
              <a:buNone/>
            </a:pPr>
            <a:r>
              <a:rPr lang="en-US" dirty="0"/>
              <a:t>	o More and more CPUs (MMUs) are used instead of MCUs</a:t>
            </a:r>
          </a:p>
          <a:p>
            <a:r>
              <a:rPr lang="en-US" sz="2600" dirty="0"/>
              <a:t>Vehicle-2-X-application and IoT</a:t>
            </a:r>
          </a:p>
          <a:p>
            <a:pPr marL="914400" lvl="2" indent="0">
              <a:buNone/>
            </a:pPr>
            <a:r>
              <a:rPr lang="en-US" sz="2400" dirty="0"/>
              <a:t>o High connectivity support</a:t>
            </a:r>
          </a:p>
          <a:p>
            <a:r>
              <a:rPr lang="en-US" sz="2600" dirty="0"/>
              <a:t>High automated driving </a:t>
            </a:r>
          </a:p>
          <a:p>
            <a:pPr marL="914400" lvl="2" indent="0">
              <a:buNone/>
            </a:pPr>
            <a:r>
              <a:rPr lang="en-US" sz="2400" dirty="0"/>
              <a:t>o Additional sensors are needed</a:t>
            </a:r>
          </a:p>
          <a:p>
            <a:pPr marL="914400" lvl="2" indent="0">
              <a:buNone/>
            </a:pPr>
            <a:r>
              <a:rPr lang="en-US" sz="2400" dirty="0"/>
              <a:t>o Additional computational power is needed</a:t>
            </a:r>
          </a:p>
          <a:p>
            <a:pPr marL="914400" lvl="2" indent="0">
              <a:buNone/>
            </a:pPr>
            <a:r>
              <a:rPr lang="en-US" sz="2400" dirty="0"/>
              <a:t>o Connectivity at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064C-0941-2273-7C0C-47CFF221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D00000"/>
                </a:solidFill>
              </a:rPr>
              <a:t>Adaptive AUTOSAR - Architecture Overview</a:t>
            </a:r>
            <a:endParaRPr lang="en-IN" dirty="0">
              <a:solidFill>
                <a:srgbClr val="D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9F7E9-38A5-9DA8-BA11-881AAF19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Applications run on the top of the AUTOSAR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b="1" dirty="0"/>
              <a:t>     Runtime (ARA)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	</a:t>
            </a:r>
            <a:r>
              <a:rPr lang="en-US" dirty="0"/>
              <a:t>Runtime is a set of APIs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dirty="0"/>
              <a:t>	(application programming interfaces)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dirty="0"/>
              <a:t>    	for different Functional Clusters</a:t>
            </a:r>
          </a:p>
          <a:p>
            <a:pPr marL="0" indent="0">
              <a:buClr>
                <a:srgbClr val="FF0000"/>
              </a:buClr>
              <a:buNone/>
            </a:pPr>
            <a:endParaRPr lang="en-US" b="1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Paradigm change due to the use of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C++ as a programming language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Service Oriented Communication as a base 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dirty="0"/>
              <a:t>    for Service Oriented Architecture(SOA)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POSIX operating system (applications run as processes)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Planned dynamics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Incremental Deployment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Configuration changes during runtime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F22E5-F9B2-EC65-DE3E-6E0C222A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0" y="889000"/>
            <a:ext cx="5412509" cy="38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8B0E-A8C7-5D52-C23F-FC1D65A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building blocks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B401-15C4-6150-50EB-303EE9AF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different categories of building blocks available in the AUTOSAR Adaptive Platform</a:t>
            </a:r>
          </a:p>
          <a:p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75406F-BDD3-4F37-DC0F-0582683928A2}"/>
              </a:ext>
            </a:extLst>
          </p:cNvPr>
          <p:cNvGrpSpPr/>
          <p:nvPr/>
        </p:nvGrpSpPr>
        <p:grpSpPr>
          <a:xfrm>
            <a:off x="406400" y="1743147"/>
            <a:ext cx="10621818" cy="4823908"/>
            <a:chOff x="406400" y="1715437"/>
            <a:chExt cx="10621818" cy="5057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D42AF1-325B-A10E-4919-1AF8678350CE}"/>
                </a:ext>
              </a:extLst>
            </p:cNvPr>
            <p:cNvSpPr/>
            <p:nvPr/>
          </p:nvSpPr>
          <p:spPr>
            <a:xfrm>
              <a:off x="406400" y="1715437"/>
              <a:ext cx="10621818" cy="50573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FF41D-56B0-5AE4-E836-5B745917903F}"/>
                </a:ext>
              </a:extLst>
            </p:cNvPr>
            <p:cNvSpPr/>
            <p:nvPr/>
          </p:nvSpPr>
          <p:spPr>
            <a:xfrm>
              <a:off x="889000" y="1865312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7096DD-F825-8261-C9A7-C9ABE93B49B3}"/>
                </a:ext>
              </a:extLst>
            </p:cNvPr>
            <p:cNvSpPr/>
            <p:nvPr/>
          </p:nvSpPr>
          <p:spPr>
            <a:xfrm>
              <a:off x="7952516" y="3472221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D53A92-E416-0F41-68CA-7A0DE50DA627}"/>
                </a:ext>
              </a:extLst>
            </p:cNvPr>
            <p:cNvSpPr/>
            <p:nvPr/>
          </p:nvSpPr>
          <p:spPr>
            <a:xfrm>
              <a:off x="7952516" y="1865311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C9DD47-0C48-A44A-614F-29C156A81799}"/>
                </a:ext>
              </a:extLst>
            </p:cNvPr>
            <p:cNvSpPr/>
            <p:nvPr/>
          </p:nvSpPr>
          <p:spPr>
            <a:xfrm>
              <a:off x="4264877" y="3495313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399463-F3F7-0F8F-C3BE-084976A7BE9F}"/>
                </a:ext>
              </a:extLst>
            </p:cNvPr>
            <p:cNvSpPr/>
            <p:nvPr/>
          </p:nvSpPr>
          <p:spPr>
            <a:xfrm>
              <a:off x="889000" y="5209705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127B4-EA50-A939-3EB6-31A30A67C06A}"/>
                </a:ext>
              </a:extLst>
            </p:cNvPr>
            <p:cNvSpPr/>
            <p:nvPr/>
          </p:nvSpPr>
          <p:spPr>
            <a:xfrm>
              <a:off x="908623" y="3548206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30CC3-4B2F-34D0-C2FA-63DEF5C5AC5C}"/>
                </a:ext>
              </a:extLst>
            </p:cNvPr>
            <p:cNvSpPr/>
            <p:nvPr/>
          </p:nvSpPr>
          <p:spPr>
            <a:xfrm>
              <a:off x="4239485" y="1865312"/>
              <a:ext cx="2406068" cy="12103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EB5594-BCC8-D3FF-02C6-933869F193BE}"/>
                </a:ext>
              </a:extLst>
            </p:cNvPr>
            <p:cNvSpPr txBox="1"/>
            <p:nvPr/>
          </p:nvSpPr>
          <p:spPr>
            <a:xfrm>
              <a:off x="1183341" y="2259105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Runtime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CC23B7-CB75-D3B0-CA47-49A021072BF3}"/>
                </a:ext>
              </a:extLst>
            </p:cNvPr>
            <p:cNvSpPr txBox="1"/>
            <p:nvPr/>
          </p:nvSpPr>
          <p:spPr>
            <a:xfrm>
              <a:off x="4364718" y="2269031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Communication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CD02B6-F67F-1CAF-9DC8-6BC15AC57CD5}"/>
                </a:ext>
              </a:extLst>
            </p:cNvPr>
            <p:cNvSpPr txBox="1"/>
            <p:nvPr/>
          </p:nvSpPr>
          <p:spPr>
            <a:xfrm>
              <a:off x="8123902" y="2259105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Storage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7031C2-F610-3F0F-805F-BEF2F2512663}"/>
                </a:ext>
              </a:extLst>
            </p:cNvPr>
            <p:cNvSpPr txBox="1"/>
            <p:nvPr/>
          </p:nvSpPr>
          <p:spPr>
            <a:xfrm>
              <a:off x="1121612" y="3915845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Security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BEAA46-FBEC-773B-DEDD-3BB748DEA3DE}"/>
                </a:ext>
              </a:extLst>
            </p:cNvPr>
            <p:cNvSpPr txBox="1"/>
            <p:nvPr/>
          </p:nvSpPr>
          <p:spPr>
            <a:xfrm>
              <a:off x="4383273" y="3915845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Safety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050955-9443-5229-CB5D-AB62829FA123}"/>
                </a:ext>
              </a:extLst>
            </p:cNvPr>
            <p:cNvSpPr txBox="1"/>
            <p:nvPr/>
          </p:nvSpPr>
          <p:spPr>
            <a:xfrm>
              <a:off x="8123902" y="3915845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Configuration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39F820-94A7-5400-C0E0-66173AB33D76}"/>
                </a:ext>
              </a:extLst>
            </p:cNvPr>
            <p:cNvSpPr txBox="1"/>
            <p:nvPr/>
          </p:nvSpPr>
          <p:spPr>
            <a:xfrm>
              <a:off x="1101989" y="5599668"/>
              <a:ext cx="1980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Diagnostics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38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1A16-6554-1227-5928-A1874911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99E51B8-3284-8360-6A4F-1768FD9C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570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2031</Words>
  <Application>Microsoft Office PowerPoint</Application>
  <PresentationFormat>Widescreen</PresentationFormat>
  <Paragraphs>177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Demonstration on Adaptive AUTOSAR Advance C++ &amp; Gtest</vt:lpstr>
      <vt:lpstr>Agenda</vt:lpstr>
      <vt:lpstr>Overview of AUTOSAR</vt:lpstr>
      <vt:lpstr>PowerPoint Presentation</vt:lpstr>
      <vt:lpstr>CLASSIC vs ADAPTIVE PLATFORM</vt:lpstr>
      <vt:lpstr>Why a new platform? Why Adaptive AUTOSAR?</vt:lpstr>
      <vt:lpstr>Adaptive AUTOSAR - Architecture Overview</vt:lpstr>
      <vt:lpstr>Basic building blocks</vt:lpstr>
      <vt:lpstr> </vt:lpstr>
      <vt:lpstr>Runtime</vt:lpstr>
      <vt:lpstr>Communication</vt:lpstr>
      <vt:lpstr>Storage</vt:lpstr>
      <vt:lpstr>Security</vt:lpstr>
      <vt:lpstr>Safety</vt:lpstr>
      <vt:lpstr>Configuration</vt:lpstr>
      <vt:lpstr>Diagnostics</vt:lpstr>
      <vt:lpstr>On The Air Update – Use Case -1</vt:lpstr>
      <vt:lpstr>Service Oriented Architecture : Use- Case-2 </vt:lpstr>
      <vt:lpstr>Service Oriented Communication</vt:lpstr>
      <vt:lpstr>Features of Adaptive AUTOSAR</vt:lpstr>
      <vt:lpstr>PowerPoint Presentation</vt:lpstr>
      <vt:lpstr>Impact of Added Functionality  : Classic Platform</vt:lpstr>
      <vt:lpstr>Impact of Added Functionality  : Adaptive Platform</vt:lpstr>
      <vt:lpstr>Conclusion </vt:lpstr>
      <vt:lpstr>Advance Concepts of C++ </vt:lpstr>
      <vt:lpstr>Advance Concepts of C++</vt:lpstr>
      <vt:lpstr>PowerPoint Presentation</vt:lpstr>
      <vt:lpstr>PowerPoint Presentation</vt:lpstr>
      <vt:lpstr>File handling</vt:lpstr>
      <vt:lpstr>Classes for File stream operations</vt:lpstr>
      <vt:lpstr>Modes</vt:lpstr>
      <vt:lpstr>Programs to read and write data in file</vt:lpstr>
      <vt:lpstr>Overview*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AUTOSAR</dc:title>
  <dc:creator>Aishwarya Srivastava</dc:creator>
  <cp:lastModifiedBy>Aishwarya Srivastava</cp:lastModifiedBy>
  <cp:revision>30</cp:revision>
  <dcterms:created xsi:type="dcterms:W3CDTF">2023-07-20T08:59:01Z</dcterms:created>
  <dcterms:modified xsi:type="dcterms:W3CDTF">2025-07-06T04:28:42Z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2023-07-20T09:21:08Z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61d0c26d-25a5-4fad-b6ed-f6cef1003d32</vt:lpwstr>
  </property>
  <property fmtid="{D5CDD505-2E9C-101B-9397-08002B2CF9AE}" pid="8" name="MSIP_Label_3bb46c77-3b58-4101-b463-cd3b3d516e4a_ContentBits">
    <vt:lpwstr>0</vt:lpwstr>
  </property>
</Properties>
</file>