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4"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E68746-D7DC-45C3-A05B-08BA1D3842B1}" type="datetimeFigureOut">
              <a:rPr lang="en-US" smtClean="0"/>
              <a:t>09-Jun-19</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752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8746-D7DC-45C3-A05B-08BA1D3842B1}" type="datetimeFigureOut">
              <a:rPr lang="en-US" smtClean="0"/>
              <a:t>09-Jun-19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065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68746-D7DC-45C3-A05B-08BA1D3842B1}" type="datetimeFigureOut">
              <a:rPr lang="en-US" smtClean="0"/>
              <a:t>09-Jun-19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5369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D9E68746-D7DC-45C3-A05B-08BA1D3842B1}" type="datetimeFigureOut">
              <a:rPr lang="en-US" smtClean="0"/>
              <a:t>09-Jun-19</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4670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9E68746-D7DC-45C3-A05B-08BA1D3842B1}" type="datetimeFigureOut">
              <a:rPr lang="en-US" smtClean="0"/>
              <a:t>09-Jun-19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9914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68746-D7DC-45C3-A05B-08BA1D3842B1}" type="datetimeFigureOut">
              <a:rPr lang="en-US" smtClean="0"/>
              <a:t>09-Jun-19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9920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68746-D7DC-45C3-A05B-08BA1D3842B1}" type="datetimeFigureOut">
              <a:rPr lang="en-US" smtClean="0"/>
              <a:t>09-Jun-19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D0718-DE27-4623-9596-78865E8B5650}"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2053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68746-D7DC-45C3-A05B-08BA1D3842B1}" type="datetimeFigureOut">
              <a:rPr lang="en-US" smtClean="0"/>
              <a:t>09-Jun-19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D0718-DE27-4623-9596-78865E8B5650}"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7158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68746-D7DC-45C3-A05B-08BA1D3842B1}" type="datetimeFigureOut">
              <a:rPr lang="en-US" smtClean="0"/>
              <a:t>09-Jun-19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D0718-DE27-4623-9596-78865E8B5650}" type="slidenum">
              <a:rPr lang="en-US" smtClean="0"/>
              <a:t>‹#›</a:t>
            </a:fld>
            <a:endParaRPr lang="en-US"/>
          </a:p>
        </p:txBody>
      </p:sp>
    </p:spTree>
    <p:extLst>
      <p:ext uri="{BB962C8B-B14F-4D97-AF65-F5344CB8AC3E}">
        <p14:creationId xmlns:p14="http://schemas.microsoft.com/office/powerpoint/2010/main" val="28500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E68746-D7DC-45C3-A05B-08BA1D3842B1}" type="datetimeFigureOut">
              <a:rPr lang="en-US" smtClean="0"/>
              <a:t>09-Jun-19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D0718-DE27-4623-9596-78865E8B565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3030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D9E68746-D7DC-45C3-A05B-08BA1D3842B1}" type="datetimeFigureOut">
              <a:rPr lang="en-US" smtClean="0"/>
              <a:t>09-Jun-19</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70DD0718-DE27-4623-9596-78865E8B5650}"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20456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E68746-D7DC-45C3-A05B-08BA1D3842B1}" type="datetimeFigureOut">
              <a:rPr lang="en-US" smtClean="0"/>
              <a:t>09-Jun-19</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0DD0718-DE27-4623-9596-78865E8B5650}" type="slidenum">
              <a:rPr lang="en-US" smtClean="0"/>
              <a:t>‹#›</a:t>
            </a:fld>
            <a:endParaRPr lang="en-US"/>
          </a:p>
        </p:txBody>
      </p:sp>
    </p:spTree>
    <p:extLst>
      <p:ext uri="{BB962C8B-B14F-4D97-AF65-F5344CB8AC3E}">
        <p14:creationId xmlns:p14="http://schemas.microsoft.com/office/powerpoint/2010/main" val="37167148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E42C-D751-4244-91A8-ECFB0EA6BA22}"/>
              </a:ext>
            </a:extLst>
          </p:cNvPr>
          <p:cNvSpPr>
            <a:spLocks noGrp="1"/>
          </p:cNvSpPr>
          <p:nvPr>
            <p:ph type="ctrTitle"/>
          </p:nvPr>
        </p:nvSpPr>
        <p:spPr>
          <a:xfrm>
            <a:off x="1128404" y="1695635"/>
            <a:ext cx="8637073" cy="768000"/>
          </a:xfrm>
        </p:spPr>
        <p:txBody>
          <a:bodyPr>
            <a:normAutofit/>
          </a:bodyPr>
          <a:lstStyle/>
          <a:p>
            <a:r>
              <a:rPr lang="en-US" sz="4800" dirty="0"/>
              <a:t>BANK MARKETING DATA</a:t>
            </a:r>
          </a:p>
        </p:txBody>
      </p:sp>
      <p:sp>
        <p:nvSpPr>
          <p:cNvPr id="3" name="Subtitle 2">
            <a:extLst>
              <a:ext uri="{FF2B5EF4-FFF2-40B4-BE49-F238E27FC236}">
                <a16:creationId xmlns:a16="http://schemas.microsoft.com/office/drawing/2014/main" id="{DF4C5FD5-7E64-4AF7-85EF-F0EDA0A7B626}"/>
              </a:ext>
            </a:extLst>
          </p:cNvPr>
          <p:cNvSpPr>
            <a:spLocks noGrp="1"/>
          </p:cNvSpPr>
          <p:nvPr>
            <p:ph type="subTitle" idx="1"/>
          </p:nvPr>
        </p:nvSpPr>
        <p:spPr>
          <a:xfrm>
            <a:off x="6996544" y="3163331"/>
            <a:ext cx="4047277" cy="389294"/>
          </a:xfrm>
        </p:spPr>
        <p:txBody>
          <a:bodyPr>
            <a:noAutofit/>
          </a:bodyPr>
          <a:lstStyle/>
          <a:p>
            <a:r>
              <a:rPr lang="en-US" dirty="0"/>
              <a:t>BY DAREDEVILS TEAM</a:t>
            </a:r>
          </a:p>
          <a:p>
            <a:r>
              <a:rPr lang="en-US" dirty="0"/>
              <a:t>AISHWARYA.S(TEAM LEADER)</a:t>
            </a:r>
          </a:p>
          <a:p>
            <a:r>
              <a:rPr lang="en-US" dirty="0"/>
              <a:t>ELIZABETH.G</a:t>
            </a:r>
          </a:p>
          <a:p>
            <a:r>
              <a:rPr lang="en-US" dirty="0"/>
              <a:t>BHIMESH.K</a:t>
            </a:r>
          </a:p>
          <a:p>
            <a:r>
              <a:rPr lang="en-US" dirty="0"/>
              <a:t>LIKITH.A</a:t>
            </a:r>
          </a:p>
          <a:p>
            <a:r>
              <a:rPr lang="en-US" dirty="0"/>
              <a:t>PAVAN.K</a:t>
            </a:r>
          </a:p>
        </p:txBody>
      </p:sp>
    </p:spTree>
    <p:extLst>
      <p:ext uri="{BB962C8B-B14F-4D97-AF65-F5344CB8AC3E}">
        <p14:creationId xmlns:p14="http://schemas.microsoft.com/office/powerpoint/2010/main" val="139377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EFDA-7B7B-467A-B76B-911100876B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DFDA8FC-50DB-4E2B-8F00-8DFD80C11EC0}"/>
              </a:ext>
            </a:extLst>
          </p:cNvPr>
          <p:cNvSpPr>
            <a:spLocks noGrp="1"/>
          </p:cNvSpPr>
          <p:nvPr>
            <p:ph idx="1"/>
          </p:nvPr>
        </p:nvSpPr>
        <p:spPr/>
        <p:txBody>
          <a:bodyPr/>
          <a:lstStyle/>
          <a:p>
            <a:pPr marL="0" indent="0">
              <a:buNone/>
            </a:pPr>
            <a:r>
              <a:rPr lang="en-US" dirty="0"/>
              <a:t> 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It is to be predicted whether a customer will subscribe to the product or not.        </a:t>
            </a:r>
          </a:p>
        </p:txBody>
      </p:sp>
    </p:spTree>
    <p:extLst>
      <p:ext uri="{BB962C8B-B14F-4D97-AF65-F5344CB8AC3E}">
        <p14:creationId xmlns:p14="http://schemas.microsoft.com/office/powerpoint/2010/main" val="393689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3FD5-DA62-446B-8B8B-B10DC9C20B53}"/>
              </a:ext>
            </a:extLst>
          </p:cNvPr>
          <p:cNvSpPr>
            <a:spLocks noGrp="1"/>
          </p:cNvSpPr>
          <p:nvPr>
            <p:ph type="title"/>
          </p:nvPr>
        </p:nvSpPr>
        <p:spPr/>
        <p:txBody>
          <a:bodyPr/>
          <a:lstStyle/>
          <a:p>
            <a:r>
              <a:rPr lang="en-US" dirty="0"/>
              <a:t>Method of approach</a:t>
            </a:r>
          </a:p>
        </p:txBody>
      </p:sp>
      <p:sp>
        <p:nvSpPr>
          <p:cNvPr id="3" name="Content Placeholder 2">
            <a:extLst>
              <a:ext uri="{FF2B5EF4-FFF2-40B4-BE49-F238E27FC236}">
                <a16:creationId xmlns:a16="http://schemas.microsoft.com/office/drawing/2014/main" id="{DDC73D03-71AD-4C3B-8606-19E6D6ECD795}"/>
              </a:ext>
            </a:extLst>
          </p:cNvPr>
          <p:cNvSpPr>
            <a:spLocks noGrp="1"/>
          </p:cNvSpPr>
          <p:nvPr>
            <p:ph idx="1"/>
          </p:nvPr>
        </p:nvSpPr>
        <p:spPr/>
        <p:txBody>
          <a:bodyPr>
            <a:normAutofit/>
          </a:bodyPr>
          <a:lstStyle/>
          <a:p>
            <a:r>
              <a:rPr lang="en-US" dirty="0"/>
              <a:t>Study the given data </a:t>
            </a:r>
          </a:p>
          <a:p>
            <a:r>
              <a:rPr lang="en-US" dirty="0"/>
              <a:t>Apply data cleaning methods </a:t>
            </a:r>
          </a:p>
          <a:p>
            <a:r>
              <a:rPr lang="en-US" dirty="0"/>
              <a:t>Apply various classification models </a:t>
            </a:r>
          </a:p>
          <a:p>
            <a:r>
              <a:rPr lang="en-US" dirty="0"/>
              <a:t>Test the designed model’s working </a:t>
            </a:r>
          </a:p>
          <a:p>
            <a:r>
              <a:rPr lang="en-US" dirty="0"/>
              <a:t>Draw conclusions from the developed model</a:t>
            </a:r>
          </a:p>
          <a:p>
            <a:r>
              <a:rPr lang="en-US" dirty="0"/>
              <a:t>Predict whether the plan (product) will be subscribed by the customer or not.</a:t>
            </a:r>
          </a:p>
        </p:txBody>
      </p:sp>
      <p:pic>
        <p:nvPicPr>
          <p:cNvPr id="1026" name="Picture 2" descr="Image result for banking marketing">
            <a:extLst>
              <a:ext uri="{FF2B5EF4-FFF2-40B4-BE49-F238E27FC236}">
                <a16:creationId xmlns:a16="http://schemas.microsoft.com/office/drawing/2014/main" id="{E5B12C56-581E-4168-B164-20BF9E9DE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161" y="1194828"/>
            <a:ext cx="3955392" cy="296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2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4061-85D6-4165-9ED4-45C97925A147}"/>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AD1BBD7-E36E-431B-B4E9-C7D51631E925}"/>
              </a:ext>
            </a:extLst>
          </p:cNvPr>
          <p:cNvSpPr>
            <a:spLocks noGrp="1"/>
          </p:cNvSpPr>
          <p:nvPr>
            <p:ph idx="1"/>
          </p:nvPr>
        </p:nvSpPr>
        <p:spPr/>
        <p:txBody>
          <a:bodyPr/>
          <a:lstStyle/>
          <a:p>
            <a:r>
              <a:rPr lang="en-US" dirty="0"/>
              <a:t>Imputer – numerical data / continuous data </a:t>
            </a:r>
          </a:p>
          <a:p>
            <a:pPr lvl="1"/>
            <a:r>
              <a:rPr lang="en-US" dirty="0"/>
              <a:t>Mode operation</a:t>
            </a:r>
          </a:p>
          <a:p>
            <a:pPr lvl="1"/>
            <a:r>
              <a:rPr lang="en-US" dirty="0"/>
              <a:t>Mean operation</a:t>
            </a:r>
          </a:p>
          <a:p>
            <a:r>
              <a:rPr lang="en-US" dirty="0"/>
              <a:t>Replace function – categorical data </a:t>
            </a:r>
          </a:p>
        </p:txBody>
      </p:sp>
    </p:spTree>
    <p:extLst>
      <p:ext uri="{BB962C8B-B14F-4D97-AF65-F5344CB8AC3E}">
        <p14:creationId xmlns:p14="http://schemas.microsoft.com/office/powerpoint/2010/main" val="210165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BB24-DBCD-495C-A3BA-F6086065F54A}"/>
              </a:ext>
            </a:extLst>
          </p:cNvPr>
          <p:cNvSpPr>
            <a:spLocks noGrp="1"/>
          </p:cNvSpPr>
          <p:nvPr>
            <p:ph type="title"/>
          </p:nvPr>
        </p:nvSpPr>
        <p:spPr/>
        <p:txBody>
          <a:bodyPr/>
          <a:lstStyle/>
          <a:p>
            <a:r>
              <a:rPr lang="en-US" dirty="0"/>
              <a:t>Classification Models</a:t>
            </a:r>
          </a:p>
        </p:txBody>
      </p:sp>
      <p:sp>
        <p:nvSpPr>
          <p:cNvPr id="3" name="Content Placeholder 2">
            <a:extLst>
              <a:ext uri="{FF2B5EF4-FFF2-40B4-BE49-F238E27FC236}">
                <a16:creationId xmlns:a16="http://schemas.microsoft.com/office/drawing/2014/main" id="{59DDACA2-D3DB-406B-93EA-215AF1F8CF9B}"/>
              </a:ext>
            </a:extLst>
          </p:cNvPr>
          <p:cNvSpPr>
            <a:spLocks noGrp="1"/>
          </p:cNvSpPr>
          <p:nvPr>
            <p:ph idx="1"/>
          </p:nvPr>
        </p:nvSpPr>
        <p:spPr/>
        <p:txBody>
          <a:bodyPr/>
          <a:lstStyle/>
          <a:p>
            <a:r>
              <a:rPr lang="en-US" dirty="0" err="1"/>
              <a:t>kNN</a:t>
            </a:r>
            <a:r>
              <a:rPr lang="en-US" dirty="0"/>
              <a:t> classification model</a:t>
            </a:r>
          </a:p>
          <a:p>
            <a:r>
              <a:rPr lang="en-US" dirty="0"/>
              <a:t>Logistic Regression</a:t>
            </a:r>
          </a:p>
          <a:p>
            <a:r>
              <a:rPr lang="en-US" dirty="0"/>
              <a:t>Support Vector Classification</a:t>
            </a:r>
          </a:p>
          <a:p>
            <a:r>
              <a:rPr lang="en-US" dirty="0"/>
              <a:t>Decision Tree Classification</a:t>
            </a:r>
          </a:p>
          <a:p>
            <a:r>
              <a:rPr lang="en-US" dirty="0"/>
              <a:t>Random Forest Classification</a:t>
            </a:r>
          </a:p>
        </p:txBody>
      </p:sp>
    </p:spTree>
    <p:extLst>
      <p:ext uri="{BB962C8B-B14F-4D97-AF65-F5344CB8AC3E}">
        <p14:creationId xmlns:p14="http://schemas.microsoft.com/office/powerpoint/2010/main" val="19573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2BA7-FE65-4555-84BC-CB8F74387F69}"/>
              </a:ext>
            </a:extLst>
          </p:cNvPr>
          <p:cNvSpPr>
            <a:spLocks noGrp="1"/>
          </p:cNvSpPr>
          <p:nvPr>
            <p:ph type="title"/>
          </p:nvPr>
        </p:nvSpPr>
        <p:spPr/>
        <p:txBody>
          <a:bodyPr/>
          <a:lstStyle/>
          <a:p>
            <a:r>
              <a:rPr lang="en-US" dirty="0"/>
              <a:t>Comparative Analysis of various classification models (80 – 20 Split)</a:t>
            </a:r>
          </a:p>
        </p:txBody>
      </p:sp>
      <p:graphicFrame>
        <p:nvGraphicFramePr>
          <p:cNvPr id="5" name="Content Placeholder 4">
            <a:extLst>
              <a:ext uri="{FF2B5EF4-FFF2-40B4-BE49-F238E27FC236}">
                <a16:creationId xmlns:a16="http://schemas.microsoft.com/office/drawing/2014/main" id="{3F3F1DA8-6BDC-46C0-88EF-E6D6F199853E}"/>
              </a:ext>
            </a:extLst>
          </p:cNvPr>
          <p:cNvGraphicFramePr>
            <a:graphicFrameLocks noGrp="1"/>
          </p:cNvGraphicFramePr>
          <p:nvPr>
            <p:ph idx="1"/>
            <p:extLst>
              <p:ext uri="{D42A27DB-BD31-4B8C-83A1-F6EECF244321}">
                <p14:modId xmlns:p14="http://schemas.microsoft.com/office/powerpoint/2010/main" val="1366231474"/>
              </p:ext>
            </p:extLst>
          </p:nvPr>
        </p:nvGraphicFramePr>
        <p:xfrm>
          <a:off x="1130300" y="2171700"/>
          <a:ext cx="9602788" cy="3032760"/>
        </p:xfrm>
        <a:graphic>
          <a:graphicData uri="http://schemas.openxmlformats.org/drawingml/2006/table">
            <a:tbl>
              <a:tblPr firstRow="1" bandRow="1">
                <a:tableStyleId>{5C22544A-7EE6-4342-B048-85BDC9FD1C3A}</a:tableStyleId>
              </a:tblPr>
              <a:tblGrid>
                <a:gridCol w="2400697">
                  <a:extLst>
                    <a:ext uri="{9D8B030D-6E8A-4147-A177-3AD203B41FA5}">
                      <a16:colId xmlns:a16="http://schemas.microsoft.com/office/drawing/2014/main" val="3819800328"/>
                    </a:ext>
                  </a:extLst>
                </a:gridCol>
                <a:gridCol w="2400697">
                  <a:extLst>
                    <a:ext uri="{9D8B030D-6E8A-4147-A177-3AD203B41FA5}">
                      <a16:colId xmlns:a16="http://schemas.microsoft.com/office/drawing/2014/main" val="745517870"/>
                    </a:ext>
                  </a:extLst>
                </a:gridCol>
                <a:gridCol w="2400697">
                  <a:extLst>
                    <a:ext uri="{9D8B030D-6E8A-4147-A177-3AD203B41FA5}">
                      <a16:colId xmlns:a16="http://schemas.microsoft.com/office/drawing/2014/main" val="3667965439"/>
                    </a:ext>
                  </a:extLst>
                </a:gridCol>
                <a:gridCol w="2400697">
                  <a:extLst>
                    <a:ext uri="{9D8B030D-6E8A-4147-A177-3AD203B41FA5}">
                      <a16:colId xmlns:a16="http://schemas.microsoft.com/office/drawing/2014/main" val="3433922121"/>
                    </a:ext>
                  </a:extLst>
                </a:gridCol>
              </a:tblGrid>
              <a:tr h="370840">
                <a:tc>
                  <a:txBody>
                    <a:bodyPr/>
                    <a:lstStyle/>
                    <a:p>
                      <a:pPr algn="ctr"/>
                      <a:r>
                        <a:rPr lang="en-US" dirty="0"/>
                        <a:t>Classification Model</a:t>
                      </a:r>
                    </a:p>
                  </a:txBody>
                  <a:tcPr anchor="ctr"/>
                </a:tc>
                <a:tc>
                  <a:txBody>
                    <a:bodyPr/>
                    <a:lstStyle/>
                    <a:p>
                      <a:pPr algn="ctr"/>
                      <a:r>
                        <a:rPr lang="en-US" dirty="0"/>
                        <a:t>Accuracy</a:t>
                      </a:r>
                    </a:p>
                  </a:txBody>
                  <a:tcPr anchor="ctr"/>
                </a:tc>
                <a:tc>
                  <a:txBody>
                    <a:bodyPr/>
                    <a:lstStyle/>
                    <a:p>
                      <a:pPr algn="ctr"/>
                      <a:r>
                        <a:rPr lang="en-US" dirty="0"/>
                        <a:t>Recall Score</a:t>
                      </a:r>
                    </a:p>
                  </a:txBody>
                  <a:tcPr anchor="ctr"/>
                </a:tc>
                <a:tc>
                  <a:txBody>
                    <a:bodyPr/>
                    <a:lstStyle/>
                    <a:p>
                      <a:pPr algn="ctr"/>
                      <a:r>
                        <a:rPr lang="en-US" dirty="0"/>
                        <a:t>ROC Score</a:t>
                      </a:r>
                    </a:p>
                  </a:txBody>
                  <a:tcPr anchor="ctr"/>
                </a:tc>
                <a:extLst>
                  <a:ext uri="{0D108BD9-81ED-4DB2-BD59-A6C34878D82A}">
                    <a16:rowId xmlns:a16="http://schemas.microsoft.com/office/drawing/2014/main" val="4200686820"/>
                  </a:ext>
                </a:extLst>
              </a:tr>
              <a:tr h="370840">
                <a:tc>
                  <a:txBody>
                    <a:bodyPr/>
                    <a:lstStyle/>
                    <a:p>
                      <a:pPr algn="l"/>
                      <a:r>
                        <a:rPr lang="en-US" dirty="0" err="1"/>
                        <a:t>kNN</a:t>
                      </a:r>
                      <a:r>
                        <a:rPr lang="en-US" dirty="0"/>
                        <a:t> Classification Model</a:t>
                      </a:r>
                    </a:p>
                  </a:txBody>
                  <a:tcPr anchor="ctr"/>
                </a:tc>
                <a:tc>
                  <a:txBody>
                    <a:bodyPr/>
                    <a:lstStyle/>
                    <a:p>
                      <a:pPr algn="ctr"/>
                      <a:r>
                        <a:rPr lang="en-US" sz="1800" kern="1200" dirty="0">
                          <a:solidFill>
                            <a:schemeClr val="dk1"/>
                          </a:solidFill>
                          <a:effectLst/>
                          <a:latin typeface="+mn-lt"/>
                          <a:ea typeface="+mn-ea"/>
                          <a:cs typeface="+mn-cs"/>
                        </a:rPr>
                        <a:t>90.2%</a:t>
                      </a:r>
                      <a:endParaRPr lang="en-US" dirty="0"/>
                    </a:p>
                  </a:txBody>
                  <a:tcPr anchor="ctr"/>
                </a:tc>
                <a:tc>
                  <a:txBody>
                    <a:bodyPr/>
                    <a:lstStyle/>
                    <a:p>
                      <a:pPr algn="ctr"/>
                      <a:r>
                        <a:rPr lang="en-US" sz="1800" kern="1200" dirty="0">
                          <a:solidFill>
                            <a:schemeClr val="dk1"/>
                          </a:solidFill>
                          <a:effectLst/>
                          <a:latin typeface="+mn-lt"/>
                          <a:ea typeface="+mn-ea"/>
                          <a:cs typeface="+mn-cs"/>
                        </a:rPr>
                        <a:t>46.5</a:t>
                      </a:r>
                      <a:endParaRPr lang="en-US" dirty="0"/>
                    </a:p>
                  </a:txBody>
                  <a:tcPr anchor="ctr"/>
                </a:tc>
                <a:tc>
                  <a:txBody>
                    <a:bodyPr/>
                    <a:lstStyle/>
                    <a:p>
                      <a:pPr algn="ctr"/>
                      <a:r>
                        <a:rPr lang="en-US" dirty="0"/>
                        <a:t>71.09</a:t>
                      </a:r>
                    </a:p>
                  </a:txBody>
                  <a:tcPr anchor="ctr"/>
                </a:tc>
                <a:extLst>
                  <a:ext uri="{0D108BD9-81ED-4DB2-BD59-A6C34878D82A}">
                    <a16:rowId xmlns:a16="http://schemas.microsoft.com/office/drawing/2014/main" val="97018945"/>
                  </a:ext>
                </a:extLst>
              </a:tr>
              <a:tr h="370840">
                <a:tc>
                  <a:txBody>
                    <a:bodyPr/>
                    <a:lstStyle/>
                    <a:p>
                      <a:pPr algn="l"/>
                      <a:r>
                        <a:rPr lang="en-US" dirty="0"/>
                        <a:t>Logistic Regression</a:t>
                      </a:r>
                    </a:p>
                  </a:txBody>
                  <a:tcPr anchor="ctr"/>
                </a:tc>
                <a:tc>
                  <a:txBody>
                    <a:bodyPr/>
                    <a:lstStyle/>
                    <a:p>
                      <a:pPr algn="ctr"/>
                      <a:r>
                        <a:rPr lang="en-US" dirty="0"/>
                        <a:t>91%</a:t>
                      </a:r>
                    </a:p>
                  </a:txBody>
                  <a:tcPr anchor="ctr"/>
                </a:tc>
                <a:tc>
                  <a:txBody>
                    <a:bodyPr/>
                    <a:lstStyle/>
                    <a:p>
                      <a:pPr algn="ctr"/>
                      <a:r>
                        <a:rPr lang="en-US" dirty="0"/>
                        <a:t>38.98</a:t>
                      </a:r>
                    </a:p>
                  </a:txBody>
                  <a:tcPr anchor="ctr"/>
                </a:tc>
                <a:tc>
                  <a:txBody>
                    <a:bodyPr/>
                    <a:lstStyle/>
                    <a:p>
                      <a:pPr algn="ctr"/>
                      <a:r>
                        <a:rPr lang="en-US" dirty="0"/>
                        <a:t>68.19</a:t>
                      </a:r>
                    </a:p>
                  </a:txBody>
                  <a:tcPr anchor="ctr"/>
                </a:tc>
                <a:extLst>
                  <a:ext uri="{0D108BD9-81ED-4DB2-BD59-A6C34878D82A}">
                    <a16:rowId xmlns:a16="http://schemas.microsoft.com/office/drawing/2014/main" val="1252989988"/>
                  </a:ext>
                </a:extLst>
              </a:tr>
              <a:tr h="370840">
                <a:tc>
                  <a:txBody>
                    <a:bodyPr/>
                    <a:lstStyle/>
                    <a:p>
                      <a:pPr algn="l"/>
                      <a:r>
                        <a:rPr lang="en-US" dirty="0"/>
                        <a:t>Support Vector Machine</a:t>
                      </a:r>
                    </a:p>
                  </a:txBody>
                  <a:tcPr anchor="ctr"/>
                </a:tc>
                <a:tc>
                  <a:txBody>
                    <a:bodyPr/>
                    <a:lstStyle/>
                    <a:p>
                      <a:pPr algn="ctr"/>
                      <a:r>
                        <a:rPr lang="en-US" dirty="0"/>
                        <a:t>89.65%</a:t>
                      </a:r>
                    </a:p>
                  </a:txBody>
                  <a:tcPr anchor="ctr"/>
                </a:tc>
                <a:tc>
                  <a:txBody>
                    <a:bodyPr/>
                    <a:lstStyle/>
                    <a:p>
                      <a:pPr algn="ctr"/>
                      <a:r>
                        <a:rPr lang="en-US" dirty="0"/>
                        <a:t>28.12</a:t>
                      </a:r>
                    </a:p>
                  </a:txBody>
                  <a:tcPr anchor="ctr"/>
                </a:tc>
                <a:tc>
                  <a:txBody>
                    <a:bodyPr/>
                    <a:lstStyle/>
                    <a:p>
                      <a:pPr algn="ctr"/>
                      <a:r>
                        <a:rPr lang="en-US" dirty="0"/>
                        <a:t>62.68</a:t>
                      </a:r>
                    </a:p>
                  </a:txBody>
                  <a:tcPr anchor="ctr"/>
                </a:tc>
                <a:extLst>
                  <a:ext uri="{0D108BD9-81ED-4DB2-BD59-A6C34878D82A}">
                    <a16:rowId xmlns:a16="http://schemas.microsoft.com/office/drawing/2014/main" val="3400804503"/>
                  </a:ext>
                </a:extLst>
              </a:tr>
              <a:tr h="370840">
                <a:tc>
                  <a:txBody>
                    <a:bodyPr/>
                    <a:lstStyle/>
                    <a:p>
                      <a:pPr algn="l"/>
                      <a:r>
                        <a:rPr lang="en-US" dirty="0"/>
                        <a:t>Decision Tree</a:t>
                      </a:r>
                    </a:p>
                  </a:txBody>
                  <a:tcPr anchor="ctr"/>
                </a:tc>
                <a:tc>
                  <a:txBody>
                    <a:bodyPr/>
                    <a:lstStyle/>
                    <a:p>
                      <a:pPr algn="ctr"/>
                      <a:r>
                        <a:rPr lang="en-US" dirty="0"/>
                        <a:t>89.37%</a:t>
                      </a:r>
                    </a:p>
                  </a:txBody>
                  <a:tcPr anchor="ctr"/>
                </a:tc>
                <a:tc>
                  <a:txBody>
                    <a:bodyPr/>
                    <a:lstStyle/>
                    <a:p>
                      <a:pPr algn="ctr"/>
                      <a:r>
                        <a:rPr lang="en-US" dirty="0"/>
                        <a:t>49.39</a:t>
                      </a:r>
                    </a:p>
                  </a:txBody>
                  <a:tcPr anchor="ctr"/>
                </a:tc>
                <a:tc>
                  <a:txBody>
                    <a:bodyPr/>
                    <a:lstStyle/>
                    <a:p>
                      <a:pPr algn="ctr"/>
                      <a:r>
                        <a:rPr lang="en-US" dirty="0"/>
                        <a:t>71.84</a:t>
                      </a:r>
                    </a:p>
                  </a:txBody>
                  <a:tcPr anchor="ctr"/>
                </a:tc>
                <a:extLst>
                  <a:ext uri="{0D108BD9-81ED-4DB2-BD59-A6C34878D82A}">
                    <a16:rowId xmlns:a16="http://schemas.microsoft.com/office/drawing/2014/main" val="749902761"/>
                  </a:ext>
                </a:extLst>
              </a:tr>
              <a:tr h="370840">
                <a:tc>
                  <a:txBody>
                    <a:bodyPr/>
                    <a:lstStyle/>
                    <a:p>
                      <a:pPr algn="l"/>
                      <a:r>
                        <a:rPr lang="en-US" dirty="0"/>
                        <a:t>Random Forest</a:t>
                      </a:r>
                    </a:p>
                  </a:txBody>
                  <a:tcPr anchor="ctr"/>
                </a:tc>
                <a:tc>
                  <a:txBody>
                    <a:bodyPr/>
                    <a:lstStyle/>
                    <a:p>
                      <a:pPr algn="ctr"/>
                      <a:r>
                        <a:rPr lang="en-US" dirty="0"/>
                        <a:t>91.6%</a:t>
                      </a:r>
                    </a:p>
                  </a:txBody>
                  <a:tcPr anchor="ctr"/>
                </a:tc>
                <a:tc>
                  <a:txBody>
                    <a:bodyPr/>
                    <a:lstStyle/>
                    <a:p>
                      <a:pPr algn="ctr"/>
                      <a:r>
                        <a:rPr lang="en-US" dirty="0"/>
                        <a:t>51.71</a:t>
                      </a:r>
                    </a:p>
                  </a:txBody>
                  <a:tcPr anchor="ctr"/>
                </a:tc>
                <a:tc>
                  <a:txBody>
                    <a:bodyPr/>
                    <a:lstStyle/>
                    <a:p>
                      <a:pPr algn="ctr"/>
                      <a:r>
                        <a:rPr lang="en-US" dirty="0"/>
                        <a:t>74.13</a:t>
                      </a:r>
                    </a:p>
                  </a:txBody>
                  <a:tcPr anchor="ctr"/>
                </a:tc>
                <a:extLst>
                  <a:ext uri="{0D108BD9-81ED-4DB2-BD59-A6C34878D82A}">
                    <a16:rowId xmlns:a16="http://schemas.microsoft.com/office/drawing/2014/main" val="1173660366"/>
                  </a:ext>
                </a:extLst>
              </a:tr>
            </a:tbl>
          </a:graphicData>
        </a:graphic>
      </p:graphicFrame>
    </p:spTree>
    <p:extLst>
      <p:ext uri="{BB962C8B-B14F-4D97-AF65-F5344CB8AC3E}">
        <p14:creationId xmlns:p14="http://schemas.microsoft.com/office/powerpoint/2010/main" val="3005258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340C-BC01-40FB-8B28-A5AF8C97ED93}"/>
              </a:ext>
            </a:extLst>
          </p:cNvPr>
          <p:cNvSpPr>
            <a:spLocks noGrp="1"/>
          </p:cNvSpPr>
          <p:nvPr>
            <p:ph type="title"/>
          </p:nvPr>
        </p:nvSpPr>
        <p:spPr/>
        <p:txBody>
          <a:bodyPr/>
          <a:lstStyle/>
          <a:p>
            <a:r>
              <a:rPr lang="en-US" dirty="0"/>
              <a:t>Comparative Analysis of various classification models (90 – 10 Split)</a:t>
            </a:r>
          </a:p>
        </p:txBody>
      </p:sp>
      <p:graphicFrame>
        <p:nvGraphicFramePr>
          <p:cNvPr id="4" name="Content Placeholder 3">
            <a:extLst>
              <a:ext uri="{FF2B5EF4-FFF2-40B4-BE49-F238E27FC236}">
                <a16:creationId xmlns:a16="http://schemas.microsoft.com/office/drawing/2014/main" id="{02FE284E-C6EA-494E-8DD8-52B75DF5F748}"/>
              </a:ext>
            </a:extLst>
          </p:cNvPr>
          <p:cNvGraphicFramePr>
            <a:graphicFrameLocks noGrp="1"/>
          </p:cNvGraphicFramePr>
          <p:nvPr>
            <p:ph idx="1"/>
            <p:extLst>
              <p:ext uri="{D42A27DB-BD31-4B8C-83A1-F6EECF244321}">
                <p14:modId xmlns:p14="http://schemas.microsoft.com/office/powerpoint/2010/main" val="1915968283"/>
              </p:ext>
            </p:extLst>
          </p:nvPr>
        </p:nvGraphicFramePr>
        <p:xfrm>
          <a:off x="1130300" y="2171700"/>
          <a:ext cx="9602788" cy="3032760"/>
        </p:xfrm>
        <a:graphic>
          <a:graphicData uri="http://schemas.openxmlformats.org/drawingml/2006/table">
            <a:tbl>
              <a:tblPr firstRow="1" bandRow="1">
                <a:tableStyleId>{5C22544A-7EE6-4342-B048-85BDC9FD1C3A}</a:tableStyleId>
              </a:tblPr>
              <a:tblGrid>
                <a:gridCol w="2400697">
                  <a:extLst>
                    <a:ext uri="{9D8B030D-6E8A-4147-A177-3AD203B41FA5}">
                      <a16:colId xmlns:a16="http://schemas.microsoft.com/office/drawing/2014/main" val="2355668919"/>
                    </a:ext>
                  </a:extLst>
                </a:gridCol>
                <a:gridCol w="2400697">
                  <a:extLst>
                    <a:ext uri="{9D8B030D-6E8A-4147-A177-3AD203B41FA5}">
                      <a16:colId xmlns:a16="http://schemas.microsoft.com/office/drawing/2014/main" val="1566929841"/>
                    </a:ext>
                  </a:extLst>
                </a:gridCol>
                <a:gridCol w="2400697">
                  <a:extLst>
                    <a:ext uri="{9D8B030D-6E8A-4147-A177-3AD203B41FA5}">
                      <a16:colId xmlns:a16="http://schemas.microsoft.com/office/drawing/2014/main" val="2066733050"/>
                    </a:ext>
                  </a:extLst>
                </a:gridCol>
                <a:gridCol w="2400697">
                  <a:extLst>
                    <a:ext uri="{9D8B030D-6E8A-4147-A177-3AD203B41FA5}">
                      <a16:colId xmlns:a16="http://schemas.microsoft.com/office/drawing/2014/main" val="3005415565"/>
                    </a:ext>
                  </a:extLst>
                </a:gridCol>
              </a:tblGrid>
              <a:tr h="370840">
                <a:tc>
                  <a:txBody>
                    <a:bodyPr/>
                    <a:lstStyle/>
                    <a:p>
                      <a:pPr algn="ctr"/>
                      <a:r>
                        <a:rPr lang="en-US" dirty="0"/>
                        <a:t>Classification Model</a:t>
                      </a:r>
                    </a:p>
                  </a:txBody>
                  <a:tcPr anchor="ctr"/>
                </a:tc>
                <a:tc>
                  <a:txBody>
                    <a:bodyPr/>
                    <a:lstStyle/>
                    <a:p>
                      <a:pPr algn="ctr"/>
                      <a:r>
                        <a:rPr lang="en-US" dirty="0"/>
                        <a:t>Accuracy</a:t>
                      </a:r>
                    </a:p>
                  </a:txBody>
                  <a:tcPr anchor="ctr"/>
                </a:tc>
                <a:tc>
                  <a:txBody>
                    <a:bodyPr/>
                    <a:lstStyle/>
                    <a:p>
                      <a:pPr algn="ctr"/>
                      <a:r>
                        <a:rPr lang="en-US" dirty="0"/>
                        <a:t>Recall Score</a:t>
                      </a:r>
                    </a:p>
                  </a:txBody>
                  <a:tcPr anchor="ctr"/>
                </a:tc>
                <a:tc>
                  <a:txBody>
                    <a:bodyPr/>
                    <a:lstStyle/>
                    <a:p>
                      <a:pPr algn="ctr"/>
                      <a:r>
                        <a:rPr lang="en-US" dirty="0"/>
                        <a:t>ROC Score</a:t>
                      </a:r>
                    </a:p>
                  </a:txBody>
                  <a:tcPr anchor="ctr"/>
                </a:tc>
                <a:extLst>
                  <a:ext uri="{0D108BD9-81ED-4DB2-BD59-A6C34878D82A}">
                    <a16:rowId xmlns:a16="http://schemas.microsoft.com/office/drawing/2014/main" val="198207751"/>
                  </a:ext>
                </a:extLst>
              </a:tr>
              <a:tr h="370840">
                <a:tc>
                  <a:txBody>
                    <a:bodyPr/>
                    <a:lstStyle/>
                    <a:p>
                      <a:pPr algn="l"/>
                      <a:r>
                        <a:rPr lang="en-US" dirty="0" err="1"/>
                        <a:t>kNN</a:t>
                      </a:r>
                      <a:r>
                        <a:rPr lang="en-US" dirty="0"/>
                        <a:t> Classification Model</a:t>
                      </a:r>
                    </a:p>
                  </a:txBody>
                  <a:tcPr anchor="ctr"/>
                </a:tc>
                <a:tc>
                  <a:txBody>
                    <a:bodyPr/>
                    <a:lstStyle/>
                    <a:p>
                      <a:pPr algn="ctr"/>
                      <a:r>
                        <a:rPr lang="en-US" sz="1800" kern="1200" dirty="0">
                          <a:solidFill>
                            <a:schemeClr val="dk1"/>
                          </a:solidFill>
                          <a:effectLst/>
                          <a:latin typeface="+mn-lt"/>
                          <a:ea typeface="+mn-ea"/>
                          <a:cs typeface="+mn-cs"/>
                        </a:rPr>
                        <a:t>90.26%</a:t>
                      </a:r>
                      <a:endParaRPr lang="en-US" dirty="0"/>
                    </a:p>
                  </a:txBody>
                  <a:tcPr anchor="ctr"/>
                </a:tc>
                <a:tc>
                  <a:txBody>
                    <a:bodyPr/>
                    <a:lstStyle/>
                    <a:p>
                      <a:pPr algn="ctr"/>
                      <a:r>
                        <a:rPr lang="en-US" sz="1800" kern="1200" dirty="0">
                          <a:solidFill>
                            <a:schemeClr val="dk1"/>
                          </a:solidFill>
                          <a:effectLst/>
                          <a:latin typeface="+mn-lt"/>
                          <a:ea typeface="+mn-ea"/>
                          <a:cs typeface="+mn-cs"/>
                        </a:rPr>
                        <a:t>45.39</a:t>
                      </a:r>
                      <a:endParaRPr lang="en-US" dirty="0"/>
                    </a:p>
                  </a:txBody>
                  <a:tcPr anchor="ctr"/>
                </a:tc>
                <a:tc>
                  <a:txBody>
                    <a:bodyPr/>
                    <a:lstStyle/>
                    <a:p>
                      <a:pPr algn="ctr"/>
                      <a:r>
                        <a:rPr lang="en-US" dirty="0"/>
                        <a:t>70.62</a:t>
                      </a:r>
                    </a:p>
                  </a:txBody>
                  <a:tcPr anchor="ctr"/>
                </a:tc>
                <a:extLst>
                  <a:ext uri="{0D108BD9-81ED-4DB2-BD59-A6C34878D82A}">
                    <a16:rowId xmlns:a16="http://schemas.microsoft.com/office/drawing/2014/main" val="3826492787"/>
                  </a:ext>
                </a:extLst>
              </a:tr>
              <a:tr h="370840">
                <a:tc>
                  <a:txBody>
                    <a:bodyPr/>
                    <a:lstStyle/>
                    <a:p>
                      <a:pPr algn="l"/>
                      <a:r>
                        <a:rPr lang="en-US" dirty="0"/>
                        <a:t>Logistic Regression</a:t>
                      </a:r>
                    </a:p>
                  </a:txBody>
                  <a:tcPr anchor="ctr"/>
                </a:tc>
                <a:tc>
                  <a:txBody>
                    <a:bodyPr/>
                    <a:lstStyle/>
                    <a:p>
                      <a:pPr algn="ctr"/>
                      <a:r>
                        <a:rPr lang="en-US" dirty="0"/>
                        <a:t>91.04%</a:t>
                      </a:r>
                    </a:p>
                  </a:txBody>
                  <a:tcPr anchor="ctr"/>
                </a:tc>
                <a:tc>
                  <a:txBody>
                    <a:bodyPr/>
                    <a:lstStyle/>
                    <a:p>
                      <a:pPr algn="ctr"/>
                      <a:r>
                        <a:rPr lang="en-US" dirty="0"/>
                        <a:t>37.28</a:t>
                      </a:r>
                    </a:p>
                  </a:txBody>
                  <a:tcPr anchor="ctr"/>
                </a:tc>
                <a:tc>
                  <a:txBody>
                    <a:bodyPr/>
                    <a:lstStyle/>
                    <a:p>
                      <a:pPr algn="ctr"/>
                      <a:r>
                        <a:rPr lang="en-US" dirty="0"/>
                        <a:t>67.50</a:t>
                      </a:r>
                    </a:p>
                  </a:txBody>
                  <a:tcPr anchor="ctr"/>
                </a:tc>
                <a:extLst>
                  <a:ext uri="{0D108BD9-81ED-4DB2-BD59-A6C34878D82A}">
                    <a16:rowId xmlns:a16="http://schemas.microsoft.com/office/drawing/2014/main" val="3561826062"/>
                  </a:ext>
                </a:extLst>
              </a:tr>
              <a:tr h="370840">
                <a:tc>
                  <a:txBody>
                    <a:bodyPr/>
                    <a:lstStyle/>
                    <a:p>
                      <a:pPr algn="l"/>
                      <a:r>
                        <a:rPr lang="en-US" dirty="0"/>
                        <a:t>Support Vector Machine</a:t>
                      </a:r>
                    </a:p>
                  </a:txBody>
                  <a:tcPr anchor="ctr"/>
                </a:tc>
                <a:tc>
                  <a:txBody>
                    <a:bodyPr/>
                    <a:lstStyle/>
                    <a:p>
                      <a:pPr algn="ctr"/>
                      <a:r>
                        <a:rPr lang="en-US" dirty="0"/>
                        <a:t>89.65%</a:t>
                      </a:r>
                    </a:p>
                  </a:txBody>
                  <a:tcPr anchor="ctr"/>
                </a:tc>
                <a:tc>
                  <a:txBody>
                    <a:bodyPr/>
                    <a:lstStyle/>
                    <a:p>
                      <a:pPr algn="ctr"/>
                      <a:r>
                        <a:rPr lang="en-US" dirty="0"/>
                        <a:t>28.94</a:t>
                      </a:r>
                    </a:p>
                  </a:txBody>
                  <a:tcPr anchor="ctr"/>
                </a:tc>
                <a:tc>
                  <a:txBody>
                    <a:bodyPr/>
                    <a:lstStyle/>
                    <a:p>
                      <a:pPr algn="ctr"/>
                      <a:r>
                        <a:rPr lang="en-US" dirty="0"/>
                        <a:t>63.06</a:t>
                      </a:r>
                    </a:p>
                  </a:txBody>
                  <a:tcPr anchor="ctr"/>
                </a:tc>
                <a:extLst>
                  <a:ext uri="{0D108BD9-81ED-4DB2-BD59-A6C34878D82A}">
                    <a16:rowId xmlns:a16="http://schemas.microsoft.com/office/drawing/2014/main" val="3284796434"/>
                  </a:ext>
                </a:extLst>
              </a:tr>
              <a:tr h="370840">
                <a:tc>
                  <a:txBody>
                    <a:bodyPr/>
                    <a:lstStyle/>
                    <a:p>
                      <a:pPr algn="l"/>
                      <a:r>
                        <a:rPr lang="en-US" dirty="0"/>
                        <a:t>Decision Tree</a:t>
                      </a:r>
                    </a:p>
                  </a:txBody>
                  <a:tcPr anchor="ctr"/>
                </a:tc>
                <a:tc>
                  <a:txBody>
                    <a:bodyPr/>
                    <a:lstStyle/>
                    <a:p>
                      <a:pPr algn="ctr"/>
                      <a:r>
                        <a:rPr lang="en-US" dirty="0"/>
                        <a:t>89.14%</a:t>
                      </a:r>
                    </a:p>
                  </a:txBody>
                  <a:tcPr anchor="ctr"/>
                </a:tc>
                <a:tc>
                  <a:txBody>
                    <a:bodyPr/>
                    <a:lstStyle/>
                    <a:p>
                      <a:pPr algn="ctr"/>
                      <a:r>
                        <a:rPr lang="en-US" dirty="0"/>
                        <a:t>40.35</a:t>
                      </a:r>
                    </a:p>
                  </a:txBody>
                  <a:tcPr anchor="ctr"/>
                </a:tc>
                <a:tc>
                  <a:txBody>
                    <a:bodyPr/>
                    <a:lstStyle/>
                    <a:p>
                      <a:pPr algn="ctr"/>
                      <a:r>
                        <a:rPr lang="en-US" dirty="0"/>
                        <a:t>71.33</a:t>
                      </a:r>
                    </a:p>
                  </a:txBody>
                  <a:tcPr anchor="ctr"/>
                </a:tc>
                <a:extLst>
                  <a:ext uri="{0D108BD9-81ED-4DB2-BD59-A6C34878D82A}">
                    <a16:rowId xmlns:a16="http://schemas.microsoft.com/office/drawing/2014/main" val="3688715304"/>
                  </a:ext>
                </a:extLst>
              </a:tr>
              <a:tr h="370840">
                <a:tc>
                  <a:txBody>
                    <a:bodyPr/>
                    <a:lstStyle/>
                    <a:p>
                      <a:pPr algn="l"/>
                      <a:r>
                        <a:rPr lang="en-US" dirty="0"/>
                        <a:t>Random Forest</a:t>
                      </a:r>
                    </a:p>
                  </a:txBody>
                  <a:tcPr anchor="ctr"/>
                </a:tc>
                <a:tc>
                  <a:txBody>
                    <a:bodyPr/>
                    <a:lstStyle/>
                    <a:p>
                      <a:pPr algn="ctr"/>
                      <a:r>
                        <a:rPr lang="en-US" dirty="0"/>
                        <a:t>91.6%</a:t>
                      </a:r>
                    </a:p>
                  </a:txBody>
                  <a:tcPr anchor="ctr"/>
                </a:tc>
                <a:tc>
                  <a:txBody>
                    <a:bodyPr/>
                    <a:lstStyle/>
                    <a:p>
                      <a:pPr algn="ctr"/>
                      <a:r>
                        <a:rPr lang="en-US" dirty="0"/>
                        <a:t>90.94</a:t>
                      </a:r>
                    </a:p>
                  </a:txBody>
                  <a:tcPr anchor="ctr"/>
                </a:tc>
                <a:tc>
                  <a:txBody>
                    <a:bodyPr/>
                    <a:lstStyle/>
                    <a:p>
                      <a:pPr algn="ctr"/>
                      <a:r>
                        <a:rPr lang="en-US" dirty="0"/>
                        <a:t>68.79</a:t>
                      </a:r>
                    </a:p>
                  </a:txBody>
                  <a:tcPr anchor="ctr"/>
                </a:tc>
                <a:extLst>
                  <a:ext uri="{0D108BD9-81ED-4DB2-BD59-A6C34878D82A}">
                    <a16:rowId xmlns:a16="http://schemas.microsoft.com/office/drawing/2014/main" val="3240145464"/>
                  </a:ext>
                </a:extLst>
              </a:tr>
            </a:tbl>
          </a:graphicData>
        </a:graphic>
      </p:graphicFrame>
    </p:spTree>
    <p:extLst>
      <p:ext uri="{BB962C8B-B14F-4D97-AF65-F5344CB8AC3E}">
        <p14:creationId xmlns:p14="http://schemas.microsoft.com/office/powerpoint/2010/main" val="72393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7482-E099-46AA-922F-B49DD36B57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B2A6AFF-DF13-4231-947E-8A2ECB0664E1}"/>
              </a:ext>
            </a:extLst>
          </p:cNvPr>
          <p:cNvSpPr>
            <a:spLocks noGrp="1"/>
          </p:cNvSpPr>
          <p:nvPr>
            <p:ph idx="1"/>
          </p:nvPr>
        </p:nvSpPr>
        <p:spPr/>
        <p:txBody>
          <a:bodyPr/>
          <a:lstStyle/>
          <a:p>
            <a:r>
              <a:rPr lang="en-US" dirty="0"/>
              <a:t>Tele marketing strategy is not giving the expected results</a:t>
            </a:r>
          </a:p>
          <a:p>
            <a:r>
              <a:rPr lang="en-US" dirty="0"/>
              <a:t>Investment is going in vain</a:t>
            </a:r>
          </a:p>
          <a:p>
            <a:r>
              <a:rPr lang="en-US" dirty="0"/>
              <a:t>Should go ahead with a different marketing strategy</a:t>
            </a:r>
          </a:p>
        </p:txBody>
      </p:sp>
    </p:spTree>
    <p:extLst>
      <p:ext uri="{BB962C8B-B14F-4D97-AF65-F5344CB8AC3E}">
        <p14:creationId xmlns:p14="http://schemas.microsoft.com/office/powerpoint/2010/main" val="3622011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0</TotalTime>
  <Words>305</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Gallery</vt:lpstr>
      <vt:lpstr>BANK MARKETING DATA</vt:lpstr>
      <vt:lpstr>Problem Statement</vt:lpstr>
      <vt:lpstr>Method of approach</vt:lpstr>
      <vt:lpstr>Data cleaning</vt:lpstr>
      <vt:lpstr>Classification Models</vt:lpstr>
      <vt:lpstr>Comparative Analysis of various classification models (80 – 20 Split)</vt:lpstr>
      <vt:lpstr>Comparative Analysis of various classification models (90 – 10 Split)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dc:title>
  <dc:creator>Aishwarya Suresh</dc:creator>
  <cp:lastModifiedBy>Aishwarya Suresh</cp:lastModifiedBy>
  <cp:revision>15</cp:revision>
  <dcterms:created xsi:type="dcterms:W3CDTF">2019-05-24T16:27:46Z</dcterms:created>
  <dcterms:modified xsi:type="dcterms:W3CDTF">2019-06-09T17:04:31Z</dcterms:modified>
</cp:coreProperties>
</file>