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75" r:id="rId6"/>
    <p:sldId id="261" r:id="rId7"/>
    <p:sldId id="259" r:id="rId8"/>
    <p:sldId id="276" r:id="rId9"/>
    <p:sldId id="269" r:id="rId10"/>
    <p:sldId id="263" r:id="rId11"/>
    <p:sldId id="272" r:id="rId12"/>
    <p:sldId id="264" r:id="rId13"/>
    <p:sldId id="265" r:id="rId14"/>
    <p:sldId id="266" r:id="rId15"/>
    <p:sldId id="277" r:id="rId16"/>
    <p:sldId id="267" r:id="rId17"/>
    <p:sldId id="268" r:id="rId18"/>
    <p:sldId id="278" r:id="rId19"/>
    <p:sldId id="270" r:id="rId20"/>
    <p:sldId id="27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B508-53D2-44F7-B578-877BECDE0BC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6DEEE-5851-4F16-B2A5-0DC5EBDDE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4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6DEEE-5851-4F16-B2A5-0DC5EBDDE6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6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9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0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4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3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5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2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933D-91B1-C3C0-3C09-A8251D02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629" y="2025896"/>
            <a:ext cx="11018742" cy="1783586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INTRODUCTION TO HTML</a:t>
            </a:r>
          </a:p>
        </p:txBody>
      </p:sp>
    </p:spTree>
    <p:extLst>
      <p:ext uri="{BB962C8B-B14F-4D97-AF65-F5344CB8AC3E}">
        <p14:creationId xmlns:p14="http://schemas.microsoft.com/office/powerpoint/2010/main" val="146586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333FE-4C4F-F032-3DF4-DA07A928F389}"/>
              </a:ext>
            </a:extLst>
          </p:cNvPr>
          <p:cNvSpPr txBox="1"/>
          <p:nvPr/>
        </p:nvSpPr>
        <p:spPr>
          <a:xfrm>
            <a:off x="1489587" y="498876"/>
            <a:ext cx="921282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>
                <a:latin typeface="Arial Black" panose="020B0A04020102020204" pitchFamily="34" charset="0"/>
              </a:rPr>
              <a:t>Anchor Tag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</a:t>
            </a:r>
            <a:r>
              <a:rPr lang="en-US" sz="2400" b="1" dirty="0" err="1"/>
              <a:t>efinition</a:t>
            </a:r>
            <a:r>
              <a:rPr lang="en-US" sz="2400" b="1" dirty="0"/>
              <a:t>: </a:t>
            </a:r>
            <a:r>
              <a:rPr lang="en-US" sz="2400" dirty="0"/>
              <a:t>Used to add links to your pages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Example:  </a:t>
            </a:r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=https://google.com&gt;Google&lt;/a&gt;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2FA17-47FB-66C6-07CC-5D09F58EE938}"/>
              </a:ext>
            </a:extLst>
          </p:cNvPr>
          <p:cNvSpPr txBox="1"/>
          <p:nvPr/>
        </p:nvSpPr>
        <p:spPr>
          <a:xfrm>
            <a:off x="1489587" y="3127471"/>
            <a:ext cx="1011739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>
                <a:latin typeface="Arial Black" panose="020B0A04020102020204" pitchFamily="34" charset="0"/>
              </a:rPr>
              <a:t>Image Tag</a:t>
            </a:r>
          </a:p>
          <a:p>
            <a:pPr algn="ctr"/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</a:t>
            </a:r>
            <a:r>
              <a:rPr lang="en-US" sz="2400" b="1" dirty="0" err="1"/>
              <a:t>efinition</a:t>
            </a:r>
            <a:r>
              <a:rPr lang="en-US" sz="2400" b="1" dirty="0"/>
              <a:t>: </a:t>
            </a:r>
            <a:r>
              <a:rPr lang="en-US" sz="2400" dirty="0"/>
              <a:t>Used to add images to your pages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Example:  </a:t>
            </a: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=“/image.png”  alt=“Random Image”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Attributes:  </a:t>
            </a:r>
            <a:r>
              <a:rPr lang="en-US" sz="2400" dirty="0"/>
              <a:t>src,alt,width and height, </a:t>
            </a:r>
            <a:r>
              <a:rPr lang="en-US" sz="2400" dirty="0" err="1"/>
              <a:t>title,loading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15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D9EBD-95E9-6C84-4A07-5CB842759293}"/>
              </a:ext>
            </a:extLst>
          </p:cNvPr>
          <p:cNvSpPr txBox="1"/>
          <p:nvPr/>
        </p:nvSpPr>
        <p:spPr>
          <a:xfrm>
            <a:off x="2067103" y="1197620"/>
            <a:ext cx="921282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>
                <a:latin typeface="Arial Black" panose="020B0A04020102020204" pitchFamily="34" charset="0"/>
              </a:rPr>
              <a:t>Subscript and Superscript Tag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 err="1"/>
              <a:t>Subscripit</a:t>
            </a:r>
            <a:r>
              <a:rPr lang="en-IN" sz="2400" b="1" dirty="0"/>
              <a:t>: </a:t>
            </a:r>
            <a:r>
              <a:rPr lang="en-IN" sz="2400" dirty="0"/>
              <a:t> Used to display text slightly below normal </a:t>
            </a:r>
            <a:r>
              <a:rPr lang="en-IN" sz="2400" dirty="0" err="1"/>
              <a:t>line,often</a:t>
            </a:r>
            <a:r>
              <a:rPr lang="en-IN" sz="2400" dirty="0"/>
              <a:t> used in scientific formulas</a:t>
            </a:r>
            <a:endParaRPr lang="en-US" sz="2400" dirty="0"/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Example:  </a:t>
            </a:r>
            <a:r>
              <a:rPr lang="en-US" sz="2400" b="1" dirty="0"/>
              <a:t>H&lt;sub&gt;2&lt;/sub&gt;o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 err="1"/>
              <a:t>Subscripit</a:t>
            </a:r>
            <a:r>
              <a:rPr lang="en-IN" sz="2400" b="1" dirty="0"/>
              <a:t>: </a:t>
            </a:r>
            <a:r>
              <a:rPr lang="en-IN" sz="2400" dirty="0"/>
              <a:t> Used to display text slightly above normal </a:t>
            </a:r>
            <a:r>
              <a:rPr lang="en-IN" sz="2400" dirty="0" err="1"/>
              <a:t>line,often</a:t>
            </a:r>
            <a:r>
              <a:rPr lang="en-IN" sz="2400" dirty="0"/>
              <a:t> used in </a:t>
            </a:r>
            <a:r>
              <a:rPr lang="en-US" sz="2400" dirty="0"/>
              <a:t>mathematical formulas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Example: E=mc&lt;sup&gt;2&lt;/sup&gt;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46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112E6E-9922-610D-3F44-B2C058064106}"/>
              </a:ext>
            </a:extLst>
          </p:cNvPr>
          <p:cNvSpPr txBox="1"/>
          <p:nvPr/>
        </p:nvSpPr>
        <p:spPr>
          <a:xfrm>
            <a:off x="1627497" y="336382"/>
            <a:ext cx="951762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pitchFamily="34" charset="0"/>
              </a:rPr>
              <a:t>Lists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Types: </a:t>
            </a:r>
            <a:r>
              <a:rPr lang="en-IN" sz="2400" dirty="0"/>
              <a:t>Ordered (&lt;</a:t>
            </a:r>
            <a:r>
              <a:rPr lang="en-IN" sz="2400" dirty="0" err="1"/>
              <a:t>ol</a:t>
            </a:r>
            <a:r>
              <a:rPr lang="en-IN" sz="2400" dirty="0"/>
              <a:t>&gt;) ,Unordered (&lt;</a:t>
            </a:r>
            <a:r>
              <a:rPr lang="en-IN" sz="2400" dirty="0" err="1"/>
              <a:t>ul</a:t>
            </a:r>
            <a:r>
              <a:rPr lang="en-IN" sz="2400" dirty="0"/>
              <a:t>&gt;),Descriptive List(&lt;dl&gt;)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Example: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Ordered Lists: </a:t>
            </a:r>
            <a:r>
              <a:rPr lang="en-IN" sz="2400" dirty="0"/>
              <a:t>&lt;</a:t>
            </a:r>
            <a:r>
              <a:rPr lang="en-IN" sz="2400" dirty="0" err="1"/>
              <a:t>ol</a:t>
            </a:r>
            <a:r>
              <a:rPr lang="en-IN" sz="2400" dirty="0"/>
              <a:t>&gt;</a:t>
            </a:r>
          </a:p>
          <a:p>
            <a:endParaRPr lang="en-IN" sz="2400" dirty="0"/>
          </a:p>
          <a:p>
            <a:r>
              <a:rPr lang="en-IN" sz="2400" dirty="0"/>
              <a:t>&lt;</a:t>
            </a:r>
            <a:r>
              <a:rPr lang="en-IN" sz="2400" dirty="0" err="1"/>
              <a:t>ol</a:t>
            </a:r>
            <a:r>
              <a:rPr lang="en-IN" sz="2400" dirty="0"/>
              <a:t>&gt;</a:t>
            </a:r>
          </a:p>
          <a:p>
            <a:r>
              <a:rPr lang="en-IN" sz="2400" dirty="0"/>
              <a:t>    &lt;li&gt;First item&lt;/li&gt;</a:t>
            </a:r>
          </a:p>
          <a:p>
            <a:r>
              <a:rPr lang="en-IN" sz="2400" dirty="0"/>
              <a:t>    &lt;li&gt;Second item&lt;/li&gt;</a:t>
            </a:r>
          </a:p>
          <a:p>
            <a:r>
              <a:rPr lang="en-IN" sz="2400" dirty="0"/>
              <a:t>&lt;/</a:t>
            </a:r>
            <a:r>
              <a:rPr lang="en-IN" sz="2400" dirty="0" err="1"/>
              <a:t>ol</a:t>
            </a:r>
            <a:r>
              <a:rPr lang="en-IN" sz="2400" dirty="0"/>
              <a:t>&gt;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Unordered Lists: </a:t>
            </a:r>
            <a:r>
              <a:rPr lang="en-IN" sz="2400" dirty="0"/>
              <a:t>&lt;</a:t>
            </a:r>
            <a:r>
              <a:rPr lang="en-IN" sz="2400" dirty="0" err="1"/>
              <a:t>ul</a:t>
            </a:r>
            <a:r>
              <a:rPr lang="en-IN" sz="2400" dirty="0"/>
              <a:t>&gt;</a:t>
            </a:r>
          </a:p>
          <a:p>
            <a:r>
              <a:rPr lang="en-IN" sz="2400" dirty="0"/>
              <a:t> &lt;</a:t>
            </a:r>
            <a:r>
              <a:rPr lang="en-IN" sz="2400" dirty="0" err="1"/>
              <a:t>ul</a:t>
            </a:r>
            <a:r>
              <a:rPr lang="en-IN" sz="2400" dirty="0"/>
              <a:t>&gt;</a:t>
            </a:r>
          </a:p>
          <a:p>
            <a:r>
              <a:rPr lang="en-IN" sz="2400" dirty="0"/>
              <a:t>&lt;li&gt;First item&lt;/li&gt;</a:t>
            </a:r>
          </a:p>
          <a:p>
            <a:r>
              <a:rPr lang="en-IN" sz="2400" dirty="0"/>
              <a:t>&lt;li&gt;Second Item&lt;/li&gt;</a:t>
            </a:r>
          </a:p>
          <a:p>
            <a:r>
              <a:rPr lang="en-IN" sz="2400" dirty="0"/>
              <a:t>&lt;/</a:t>
            </a:r>
            <a:r>
              <a:rPr lang="en-IN" sz="2400" dirty="0" err="1"/>
              <a:t>ul</a:t>
            </a:r>
            <a:r>
              <a:rPr lang="en-IN" sz="2400" dirty="0"/>
              <a:t>&gt;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107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71DDE-D5E0-4BD8-EC7D-F2AECB55683E}"/>
              </a:ext>
            </a:extLst>
          </p:cNvPr>
          <p:cNvSpPr txBox="1"/>
          <p:nvPr/>
        </p:nvSpPr>
        <p:spPr>
          <a:xfrm>
            <a:off x="1600071" y="382012"/>
            <a:ext cx="107073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Description Lists: </a:t>
            </a:r>
            <a:r>
              <a:rPr lang="en-IN" sz="2400" dirty="0"/>
              <a:t>&lt;dl&gt;</a:t>
            </a:r>
          </a:p>
          <a:p>
            <a:endParaRPr lang="en-IN" sz="2400" dirty="0"/>
          </a:p>
          <a:p>
            <a:r>
              <a:rPr lang="en-IN" sz="2400" dirty="0"/>
              <a:t>&lt;dl&gt;</a:t>
            </a:r>
          </a:p>
          <a:p>
            <a:r>
              <a:rPr lang="en-IN" sz="2400" dirty="0"/>
              <a:t>    &lt;dt&gt;HTML&lt;/dt&gt;</a:t>
            </a:r>
          </a:p>
          <a:p>
            <a:r>
              <a:rPr lang="en-IN" sz="2400" dirty="0"/>
              <a:t>    &lt;dd&gt;A markup language.&lt;/dd&gt;</a:t>
            </a:r>
          </a:p>
          <a:p>
            <a:r>
              <a:rPr lang="en-IN" sz="2400" dirty="0"/>
              <a:t>&lt;/dl&gt;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280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60D48-A1AF-FAA9-730A-2C1A84AC5110}"/>
              </a:ext>
            </a:extLst>
          </p:cNvPr>
          <p:cNvSpPr txBox="1"/>
          <p:nvPr/>
        </p:nvSpPr>
        <p:spPr>
          <a:xfrm>
            <a:off x="1363061" y="140535"/>
            <a:ext cx="10283507" cy="6576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Tables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/>
              <a:t>Creating Tables: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 are used to represent real life table data.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&lt;tr&gt; used to display table row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 used to display table data 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used to display table header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Example:</a:t>
            </a:r>
          </a:p>
          <a:p>
            <a:endParaRPr lang="en-US" sz="2400" dirty="0"/>
          </a:p>
          <a:p>
            <a:r>
              <a:rPr lang="en-US" sz="2200" dirty="0"/>
              <a:t>&lt;table&gt;</a:t>
            </a:r>
          </a:p>
          <a:p>
            <a:r>
              <a:rPr lang="en-US" sz="2200" dirty="0"/>
              <a:t>    &lt;tr&gt;</a:t>
            </a:r>
          </a:p>
          <a:p>
            <a:r>
              <a:rPr lang="en-US" sz="2200" dirty="0"/>
              <a:t>        &lt;</a:t>
            </a:r>
            <a:r>
              <a:rPr lang="en-US" sz="2200" dirty="0" err="1"/>
              <a:t>th</a:t>
            </a:r>
            <a:r>
              <a:rPr lang="en-US" sz="2200" dirty="0"/>
              <a:t>&gt;Name&lt;/</a:t>
            </a:r>
            <a:r>
              <a:rPr lang="en-US" sz="2200" dirty="0" err="1"/>
              <a:t>th</a:t>
            </a:r>
            <a:r>
              <a:rPr lang="en-US" sz="2200" dirty="0"/>
              <a:t>&gt;</a:t>
            </a:r>
          </a:p>
          <a:p>
            <a:r>
              <a:rPr lang="en-US" sz="2200" dirty="0"/>
              <a:t>        &lt;</a:t>
            </a:r>
            <a:r>
              <a:rPr lang="en-US" sz="2200" dirty="0" err="1"/>
              <a:t>th</a:t>
            </a:r>
            <a:r>
              <a:rPr lang="en-US" sz="2200" dirty="0"/>
              <a:t>&gt;Age&lt;/</a:t>
            </a:r>
            <a:r>
              <a:rPr lang="en-US" sz="2200" dirty="0" err="1"/>
              <a:t>th</a:t>
            </a:r>
            <a:r>
              <a:rPr lang="en-US" sz="2200" dirty="0"/>
              <a:t>&gt;</a:t>
            </a:r>
          </a:p>
          <a:p>
            <a:r>
              <a:rPr lang="en-US" sz="2200" dirty="0"/>
              <a:t>    &lt;/tr&gt;</a:t>
            </a:r>
          </a:p>
          <a:p>
            <a:r>
              <a:rPr lang="en-US" sz="2200" dirty="0"/>
              <a:t>    &lt;tr&gt;</a:t>
            </a:r>
          </a:p>
          <a:p>
            <a:r>
              <a:rPr lang="en-US" sz="2200" dirty="0"/>
              <a:t>        &lt;td&gt;Alice&lt;/td&gt;</a:t>
            </a:r>
          </a:p>
          <a:p>
            <a:r>
              <a:rPr lang="en-US" sz="2200" dirty="0"/>
              <a:t>        &lt;td&gt;25&lt;/td&gt;</a:t>
            </a:r>
          </a:p>
          <a:p>
            <a:r>
              <a:rPr lang="en-US" sz="2200" dirty="0"/>
              <a:t>    &lt;/tr&gt;</a:t>
            </a:r>
          </a:p>
          <a:p>
            <a:r>
              <a:rPr lang="en-US" sz="2200" dirty="0"/>
              <a:t>&lt;/table&gt;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7903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CF3D7A-4667-0C66-DAB9-20B3F57CBB73}"/>
              </a:ext>
            </a:extLst>
          </p:cNvPr>
          <p:cNvSpPr txBox="1"/>
          <p:nvPr/>
        </p:nvSpPr>
        <p:spPr>
          <a:xfrm>
            <a:off x="914400" y="303375"/>
            <a:ext cx="8213558" cy="3555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Caption in Tables</a:t>
            </a:r>
            <a:b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&lt;caption&gt;Student Data &lt;/caption&gt;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Thead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tbody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Tables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thead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to wrap table head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tbody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to wrap table body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73A9B-74CC-30EA-3989-9CC039346111}"/>
              </a:ext>
            </a:extLst>
          </p:cNvPr>
          <p:cNvSpPr txBox="1"/>
          <p:nvPr/>
        </p:nvSpPr>
        <p:spPr>
          <a:xfrm>
            <a:off x="770021" y="3638839"/>
            <a:ext cx="6096000" cy="2545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2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Colspan</a:t>
            </a:r>
            <a:r>
              <a:rPr lang="en-US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Attribute</a:t>
            </a:r>
            <a:b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err="1"/>
              <a:t>Colspan</a:t>
            </a:r>
            <a:r>
              <a:rPr lang="en-US" sz="2400" dirty="0"/>
              <a:t> =”n”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Used to create which spans over multiple columns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3455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C88E8C-7428-CA28-7F62-69F133FB035D}"/>
              </a:ext>
            </a:extLst>
          </p:cNvPr>
          <p:cNvSpPr txBox="1"/>
          <p:nvPr/>
        </p:nvSpPr>
        <p:spPr>
          <a:xfrm>
            <a:off x="1533832" y="589936"/>
            <a:ext cx="97044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 Black" panose="020B0A04020102020204" pitchFamily="34" charset="0"/>
              </a:rPr>
              <a:t>Forms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Form Elements:</a:t>
            </a:r>
          </a:p>
          <a:p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Text Input: </a:t>
            </a:r>
            <a:r>
              <a:rPr lang="en-IN" sz="2000" dirty="0"/>
              <a:t>&lt;input type="text"&gt;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Checkbox: </a:t>
            </a:r>
            <a:r>
              <a:rPr lang="en-IN" sz="2000" dirty="0"/>
              <a:t>&lt;input type="checkbox"&gt;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Radio Button: </a:t>
            </a:r>
            <a:r>
              <a:rPr lang="en-IN" sz="2000" dirty="0"/>
              <a:t>&lt;input type="radio"&gt;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Dropdown: </a:t>
            </a:r>
            <a:r>
              <a:rPr lang="en-IN" sz="2000" dirty="0"/>
              <a:t>&lt;select&gt; with &lt;option&gt;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 err="1"/>
              <a:t>Textarea</a:t>
            </a:r>
            <a:r>
              <a:rPr lang="en-IN" sz="2000" b="1" dirty="0"/>
              <a:t>: </a:t>
            </a:r>
            <a:r>
              <a:rPr lang="en-IN" sz="2000" dirty="0"/>
              <a:t>&lt;</a:t>
            </a:r>
            <a:r>
              <a:rPr lang="en-IN" sz="2000" dirty="0" err="1"/>
              <a:t>textarea</a:t>
            </a:r>
            <a:r>
              <a:rPr lang="en-IN" sz="2000" dirty="0"/>
              <a:t>&gt;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Example:</a:t>
            </a:r>
          </a:p>
          <a:p>
            <a:endParaRPr lang="en-IN" sz="2000" dirty="0"/>
          </a:p>
          <a:p>
            <a:r>
              <a:rPr lang="en-IN" sz="2000" dirty="0"/>
              <a:t>&lt;form action="/submit" method="POST"&gt;</a:t>
            </a:r>
          </a:p>
          <a:p>
            <a:r>
              <a:rPr lang="en-IN" sz="2000" dirty="0"/>
              <a:t>    &lt;label for="name"&gt;Name:&lt;/label&gt;</a:t>
            </a:r>
          </a:p>
          <a:p>
            <a:r>
              <a:rPr lang="en-IN" sz="2000" dirty="0"/>
              <a:t>    &lt;input type="text" id="name" name="name"&gt;&lt;</a:t>
            </a:r>
            <a:r>
              <a:rPr lang="en-IN" sz="2000" dirty="0" err="1"/>
              <a:t>br</a:t>
            </a:r>
            <a:r>
              <a:rPr lang="en-IN" sz="2000" dirty="0"/>
              <a:t>&gt;</a:t>
            </a:r>
          </a:p>
          <a:p>
            <a:r>
              <a:rPr lang="en-IN" sz="2000" dirty="0"/>
              <a:t>    &lt;input type="submit" value="Submit"&gt;</a:t>
            </a:r>
          </a:p>
          <a:p>
            <a:r>
              <a:rPr lang="en-IN" sz="20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5773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336A4-48D2-9AE1-2AFA-21180DF336B6}"/>
              </a:ext>
            </a:extLst>
          </p:cNvPr>
          <p:cNvSpPr txBox="1"/>
          <p:nvPr/>
        </p:nvSpPr>
        <p:spPr>
          <a:xfrm>
            <a:off x="1514167" y="786581"/>
            <a:ext cx="104320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 Black" panose="020B0A04020102020204" pitchFamily="34" charset="0"/>
              </a:rPr>
              <a:t>Multimedia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Video: </a:t>
            </a:r>
            <a:r>
              <a:rPr lang="en-IN" sz="2000" dirty="0"/>
              <a:t>&lt;video&gt;</a:t>
            </a:r>
          </a:p>
          <a:p>
            <a:endParaRPr lang="en-IN" sz="2000" dirty="0"/>
          </a:p>
          <a:p>
            <a:r>
              <a:rPr lang="en-IN" sz="2000" dirty="0"/>
              <a:t>&lt;video width="320" height="240" controls&gt;</a:t>
            </a:r>
          </a:p>
          <a:p>
            <a:r>
              <a:rPr lang="en-IN" sz="2000" dirty="0"/>
              <a:t>    &lt;source </a:t>
            </a:r>
            <a:r>
              <a:rPr lang="en-IN" sz="2000" dirty="0" err="1"/>
              <a:t>src</a:t>
            </a:r>
            <a:r>
              <a:rPr lang="en-IN" sz="2000" dirty="0"/>
              <a:t>="movie.mp4" type="video/mp4"&gt;</a:t>
            </a:r>
          </a:p>
          <a:p>
            <a:r>
              <a:rPr lang="en-IN" sz="2000" dirty="0"/>
              <a:t>    Your browser does not support the video tag.</a:t>
            </a:r>
          </a:p>
          <a:p>
            <a:r>
              <a:rPr lang="en-IN" sz="2000" dirty="0"/>
              <a:t>&lt;/video&gt;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Audio: </a:t>
            </a:r>
            <a:r>
              <a:rPr lang="en-IN" sz="2000" dirty="0"/>
              <a:t>&lt;audio&gt;</a:t>
            </a:r>
          </a:p>
          <a:p>
            <a:endParaRPr lang="en-IN" sz="2000" dirty="0"/>
          </a:p>
          <a:p>
            <a:r>
              <a:rPr lang="en-IN" sz="2000" dirty="0"/>
              <a:t>&lt;audio controls&gt;</a:t>
            </a:r>
          </a:p>
          <a:p>
            <a:r>
              <a:rPr lang="en-IN" sz="2000" dirty="0"/>
              <a:t>    &lt;source </a:t>
            </a:r>
            <a:r>
              <a:rPr lang="en-IN" sz="2000" dirty="0" err="1"/>
              <a:t>src</a:t>
            </a:r>
            <a:r>
              <a:rPr lang="en-IN" sz="2000" dirty="0"/>
              <a:t>="audio.mp3" type="audio/mp3"&gt;</a:t>
            </a:r>
          </a:p>
          <a:p>
            <a:r>
              <a:rPr lang="en-IN" sz="2000" dirty="0"/>
              <a:t>    Your browser does not support the audio tag.</a:t>
            </a:r>
          </a:p>
          <a:p>
            <a:r>
              <a:rPr lang="en-IN" sz="2000" dirty="0"/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307768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AE8E44-9FAC-BDD9-1ED1-5996781867F6}"/>
              </a:ext>
            </a:extLst>
          </p:cNvPr>
          <p:cNvSpPr txBox="1"/>
          <p:nvPr/>
        </p:nvSpPr>
        <p:spPr>
          <a:xfrm>
            <a:off x="1844841" y="1277081"/>
            <a:ext cx="8919411" cy="4032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Explanation of Attributes:</a:t>
            </a:r>
            <a:endParaRPr lang="en-US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controls</a:t>
            </a: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Displays the built-in video controls (play, pause, volume, etc.).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height="400" and width="600"</a:t>
            </a: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Specifies the dimensions of the video in pixels.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Makes the video replay automatically when it ends.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autoplay</a:t>
            </a: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Starts playing the video automatically when the page loads (note: some browsers may prevent autoplay if not muted)</a:t>
            </a:r>
          </a:p>
        </p:txBody>
      </p:sp>
    </p:spTree>
    <p:extLst>
      <p:ext uri="{BB962C8B-B14F-4D97-AF65-F5344CB8AC3E}">
        <p14:creationId xmlns:p14="http://schemas.microsoft.com/office/powerpoint/2010/main" val="177905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33F32-D36D-CD86-52E1-B9ABF83ED8A1}"/>
              </a:ext>
            </a:extLst>
          </p:cNvPr>
          <p:cNvSpPr txBox="1"/>
          <p:nvPr/>
        </p:nvSpPr>
        <p:spPr>
          <a:xfrm>
            <a:off x="352926" y="248911"/>
            <a:ext cx="12288253" cy="7032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SEO Optimization</a:t>
            </a:r>
            <a:endParaRPr lang="en-US" sz="2400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 will not delve deeply into SFO but focus on the aspects of SEO, particularly the various types and how to implement them.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Types of SEO: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1. On-Page SEO  </a:t>
            </a:r>
            <a:endParaRPr lang="en-US" sz="2200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Can be achieved using HTML. Key elements include: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2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 Create a clear, concise title.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2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Meta Description</a:t>
            </a:r>
            <a:r>
              <a:rPr lang="en-US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 Include a meta description to improve click-through rates. Example: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  html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  &lt;meta name="description" content="Your content here."&gt;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URL Slug</a:t>
            </a: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 Ensure your URLs are clean and user-friendly.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Meta Keywords</a:t>
            </a: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 Define relevant meta keywords.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200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1444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F0F3-D28A-90F1-96E6-66B240F2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7344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 Black" panose="020B0A04020102020204" pitchFamily="34" charset="0"/>
              </a:rPr>
              <a:t>What is 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89653-C4ED-A124-3FCD-B3990AB5E353}"/>
              </a:ext>
            </a:extLst>
          </p:cNvPr>
          <p:cNvSpPr txBox="1"/>
          <p:nvPr/>
        </p:nvSpPr>
        <p:spPr>
          <a:xfrm>
            <a:off x="1907358" y="2261420"/>
            <a:ext cx="86917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/>
              <a:t>Definition</a:t>
            </a:r>
            <a:r>
              <a:rPr lang="en-IN" sz="2800" dirty="0"/>
              <a:t>: </a:t>
            </a:r>
            <a:r>
              <a:rPr lang="en-US" sz="2400" dirty="0"/>
              <a:t>HTML (</a:t>
            </a:r>
            <a:r>
              <a:rPr lang="en-US" sz="2400" dirty="0" err="1"/>
              <a:t>HyperText</a:t>
            </a:r>
            <a:r>
              <a:rPr lang="en-US" sz="2400" dirty="0"/>
              <a:t> Markup Language) is the standard language for creating web pages.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Purpose</a:t>
            </a:r>
            <a:r>
              <a:rPr lang="en-US" sz="2800" dirty="0"/>
              <a:t>: </a:t>
            </a:r>
            <a:r>
              <a:rPr lang="en-US" sz="2400" dirty="0"/>
              <a:t>Structure content on the web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err="1"/>
              <a:t>Extention</a:t>
            </a:r>
            <a:r>
              <a:rPr lang="en-US" sz="2800" b="1" dirty="0"/>
              <a:t>:  </a:t>
            </a:r>
            <a:r>
              <a:rPr lang="en-US" sz="2400" b="1" dirty="0"/>
              <a:t>.html / .</a:t>
            </a:r>
            <a:r>
              <a:rPr lang="en-US" sz="2400" b="1" dirty="0" err="1"/>
              <a:t>htm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7943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105627-CC1B-507C-5497-60DA610D866B}"/>
              </a:ext>
            </a:extLst>
          </p:cNvPr>
          <p:cNvSpPr txBox="1"/>
          <p:nvPr/>
        </p:nvSpPr>
        <p:spPr>
          <a:xfrm>
            <a:off x="433137" y="360171"/>
            <a:ext cx="11309684" cy="682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Meta Author Tag</a:t>
            </a: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 Example: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  html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  &lt;meta name="author" content=“Alice"&gt;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Favicon</a:t>
            </a:r>
            <a:r>
              <a:rPr lang="en-US" sz="24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 Set a favicon to enhance branding.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Off-Page SEO  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This includes activities done outside of your website, such as link building, social media marketing, and other forms of outreach to improve ranking.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Techniques: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Optimize for keyword building and content targeting based on SEO strategies.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Improve website structure and user experience.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603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66EE19-77F2-AB4A-EC64-D2B609CC1504}"/>
              </a:ext>
            </a:extLst>
          </p:cNvPr>
          <p:cNvSpPr txBox="1"/>
          <p:nvPr/>
        </p:nvSpPr>
        <p:spPr>
          <a:xfrm>
            <a:off x="2497393" y="2389239"/>
            <a:ext cx="8327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403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FDE9-797B-16B1-8954-B5A672D1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 Black" panose="020B0A04020102020204" pitchFamily="34" charset="0"/>
              </a:rPr>
              <a:t>HTML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92EFF-AA2A-FBAD-C2EE-F47D78867C87}"/>
              </a:ext>
            </a:extLst>
          </p:cNvPr>
          <p:cNvSpPr txBox="1"/>
          <p:nvPr/>
        </p:nvSpPr>
        <p:spPr>
          <a:xfrm>
            <a:off x="2786928" y="2093976"/>
            <a:ext cx="66181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    &lt;title&gt;Page Title&lt;/title&gt;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   &lt;h1&gt;This is a Heading&lt;/h1&gt;</a:t>
            </a:r>
          </a:p>
          <a:p>
            <a:r>
              <a:rPr lang="en-US" sz="2000" dirty="0"/>
              <a:t>    &lt;p&gt;This is a paragraph.&lt;/p&gt;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972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F5C5-7BBF-A69E-A49F-C5960865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7625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 Black" panose="020B0A04020102020204" pitchFamily="34" charset="0"/>
              </a:rPr>
              <a:t>Semantic 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6B4B-49FE-C6C6-E676-7F0FBD9D85EC}"/>
              </a:ext>
            </a:extLst>
          </p:cNvPr>
          <p:cNvSpPr txBox="1"/>
          <p:nvPr/>
        </p:nvSpPr>
        <p:spPr>
          <a:xfrm>
            <a:off x="1616472" y="1725942"/>
            <a:ext cx="895905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/>
              <a:t>Definition:</a:t>
            </a:r>
            <a:r>
              <a:rPr lang="en-US" sz="2400" dirty="0"/>
              <a:t>HTML elements that clearly describe their meaning to both the browser and the developer.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These tags enhance accessibility, SEO, and the overall structure of the webpage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Example:</a:t>
            </a:r>
          </a:p>
          <a:p>
            <a:r>
              <a:rPr lang="en-US" sz="2400" dirty="0"/>
              <a:t>      &lt;header&gt;			&lt;aside&gt;</a:t>
            </a:r>
          </a:p>
          <a:p>
            <a:r>
              <a:rPr lang="en-US" sz="2400" dirty="0"/>
              <a:t>       &lt;nav&gt;				&lt;section&gt;</a:t>
            </a:r>
          </a:p>
          <a:p>
            <a:r>
              <a:rPr lang="en-US" sz="2400" dirty="0"/>
              <a:t>      &lt;footer&gt;</a:t>
            </a:r>
          </a:p>
          <a:p>
            <a:r>
              <a:rPr lang="en-US" sz="2400" dirty="0"/>
              <a:t>	&lt;article&gt;</a:t>
            </a:r>
          </a:p>
          <a:p>
            <a:r>
              <a:rPr lang="en-US" sz="2400" dirty="0"/>
              <a:t>	&lt;main&gt;</a:t>
            </a:r>
          </a:p>
          <a:p>
            <a:r>
              <a:rPr lang="en-US" sz="2400" dirty="0"/>
              <a:t>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753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AD1-5AF4-03C7-3742-FA1D1E56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438" y="356295"/>
            <a:ext cx="10058400" cy="1609344"/>
          </a:xfrm>
        </p:spPr>
        <p:txBody>
          <a:bodyPr/>
          <a:lstStyle/>
          <a:p>
            <a:r>
              <a:rPr lang="en-IN" sz="5400" b="1" dirty="0">
                <a:latin typeface="Arial Black" panose="020B0A04020102020204" pitchFamily="34" charset="0"/>
              </a:rPr>
              <a:t>  Non Semantic 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4D15F-4030-34C7-CB6C-41293AD3F45B}"/>
              </a:ext>
            </a:extLst>
          </p:cNvPr>
          <p:cNvSpPr txBox="1"/>
          <p:nvPr/>
        </p:nvSpPr>
        <p:spPr>
          <a:xfrm>
            <a:off x="1890482" y="2383883"/>
            <a:ext cx="84110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/>
              <a:t>Definition:</a:t>
            </a:r>
            <a:r>
              <a:rPr lang="en-US" sz="2400" dirty="0"/>
              <a:t>Non-semantic HTML elements are generic containers that don't provide any information about the content they contain..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These tags are often used purely for layout and styling purposes without describing the meaning of the content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Example:</a:t>
            </a:r>
          </a:p>
          <a:p>
            <a:r>
              <a:rPr lang="en-US" sz="2800" dirty="0"/>
              <a:t>      &lt;div&gt;  &lt;span&gt;   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346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A23D-D419-157E-ED9A-E8F2F22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 Black" panose="020B0A04020102020204" pitchFamily="34" charset="0"/>
              </a:rPr>
              <a:t>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72D6-5820-0D53-3304-45F9AD06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:</a:t>
            </a:r>
            <a:r>
              <a:rPr lang="en-US" sz="2800" b="1" dirty="0"/>
              <a:t>Definition: </a:t>
            </a:r>
            <a:r>
              <a:rPr lang="en-US" sz="2400" dirty="0"/>
              <a:t>Used to insert comments that are not displayed in the browser.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b="1" dirty="0"/>
              <a:t>Example:  </a:t>
            </a:r>
            <a:r>
              <a:rPr lang="en-US" sz="2400" dirty="0"/>
              <a:t>&lt;!-- This is a comment --&gt;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1613-F870-5E0D-696A-E70E33F0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 Black" panose="020B0A04020102020204" pitchFamily="34" charset="0"/>
              </a:rPr>
              <a:t>HTML Elements/TAGS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A41A7-BEA2-34EC-67B7-DFFCDEFA8408}"/>
              </a:ext>
            </a:extLst>
          </p:cNvPr>
          <p:cNvSpPr txBox="1"/>
          <p:nvPr/>
        </p:nvSpPr>
        <p:spPr>
          <a:xfrm>
            <a:off x="2590699" y="2123768"/>
            <a:ext cx="7325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/>
              <a:t>Definition: </a:t>
            </a:r>
            <a:r>
              <a:rPr lang="en-US" sz="2400" dirty="0"/>
              <a:t>Components of HTML that define structure (tags)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/>
              <a:t>Example:</a:t>
            </a:r>
            <a:r>
              <a:rPr lang="en-IN" sz="2400" dirty="0"/>
              <a:t>&lt;p&gt;,&lt;body&gt;,&lt;a&gt;,&lt;html&gt;,&lt;head&gt;&lt;title&gt;&lt;div&gt;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0C1EB-6050-C48F-B2D7-6AB061E75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415" y="4197903"/>
            <a:ext cx="5943600" cy="20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9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2328B9-6F0A-0DB7-84BA-ECFA887A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4025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 Black" panose="020B0A04020102020204" pitchFamily="34" charset="0"/>
              </a:rPr>
              <a:t>HEADING TAG &amp; PARAGRAPH TAG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2E73E6-F190-47CF-A3B1-3D627C1EA62C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Used to display headings in HTML 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h1 (most important) 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H2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 h3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 h4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 h5 (least important)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Used to add paragraphs in HTML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/>
              <a:t>&lt;p&gt;This is a paragraph&lt;/p&gt;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798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BB987-C3CC-88C2-8319-A167BBD0BF9B}"/>
              </a:ext>
            </a:extLst>
          </p:cNvPr>
          <p:cNvSpPr txBox="1"/>
          <p:nvPr/>
        </p:nvSpPr>
        <p:spPr>
          <a:xfrm>
            <a:off x="1315453" y="58846"/>
            <a:ext cx="101875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pitchFamily="34" charset="0"/>
              </a:rPr>
              <a:t>Text Formatting</a:t>
            </a:r>
          </a:p>
          <a:p>
            <a:endParaRPr lang="en-IN" sz="2400" b="1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Bold: </a:t>
            </a:r>
            <a:r>
              <a:rPr lang="en-IN" sz="2400" dirty="0"/>
              <a:t>&lt;strong&gt; or &lt;b&gt;</a:t>
            </a:r>
          </a:p>
          <a:p>
            <a:endParaRPr lang="en-IN" sz="2400" dirty="0"/>
          </a:p>
          <a:p>
            <a:r>
              <a:rPr lang="en-IN" sz="2400" dirty="0"/>
              <a:t>&lt;strong&gt;This is bold text.&lt;/strong&gt;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Italic: </a:t>
            </a:r>
            <a:r>
              <a:rPr lang="en-IN" sz="2400" dirty="0"/>
              <a:t>&lt;</a:t>
            </a:r>
            <a:r>
              <a:rPr lang="en-IN" sz="2400" dirty="0" err="1"/>
              <a:t>em</a:t>
            </a:r>
            <a:r>
              <a:rPr lang="en-IN" sz="2400" dirty="0"/>
              <a:t>&gt; or &lt;</a:t>
            </a:r>
            <a:r>
              <a:rPr lang="en-IN" sz="2400" dirty="0" err="1"/>
              <a:t>i</a:t>
            </a:r>
            <a:r>
              <a:rPr lang="en-IN" sz="2400" dirty="0"/>
              <a:t>&gt;</a:t>
            </a:r>
          </a:p>
          <a:p>
            <a:endParaRPr lang="en-IN" sz="2400" dirty="0"/>
          </a:p>
          <a:p>
            <a:r>
              <a:rPr lang="en-IN" sz="2400" dirty="0"/>
              <a:t>&lt;</a:t>
            </a:r>
            <a:r>
              <a:rPr lang="en-IN" sz="2400" dirty="0" err="1"/>
              <a:t>em</a:t>
            </a:r>
            <a:r>
              <a:rPr lang="en-IN" sz="2400" dirty="0"/>
              <a:t>&gt;This is italic text.&lt;/</a:t>
            </a:r>
            <a:r>
              <a:rPr lang="en-IN" sz="2400" dirty="0" err="1"/>
              <a:t>em</a:t>
            </a:r>
            <a:r>
              <a:rPr lang="en-IN" sz="2400" dirty="0"/>
              <a:t>&gt;</a:t>
            </a:r>
          </a:p>
          <a:p>
            <a:endParaRPr lang="en-IN" sz="2400" dirty="0"/>
          </a:p>
          <a:p>
            <a:r>
              <a:rPr lang="en-IN" sz="2400" b="1" dirty="0"/>
              <a:t>Line Breaks and Horizontal Rules: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Line Break: </a:t>
            </a:r>
            <a:r>
              <a:rPr lang="en-IN" sz="2400" dirty="0"/>
              <a:t>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</a:p>
          <a:p>
            <a:r>
              <a:rPr lang="en-IN" sz="2400" dirty="0"/>
              <a:t>Line 1&lt;</a:t>
            </a:r>
            <a:r>
              <a:rPr lang="en-IN" sz="2400" dirty="0" err="1"/>
              <a:t>br</a:t>
            </a:r>
            <a:r>
              <a:rPr lang="en-IN" sz="2400" dirty="0"/>
              <a:t>&gt;Line 2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Horizontal Rule: </a:t>
            </a:r>
            <a:r>
              <a:rPr lang="en-IN" sz="2400" dirty="0"/>
              <a:t>&lt;hr&gt; (creates a horizontal line)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Big and Small :</a:t>
            </a:r>
            <a:r>
              <a:rPr lang="en-IN" sz="2400" dirty="0"/>
              <a:t>&lt;big&gt; &lt;Small&gt;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16521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189</TotalTime>
  <Words>1223</Words>
  <Application>Microsoft Office PowerPoint</Application>
  <PresentationFormat>Widescreen</PresentationFormat>
  <Paragraphs>204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Rockwell</vt:lpstr>
      <vt:lpstr>Rockwell Condensed</vt:lpstr>
      <vt:lpstr>Wingdings</vt:lpstr>
      <vt:lpstr>Wood Type</vt:lpstr>
      <vt:lpstr>INTRODUCTION TO HTML</vt:lpstr>
      <vt:lpstr>What is HTML</vt:lpstr>
      <vt:lpstr>HTML Structure</vt:lpstr>
      <vt:lpstr>Semantic HTML</vt:lpstr>
      <vt:lpstr>  Non Semantic HTML</vt:lpstr>
      <vt:lpstr>HTML Comments</vt:lpstr>
      <vt:lpstr>HTML Elements/TAGS</vt:lpstr>
      <vt:lpstr>HEADING TAG &amp; PARAGRAPH TAG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Punam Mohite</dc:creator>
  <cp:lastModifiedBy>pruthvi9931@gmail.com Pruthviraj Patankar</cp:lastModifiedBy>
  <cp:revision>15</cp:revision>
  <dcterms:created xsi:type="dcterms:W3CDTF">2024-09-27T17:14:56Z</dcterms:created>
  <dcterms:modified xsi:type="dcterms:W3CDTF">2024-09-28T03:00:32Z</dcterms:modified>
</cp:coreProperties>
</file>