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89" r:id="rId3"/>
    <p:sldId id="257" r:id="rId4"/>
    <p:sldId id="259" r:id="rId5"/>
    <p:sldId id="277" r:id="rId6"/>
    <p:sldId id="285" r:id="rId7"/>
    <p:sldId id="283" r:id="rId8"/>
    <p:sldId id="284" r:id="rId9"/>
    <p:sldId id="288" r:id="rId10"/>
    <p:sldId id="279" r:id="rId11"/>
    <p:sldId id="280" r:id="rId12"/>
    <p:sldId id="281" r:id="rId13"/>
  </p:sldIdLst>
  <p:sldSz cx="9144000" cy="5143500" type="screen16x9"/>
  <p:notesSz cx="6858000" cy="9144000"/>
  <p:embeddedFontLst>
    <p:embeddedFont>
      <p:font typeface="Roboto Slab" panose="020B0604020202020204" charset="0"/>
      <p:regular r:id="rId15"/>
      <p:bold r:id="rId16"/>
    </p:embeddedFont>
    <p:embeddedFont>
      <p:font typeface="Chivo"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69AF17A-B572-4175-8E9C-27CAD3BD3ED8}">
  <a:tblStyle styleId="{B69AF17A-B572-4175-8E9C-27CAD3BD3E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3" d="100"/>
          <a:sy n="103" d="100"/>
        </p:scale>
        <p:origin x="-420" y="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306898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677700"/>
            <a:ext cx="4936800" cy="3409800"/>
          </a:xfrm>
          <a:prstGeom prst="rect">
            <a:avLst/>
          </a:prstGeom>
        </p:spPr>
        <p:txBody>
          <a:bodyPr spcFirstLastPara="1" wrap="square" lIns="0" tIns="0" rIns="0" bIns="0" anchor="t" anchorCtr="0"/>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a:spcBef>
                <a:spcPts val="0"/>
              </a:spcBef>
              <a:spcAft>
                <a:spcPts val="0"/>
              </a:spcAft>
              <a:buClr>
                <a:srgbClr val="FFFFFF"/>
              </a:buClr>
              <a:buSzPts val="3000"/>
              <a:buChar char="▰"/>
              <a:defRPr sz="3000">
                <a:solidFill>
                  <a:srgbClr val="FFFFFF"/>
                </a:solidFill>
              </a:defRPr>
            </a:lvl9pPr>
          </a:lstStyle>
          <a:p>
            <a:endParaRPr/>
          </a:p>
        </p:txBody>
      </p:sp>
      <p:sp>
        <p:nvSpPr>
          <p:cNvPr id="45" name="Google Shape;45;p4"/>
          <p:cNvSpPr txBox="1"/>
          <p:nvPr/>
        </p:nvSpPr>
        <p:spPr>
          <a:xfrm>
            <a:off x="239550" y="339696"/>
            <a:ext cx="777000" cy="6537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lstStyle>
            <a:lvl1pPr lv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Scrap-Vend</a:t>
            </a:r>
            <a:endParaRPr dirty="0"/>
          </a:p>
        </p:txBody>
      </p:sp>
      <p:sp>
        <p:nvSpPr>
          <p:cNvPr id="2" name="TextBox 1"/>
          <p:cNvSpPr txBox="1"/>
          <p:nvPr/>
        </p:nvSpPr>
        <p:spPr>
          <a:xfrm>
            <a:off x="6477000" y="3638550"/>
            <a:ext cx="2036135" cy="1415772"/>
          </a:xfrm>
          <a:prstGeom prst="rect">
            <a:avLst/>
          </a:prstGeom>
          <a:noFill/>
        </p:spPr>
        <p:txBody>
          <a:bodyPr wrap="none" rtlCol="0">
            <a:spAutoFit/>
          </a:bodyPr>
          <a:lstStyle/>
          <a:p>
            <a:r>
              <a:rPr lang="en-US" sz="1600" b="1" dirty="0" smtClean="0">
                <a:solidFill>
                  <a:schemeClr val="accent3">
                    <a:lumMod val="50000"/>
                  </a:schemeClr>
                </a:solidFill>
                <a:latin typeface="Adobe Hebrew" pitchFamily="18" charset="-79"/>
                <a:ea typeface="Adobe Kaiti Std R" pitchFamily="18" charset="-128"/>
                <a:cs typeface="Adobe Hebrew" pitchFamily="18" charset="-79"/>
              </a:rPr>
              <a:t>TEAM MEMBERS</a:t>
            </a:r>
            <a:endParaRPr lang="en-US" sz="1600" b="1" dirty="0">
              <a:solidFill>
                <a:schemeClr val="accent3">
                  <a:lumMod val="50000"/>
                </a:schemeClr>
              </a:solidFill>
              <a:latin typeface="Adobe Hebrew" pitchFamily="18" charset="-79"/>
              <a:ea typeface="Adobe Kaiti Std R" pitchFamily="18" charset="-128"/>
              <a:cs typeface="Adobe Hebrew" pitchFamily="18" charset="-79"/>
            </a:endParaRPr>
          </a:p>
          <a:p>
            <a:pPr marL="285750" indent="-285750">
              <a:buFont typeface="Arial" panose="020B0604020202020204" pitchFamily="34" charset="0"/>
              <a:buChar char="•"/>
            </a:pPr>
            <a:r>
              <a:rPr lang="en-US" b="1" dirty="0" smtClean="0">
                <a:solidFill>
                  <a:schemeClr val="accent3">
                    <a:lumMod val="50000"/>
                  </a:schemeClr>
                </a:solidFill>
                <a:latin typeface="Adobe Hebrew" pitchFamily="18" charset="-79"/>
                <a:ea typeface="Adobe Kaiti Std R" pitchFamily="18" charset="-128"/>
                <a:cs typeface="Adobe Hebrew" pitchFamily="18" charset="-79"/>
              </a:rPr>
              <a:t>Mohammad </a:t>
            </a:r>
            <a:r>
              <a:rPr lang="en-US" b="1" dirty="0" err="1">
                <a:solidFill>
                  <a:schemeClr val="accent3">
                    <a:lumMod val="50000"/>
                  </a:schemeClr>
                </a:solidFill>
                <a:latin typeface="Adobe Hebrew" pitchFamily="18" charset="-79"/>
                <a:ea typeface="Adobe Kaiti Std R" pitchFamily="18" charset="-128"/>
                <a:cs typeface="Adobe Hebrew" pitchFamily="18" charset="-79"/>
              </a:rPr>
              <a:t>Noman</a:t>
            </a:r>
            <a:endParaRPr lang="en-US" b="1" dirty="0">
              <a:solidFill>
                <a:schemeClr val="accent3">
                  <a:lumMod val="50000"/>
                </a:schemeClr>
              </a:solidFill>
              <a:latin typeface="Adobe Hebrew" pitchFamily="18" charset="-79"/>
              <a:ea typeface="Adobe Kaiti Std R" pitchFamily="18" charset="-128"/>
              <a:cs typeface="Adobe Hebrew" pitchFamily="18" charset="-79"/>
            </a:endParaRPr>
          </a:p>
          <a:p>
            <a:pPr marL="285750" indent="-285750">
              <a:buFont typeface="Arial" panose="020B0604020202020204" pitchFamily="34" charset="0"/>
              <a:buChar char="•"/>
            </a:pPr>
            <a:r>
              <a:rPr lang="en-US" b="1" dirty="0" err="1" smtClean="0">
                <a:solidFill>
                  <a:schemeClr val="accent3">
                    <a:lumMod val="50000"/>
                  </a:schemeClr>
                </a:solidFill>
                <a:latin typeface="Adobe Hebrew" pitchFamily="18" charset="-79"/>
                <a:ea typeface="Adobe Kaiti Std R" pitchFamily="18" charset="-128"/>
                <a:cs typeface="Adobe Hebrew" pitchFamily="18" charset="-79"/>
              </a:rPr>
              <a:t>Poornima</a:t>
            </a:r>
            <a:r>
              <a:rPr lang="en-US" b="1" dirty="0" smtClean="0">
                <a:solidFill>
                  <a:schemeClr val="accent3">
                    <a:lumMod val="50000"/>
                  </a:schemeClr>
                </a:solidFill>
                <a:latin typeface="Adobe Hebrew" pitchFamily="18" charset="-79"/>
                <a:ea typeface="Adobe Kaiti Std R" pitchFamily="18" charset="-128"/>
                <a:cs typeface="Adobe Hebrew" pitchFamily="18" charset="-79"/>
              </a:rPr>
              <a:t> </a:t>
            </a:r>
            <a:r>
              <a:rPr lang="en-US" b="1" dirty="0" err="1" smtClean="0">
                <a:solidFill>
                  <a:schemeClr val="accent3">
                    <a:lumMod val="50000"/>
                  </a:schemeClr>
                </a:solidFill>
                <a:latin typeface="Adobe Hebrew" pitchFamily="18" charset="-79"/>
                <a:ea typeface="Adobe Kaiti Std R" pitchFamily="18" charset="-128"/>
                <a:cs typeface="Adobe Hebrew" pitchFamily="18" charset="-79"/>
              </a:rPr>
              <a:t>Varshney</a:t>
            </a:r>
            <a:endParaRPr lang="en-US" b="1" dirty="0" smtClean="0">
              <a:solidFill>
                <a:schemeClr val="accent3">
                  <a:lumMod val="50000"/>
                </a:schemeClr>
              </a:solidFill>
              <a:latin typeface="Adobe Hebrew" pitchFamily="18" charset="-79"/>
              <a:ea typeface="Adobe Kaiti Std R" pitchFamily="18" charset="-128"/>
              <a:cs typeface="Adobe Hebrew" pitchFamily="18" charset="-79"/>
            </a:endParaRPr>
          </a:p>
          <a:p>
            <a:pPr marL="285750" indent="-285750">
              <a:buFont typeface="Arial" panose="020B0604020202020204" pitchFamily="34" charset="0"/>
              <a:buChar char="•"/>
            </a:pPr>
            <a:r>
              <a:rPr lang="en-US" b="1" dirty="0" err="1" smtClean="0">
                <a:solidFill>
                  <a:schemeClr val="accent3">
                    <a:lumMod val="50000"/>
                  </a:schemeClr>
                </a:solidFill>
                <a:latin typeface="Adobe Hebrew" pitchFamily="18" charset="-79"/>
                <a:ea typeface="Adobe Kaiti Std R" pitchFamily="18" charset="-128"/>
                <a:cs typeface="Adobe Hebrew" pitchFamily="18" charset="-79"/>
              </a:rPr>
              <a:t>Aishwarya</a:t>
            </a:r>
            <a:r>
              <a:rPr lang="en-US" b="1" dirty="0" smtClean="0">
                <a:solidFill>
                  <a:schemeClr val="accent3">
                    <a:lumMod val="50000"/>
                  </a:schemeClr>
                </a:solidFill>
                <a:latin typeface="Adobe Hebrew" pitchFamily="18" charset="-79"/>
                <a:ea typeface="Adobe Kaiti Std R" pitchFamily="18" charset="-128"/>
                <a:cs typeface="Adobe Hebrew" pitchFamily="18" charset="-79"/>
              </a:rPr>
              <a:t> </a:t>
            </a:r>
            <a:r>
              <a:rPr lang="en-US" b="1" dirty="0" err="1">
                <a:solidFill>
                  <a:schemeClr val="accent3">
                    <a:lumMod val="50000"/>
                  </a:schemeClr>
                </a:solidFill>
                <a:latin typeface="Adobe Hebrew" pitchFamily="18" charset="-79"/>
                <a:ea typeface="Adobe Kaiti Std R" pitchFamily="18" charset="-128"/>
                <a:cs typeface="Adobe Hebrew" pitchFamily="18" charset="-79"/>
              </a:rPr>
              <a:t>Phulwani</a:t>
            </a:r>
            <a:endParaRPr lang="en-US" b="1" dirty="0">
              <a:solidFill>
                <a:schemeClr val="accent3">
                  <a:lumMod val="50000"/>
                </a:schemeClr>
              </a:solidFill>
              <a:latin typeface="Adobe Hebrew" pitchFamily="18" charset="-79"/>
              <a:ea typeface="Adobe Kaiti Std R" pitchFamily="18" charset="-128"/>
              <a:cs typeface="Adobe Hebrew" pitchFamily="18" charset="-79"/>
            </a:endParaRPr>
          </a:p>
          <a:p>
            <a:pPr marL="285750" indent="-285750">
              <a:buFont typeface="Arial" panose="020B0604020202020204" pitchFamily="34" charset="0"/>
              <a:buChar char="•"/>
            </a:pPr>
            <a:r>
              <a:rPr lang="en-US" b="1" dirty="0" err="1" smtClean="0">
                <a:solidFill>
                  <a:schemeClr val="accent3">
                    <a:lumMod val="50000"/>
                  </a:schemeClr>
                </a:solidFill>
                <a:latin typeface="Adobe Hebrew" pitchFamily="18" charset="-79"/>
                <a:ea typeface="Adobe Kaiti Std R" pitchFamily="18" charset="-128"/>
                <a:cs typeface="Adobe Hebrew" pitchFamily="18" charset="-79"/>
              </a:rPr>
              <a:t>Saif</a:t>
            </a:r>
            <a:r>
              <a:rPr lang="en-US" b="1" dirty="0" smtClean="0">
                <a:solidFill>
                  <a:schemeClr val="accent3">
                    <a:lumMod val="50000"/>
                  </a:schemeClr>
                </a:solidFill>
                <a:latin typeface="Adobe Hebrew" pitchFamily="18" charset="-79"/>
                <a:ea typeface="Adobe Kaiti Std R" pitchFamily="18" charset="-128"/>
                <a:cs typeface="Adobe Hebrew" pitchFamily="18" charset="-79"/>
              </a:rPr>
              <a:t> </a:t>
            </a:r>
            <a:r>
              <a:rPr lang="en-US" b="1" dirty="0">
                <a:solidFill>
                  <a:schemeClr val="accent3">
                    <a:lumMod val="50000"/>
                  </a:schemeClr>
                </a:solidFill>
                <a:latin typeface="Adobe Hebrew" pitchFamily="18" charset="-79"/>
                <a:ea typeface="Adobe Kaiti Std R" pitchFamily="18" charset="-128"/>
                <a:cs typeface="Adobe Hebrew" pitchFamily="18" charset="-79"/>
              </a:rPr>
              <a:t>Ali</a:t>
            </a:r>
          </a:p>
          <a:p>
            <a:endParaRPr lang="en-US" b="1" dirty="0"/>
          </a:p>
        </p:txBody>
      </p:sp>
      <p:sp>
        <p:nvSpPr>
          <p:cNvPr id="3" name="TextBox 2"/>
          <p:cNvSpPr txBox="1"/>
          <p:nvPr/>
        </p:nvSpPr>
        <p:spPr>
          <a:xfrm>
            <a:off x="457200" y="3792438"/>
            <a:ext cx="1465466" cy="553998"/>
          </a:xfrm>
          <a:prstGeom prst="rect">
            <a:avLst/>
          </a:prstGeom>
          <a:noFill/>
        </p:spPr>
        <p:txBody>
          <a:bodyPr wrap="none" rtlCol="0">
            <a:spAutoFit/>
          </a:bodyPr>
          <a:lstStyle/>
          <a:p>
            <a:r>
              <a:rPr lang="en-US" sz="1600" dirty="0" smtClean="0">
                <a:solidFill>
                  <a:schemeClr val="bg1"/>
                </a:solidFill>
                <a:latin typeface="Adobe Garamond Pro Bold" pitchFamily="18" charset="0"/>
              </a:rPr>
              <a:t>Guided By</a:t>
            </a:r>
            <a:r>
              <a:rPr lang="en-US" dirty="0" smtClean="0">
                <a:solidFill>
                  <a:schemeClr val="bg1"/>
                </a:solidFill>
                <a:latin typeface="Adobe Garamond Pro Bold" pitchFamily="18" charset="0"/>
              </a:rPr>
              <a:t>:</a:t>
            </a:r>
          </a:p>
          <a:p>
            <a:r>
              <a:rPr lang="en-US" dirty="0" smtClean="0">
                <a:solidFill>
                  <a:schemeClr val="bg1"/>
                </a:solidFill>
                <a:latin typeface="Adobe Garamond Pro Bold" pitchFamily="18" charset="0"/>
              </a:rPr>
              <a:t>Mrs. </a:t>
            </a:r>
            <a:r>
              <a:rPr lang="en-US" dirty="0" err="1" smtClean="0">
                <a:solidFill>
                  <a:schemeClr val="bg1"/>
                </a:solidFill>
                <a:latin typeface="Adobe Garamond Pro Bold" pitchFamily="18" charset="0"/>
              </a:rPr>
              <a:t>Rozy</a:t>
            </a:r>
            <a:r>
              <a:rPr lang="en-US" dirty="0" smtClean="0">
                <a:solidFill>
                  <a:schemeClr val="bg1"/>
                </a:solidFill>
                <a:latin typeface="Adobe Garamond Pro Bold" pitchFamily="18" charset="0"/>
              </a:rPr>
              <a:t> </a:t>
            </a:r>
            <a:r>
              <a:rPr lang="en-US" dirty="0" err="1" smtClean="0">
                <a:solidFill>
                  <a:schemeClr val="bg1"/>
                </a:solidFill>
                <a:latin typeface="Adobe Garamond Pro Bold" pitchFamily="18" charset="0"/>
              </a:rPr>
              <a:t>Verma</a:t>
            </a:r>
            <a:endParaRPr lang="en-US" dirty="0">
              <a:solidFill>
                <a:schemeClr val="bg1"/>
              </a:solidFill>
              <a:latin typeface="Adobe Garamond Pro Bol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Google Shape;378;p3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10</a:t>
            </a:fld>
            <a:endParaRPr/>
          </a:p>
        </p:txBody>
      </p:sp>
      <p:sp>
        <p:nvSpPr>
          <p:cNvPr id="376" name="Google Shape;376;p36"/>
          <p:cNvSpPr txBox="1">
            <a:spLocks noGrp="1"/>
          </p:cNvSpPr>
          <p:nvPr>
            <p:ph type="title" idx="4294967295"/>
          </p:nvPr>
        </p:nvSpPr>
        <p:spPr>
          <a:xfrm>
            <a:off x="0" y="0"/>
            <a:ext cx="5486400" cy="8191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	Logical Database</a:t>
            </a:r>
            <a:endParaRPr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5429"/>
          <a:stretch/>
        </p:blipFill>
        <p:spPr>
          <a:xfrm>
            <a:off x="267854" y="94660"/>
            <a:ext cx="8647545" cy="495417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6" name="Google Shape;386;p37"/>
          <p:cNvSpPr txBox="1">
            <a:spLocks noGrp="1"/>
          </p:cNvSpPr>
          <p:nvPr>
            <p:ph type="sldNum" idx="12"/>
          </p:nvPr>
        </p:nvSpPr>
        <p:spPr>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11</a:t>
            </a:fld>
            <a:endParaRPr/>
          </a:p>
        </p:txBody>
      </p:sp>
      <p:sp>
        <p:nvSpPr>
          <p:cNvPr id="383" name="Google Shape;383;p37"/>
          <p:cNvSpPr txBox="1">
            <a:spLocks noGrp="1"/>
          </p:cNvSpPr>
          <p:nvPr>
            <p:ph type="title" idx="4294967295"/>
          </p:nvPr>
        </p:nvSpPr>
        <p:spPr>
          <a:xfrm>
            <a:off x="0" y="0"/>
            <a:ext cx="5486400" cy="8953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 </a:t>
            </a:r>
            <a:r>
              <a:rPr lang="en" dirty="0" smtClean="0"/>
              <a:t>   Technologies to be Use</a:t>
            </a:r>
            <a:endParaRPr dirty="0"/>
          </a:p>
        </p:txBody>
      </p:sp>
      <p:sp>
        <p:nvSpPr>
          <p:cNvPr id="2" name="Text Placeholder 1"/>
          <p:cNvSpPr>
            <a:spLocks noGrp="1"/>
          </p:cNvSpPr>
          <p:nvPr>
            <p:ph type="body" idx="4294967295"/>
          </p:nvPr>
        </p:nvSpPr>
        <p:spPr>
          <a:xfrm>
            <a:off x="3657600" y="1733550"/>
            <a:ext cx="5486400" cy="2940050"/>
          </a:xfrm>
        </p:spPr>
        <p:txBody>
          <a:bodyPr/>
          <a:lstStyle/>
          <a:p>
            <a:r>
              <a:rPr lang="en-US" dirty="0" smtClean="0"/>
              <a:t>HTML</a:t>
            </a:r>
          </a:p>
          <a:p>
            <a:r>
              <a:rPr lang="en-US" dirty="0" smtClean="0"/>
              <a:t>CSS</a:t>
            </a:r>
          </a:p>
          <a:p>
            <a:r>
              <a:rPr lang="en-US" dirty="0" smtClean="0"/>
              <a:t>JavaScript</a:t>
            </a:r>
          </a:p>
          <a:p>
            <a:r>
              <a:rPr lang="en-US" dirty="0" err="1" smtClean="0"/>
              <a:t>Php</a:t>
            </a:r>
            <a:endParaRPr lang="en-US" dirty="0" smtClean="0"/>
          </a:p>
          <a:p>
            <a:r>
              <a:rPr lang="en-US" dirty="0" err="1" smtClean="0"/>
              <a:t>MySql</a:t>
            </a: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EB3C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a:xfrm>
            <a:off x="457200" y="133350"/>
            <a:ext cx="5486400" cy="1447800"/>
          </a:xfrm>
        </p:spPr>
        <p:txBody>
          <a:bodyPr/>
          <a:lstStyle/>
          <a:p>
            <a:r>
              <a:rPr lang="en-US" dirty="0" smtClean="0"/>
              <a:t>References</a:t>
            </a:r>
            <a:endParaRPr lang="en-US" dirty="0"/>
          </a:p>
        </p:txBody>
      </p:sp>
      <p:sp>
        <p:nvSpPr>
          <p:cNvPr id="3" name="Text Placeholder 2"/>
          <p:cNvSpPr>
            <a:spLocks noGrp="1"/>
          </p:cNvSpPr>
          <p:nvPr>
            <p:ph type="body" idx="1"/>
          </p:nvPr>
        </p:nvSpPr>
        <p:spPr>
          <a:xfrm>
            <a:off x="1066800" y="1885950"/>
            <a:ext cx="7467600" cy="2764800"/>
          </a:xfrm>
        </p:spPr>
        <p:txBody>
          <a:bodyPr/>
          <a:lstStyle/>
          <a:p>
            <a:pPr marL="76200" indent="0">
              <a:buNone/>
            </a:pPr>
            <a:r>
              <a:rPr lang="en-US" sz="1200" dirty="0" smtClean="0">
                <a:solidFill>
                  <a:schemeClr val="accent1">
                    <a:lumMod val="60000"/>
                    <a:lumOff val="40000"/>
                  </a:schemeClr>
                </a:solidFill>
              </a:rPr>
              <a:t>[1] </a:t>
            </a:r>
            <a:r>
              <a:rPr lang="en-US" sz="1200" dirty="0" smtClean="0"/>
              <a:t>	</a:t>
            </a:r>
            <a:r>
              <a:rPr lang="en-US" sz="1200" dirty="0" smtClean="0"/>
              <a:t>https</a:t>
            </a:r>
            <a:r>
              <a:rPr lang="en-US" sz="1200" dirty="0" smtClean="0"/>
              <a:t>://www.Dbdesigner.net (Last accessed on 31/03/2019)</a:t>
            </a:r>
          </a:p>
          <a:p>
            <a:pPr marL="76200" indent="0">
              <a:buNone/>
            </a:pPr>
            <a:r>
              <a:rPr lang="en-US" sz="1200" dirty="0" smtClean="0">
                <a:solidFill>
                  <a:schemeClr val="accent1">
                    <a:lumMod val="60000"/>
                    <a:lumOff val="40000"/>
                  </a:schemeClr>
                </a:solidFill>
              </a:rPr>
              <a:t>[2] </a:t>
            </a:r>
            <a:r>
              <a:rPr lang="en-US" sz="1200" dirty="0" smtClean="0"/>
              <a:t>	https</a:t>
            </a:r>
            <a:r>
              <a:rPr lang="en-US" sz="1200" dirty="0" smtClean="0"/>
              <a:t>://</a:t>
            </a:r>
            <a:r>
              <a:rPr lang="en-US" sz="1200" dirty="0" smtClean="0"/>
              <a:t>www.comentum.com/guide-to-web-application-development.html </a:t>
            </a:r>
            <a:r>
              <a:rPr lang="en-US" sz="1200" dirty="0" smtClean="0"/>
              <a:t>(Last accessed </a:t>
            </a:r>
            <a:r>
              <a:rPr lang="en-US" sz="1200" dirty="0" smtClean="0"/>
              <a:t>	on </a:t>
            </a:r>
            <a:r>
              <a:rPr lang="en-US" sz="1200" dirty="0" smtClean="0"/>
              <a:t>01/04/2019)</a:t>
            </a:r>
          </a:p>
          <a:p>
            <a:pPr marL="76200" indent="0">
              <a:buNone/>
            </a:pPr>
            <a:r>
              <a:rPr lang="en-US" sz="1200" dirty="0" smtClean="0">
                <a:solidFill>
                  <a:schemeClr val="accent1">
                    <a:lumMod val="60000"/>
                    <a:lumOff val="40000"/>
                  </a:schemeClr>
                </a:solidFill>
              </a:rPr>
              <a:t>[3]</a:t>
            </a:r>
            <a:r>
              <a:rPr lang="en-US" sz="1200" dirty="0" smtClean="0"/>
              <a:t>	</a:t>
            </a:r>
            <a:r>
              <a:rPr lang="en-US" sz="1200" dirty="0" smtClean="0"/>
              <a:t>https</a:t>
            </a:r>
            <a:r>
              <a:rPr lang="en-US" sz="1200" dirty="0"/>
              <a:t>://www.geeksforgeeks.org/html-tutorials</a:t>
            </a:r>
            <a:r>
              <a:rPr lang="en-US" sz="1200" dirty="0" smtClean="0"/>
              <a:t>/ </a:t>
            </a:r>
            <a:r>
              <a:rPr lang="en-US" sz="1200" dirty="0"/>
              <a:t>(Last accessed on 31/03/2019)</a:t>
            </a:r>
          </a:p>
          <a:p>
            <a:pPr marL="76200" indent="0">
              <a:buNone/>
            </a:pPr>
            <a:r>
              <a:rPr lang="en-US" sz="1200" dirty="0" smtClean="0">
                <a:solidFill>
                  <a:schemeClr val="accent1">
                    <a:lumMod val="60000"/>
                    <a:lumOff val="40000"/>
                  </a:schemeClr>
                </a:solidFill>
              </a:rPr>
              <a:t>[4]</a:t>
            </a:r>
            <a:r>
              <a:rPr lang="en-US" sz="1200" dirty="0" smtClean="0"/>
              <a:t>	https</a:t>
            </a:r>
            <a:r>
              <a:rPr lang="en-US" sz="1200" dirty="0"/>
              <a:t>://www.geeksforgeeks.org/css-tutorials</a:t>
            </a:r>
            <a:r>
              <a:rPr lang="en-US" sz="1200" dirty="0" smtClean="0"/>
              <a:t>/  (</a:t>
            </a:r>
            <a:r>
              <a:rPr lang="en-US" sz="1200" dirty="0"/>
              <a:t>Last accessed on 31/03/2019</a:t>
            </a:r>
            <a:r>
              <a:rPr lang="en-US" sz="1200" dirty="0" smtClean="0"/>
              <a:t>)</a:t>
            </a:r>
          </a:p>
          <a:p>
            <a:pPr marL="76200" indent="0">
              <a:buNone/>
            </a:pPr>
            <a:r>
              <a:rPr lang="en-US" sz="1200" dirty="0" smtClean="0">
                <a:solidFill>
                  <a:schemeClr val="accent1">
                    <a:lumMod val="60000"/>
                    <a:lumOff val="40000"/>
                  </a:schemeClr>
                </a:solidFill>
              </a:rPr>
              <a:t>[5]</a:t>
            </a:r>
            <a:r>
              <a:rPr lang="en-US" sz="1200" dirty="0" smtClean="0"/>
              <a:t>	https</a:t>
            </a:r>
            <a:r>
              <a:rPr lang="en-US" sz="1200" dirty="0"/>
              <a:t>://</a:t>
            </a:r>
            <a:r>
              <a:rPr lang="en-US" sz="1200" dirty="0" smtClean="0"/>
              <a:t>www.w3schools.com/html/default.asp </a:t>
            </a:r>
            <a:r>
              <a:rPr lang="en-US" sz="1200" dirty="0"/>
              <a:t>(Last accessed on 31/03/2019</a:t>
            </a:r>
            <a:r>
              <a:rPr lang="en-US" sz="1200" dirty="0" smtClean="0"/>
              <a:t>)</a:t>
            </a:r>
          </a:p>
          <a:p>
            <a:pPr marL="76200" indent="0">
              <a:buNone/>
            </a:pPr>
            <a:r>
              <a:rPr lang="en-US" sz="1200" dirty="0" smtClean="0">
                <a:solidFill>
                  <a:schemeClr val="accent1">
                    <a:lumMod val="60000"/>
                    <a:lumOff val="40000"/>
                  </a:schemeClr>
                </a:solidFill>
              </a:rPr>
              <a:t>[6] </a:t>
            </a:r>
            <a:r>
              <a:rPr lang="en-US" sz="1200" dirty="0" smtClean="0"/>
              <a:t>	</a:t>
            </a:r>
            <a:r>
              <a:rPr lang="en-US" sz="1200" dirty="0" smtClean="0"/>
              <a:t>https</a:t>
            </a:r>
            <a:r>
              <a:rPr lang="en-US" sz="1200" dirty="0"/>
              <a:t>://</a:t>
            </a:r>
            <a:r>
              <a:rPr lang="en-US" sz="1200" dirty="0" smtClean="0"/>
              <a:t>www.w3schools.com/css/default.asp </a:t>
            </a:r>
            <a:r>
              <a:rPr lang="en-US" sz="1200" dirty="0"/>
              <a:t>(Last accessed on 31/03/2019)</a:t>
            </a:r>
          </a:p>
          <a:p>
            <a:pPr marL="76200" indent="0">
              <a:buNone/>
            </a:pPr>
            <a:endParaRPr lang="en-US" sz="1200" dirty="0"/>
          </a:p>
          <a:p>
            <a:pPr marL="76200" indent="0">
              <a:buNone/>
            </a:pPr>
            <a:endParaRPr lang="en-US" sz="1200" dirty="0" smtClean="0"/>
          </a:p>
          <a:p>
            <a:pPr marL="76200" indent="0">
              <a:buNone/>
            </a:pPr>
            <a:endParaRPr lang="en-US" sz="1200" dirty="0" smtClean="0"/>
          </a:p>
        </p:txBody>
      </p:sp>
      <p:sp>
        <p:nvSpPr>
          <p:cNvPr id="675" name="Google Shape;675;p3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CONTENTS</a:t>
            </a:r>
            <a:endParaRPr lang="en-US" dirty="0"/>
          </a:p>
        </p:txBody>
      </p:sp>
      <p:sp>
        <p:nvSpPr>
          <p:cNvPr id="6" name="Text Placeholder 5"/>
          <p:cNvSpPr>
            <a:spLocks noGrp="1"/>
          </p:cNvSpPr>
          <p:nvPr>
            <p:ph type="body" idx="1"/>
          </p:nvPr>
        </p:nvSpPr>
        <p:spPr>
          <a:xfrm>
            <a:off x="3200400" y="1733550"/>
            <a:ext cx="5486400" cy="2940550"/>
          </a:xfrm>
        </p:spPr>
        <p:txBody>
          <a:bodyPr/>
          <a:lstStyle/>
          <a:p>
            <a:r>
              <a:rPr lang="en-US" dirty="0" smtClean="0"/>
              <a:t>Introduction</a:t>
            </a:r>
          </a:p>
          <a:p>
            <a:r>
              <a:rPr lang="en-US" dirty="0" smtClean="0"/>
              <a:t>Modules Identified</a:t>
            </a:r>
          </a:p>
          <a:p>
            <a:r>
              <a:rPr lang="en-US" dirty="0" smtClean="0"/>
              <a:t>Flow Graph of Modules</a:t>
            </a:r>
          </a:p>
          <a:p>
            <a:r>
              <a:rPr lang="en-US" dirty="0" smtClean="0"/>
              <a:t>Logical Database</a:t>
            </a:r>
          </a:p>
          <a:p>
            <a:r>
              <a:rPr lang="en-US" dirty="0" smtClean="0"/>
              <a:t>Technologies to be use</a:t>
            </a:r>
          </a:p>
          <a:p>
            <a:r>
              <a:rPr lang="en-US" dirty="0" smtClean="0"/>
              <a:t>References </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901390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Introduction</a:t>
            </a:r>
            <a:endParaRPr dirty="0"/>
          </a:p>
        </p:txBody>
      </p:sp>
      <p:sp>
        <p:nvSpPr>
          <p:cNvPr id="6" name="Text Placeholder 5"/>
          <p:cNvSpPr>
            <a:spLocks noGrp="1"/>
          </p:cNvSpPr>
          <p:nvPr>
            <p:ph type="body" idx="1"/>
          </p:nvPr>
        </p:nvSpPr>
        <p:spPr/>
        <p:txBody>
          <a:bodyPr/>
          <a:lstStyle/>
          <a:p>
            <a:pPr>
              <a:lnSpc>
                <a:spcPct val="120000"/>
              </a:lnSpc>
            </a:pPr>
            <a:r>
              <a:rPr lang="en-US" sz="1400" dirty="0" smtClean="0"/>
              <a:t>The </a:t>
            </a:r>
            <a:r>
              <a:rPr lang="en-US" sz="1400" dirty="0"/>
              <a:t>main purpose of this application is to ensure that all the scrap </a:t>
            </a:r>
            <a:r>
              <a:rPr lang="en-US" sz="1400" dirty="0" smtClean="0"/>
              <a:t>are managed </a:t>
            </a:r>
            <a:r>
              <a:rPr lang="en-US" sz="1400" dirty="0"/>
              <a:t>in such a way that protects both public health and environment by providing an ease to the people so that they can also contribute in the cleanliness of the surroundings without working hard and spending much time.</a:t>
            </a:r>
          </a:p>
          <a:p>
            <a:pPr>
              <a:lnSpc>
                <a:spcPct val="120000"/>
              </a:lnSpc>
            </a:pPr>
            <a:r>
              <a:rPr lang="en-US" sz="1400" dirty="0" smtClean="0"/>
              <a:t>We  </a:t>
            </a:r>
            <a:r>
              <a:rPr lang="en-US" sz="1400" dirty="0"/>
              <a:t>provide the service to collect scrap material  from your location and sell it to the </a:t>
            </a:r>
            <a:r>
              <a:rPr lang="en-US" sz="1400" dirty="0" smtClean="0"/>
              <a:t>recycling companies </a:t>
            </a:r>
            <a:r>
              <a:rPr lang="en-US" sz="1400" dirty="0"/>
              <a:t>with market rates to help both.  </a:t>
            </a:r>
            <a:endParaRPr lang="en-US" sz="1400" dirty="0" smtClean="0"/>
          </a:p>
          <a:p>
            <a:pPr>
              <a:lnSpc>
                <a:spcPct val="120000"/>
              </a:lnSpc>
            </a:pPr>
            <a:endParaRPr lang="en-US" sz="1000" dirty="0"/>
          </a:p>
          <a:p>
            <a:endParaRPr lang="en-US" sz="1000" dirty="0"/>
          </a:p>
        </p:txBody>
      </p:sp>
      <p:sp>
        <p:nvSpPr>
          <p:cNvPr id="149" name="Google Shape;149;p1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title" idx="4294967295"/>
          </p:nvPr>
        </p:nvSpPr>
        <p:spPr>
          <a:xfrm>
            <a:off x="0" y="-19050"/>
            <a:ext cx="5486400" cy="106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	Modules Identified</a:t>
            </a:r>
            <a:endParaRPr dirty="0"/>
          </a:p>
        </p:txBody>
      </p:sp>
      <p:sp>
        <p:nvSpPr>
          <p:cNvPr id="162" name="Google Shape;162;p16"/>
          <p:cNvSpPr txBox="1">
            <a:spLocks noGrp="1"/>
          </p:cNvSpPr>
          <p:nvPr>
            <p:ph type="body" idx="4294967295"/>
          </p:nvPr>
        </p:nvSpPr>
        <p:spPr>
          <a:xfrm>
            <a:off x="3429000" y="1047750"/>
            <a:ext cx="5715000" cy="3625850"/>
          </a:xfrm>
          <a:prstGeom prst="rect">
            <a:avLst/>
          </a:prstGeom>
        </p:spPr>
        <p:txBody>
          <a:bodyPr spcFirstLastPara="1" wrap="square" lIns="0" tIns="0" rIns="0" bIns="0" anchor="t" anchorCtr="0">
            <a:noAutofit/>
          </a:bodyPr>
          <a:lstStyle/>
          <a:p>
            <a:pPr marL="342900" indent="-342900">
              <a:spcBef>
                <a:spcPts val="0"/>
              </a:spcBef>
            </a:pPr>
            <a:r>
              <a:rPr lang="en-US" dirty="0" smtClean="0"/>
              <a:t>Registration </a:t>
            </a:r>
          </a:p>
          <a:p>
            <a:pPr marL="342900" indent="-342900">
              <a:spcBef>
                <a:spcPts val="0"/>
              </a:spcBef>
            </a:pPr>
            <a:r>
              <a:rPr lang="en-US" dirty="0" smtClean="0"/>
              <a:t>Login</a:t>
            </a:r>
          </a:p>
          <a:p>
            <a:pPr marL="342900" indent="-342900">
              <a:spcBef>
                <a:spcPts val="0"/>
              </a:spcBef>
            </a:pPr>
            <a:r>
              <a:rPr lang="en-US" dirty="0" smtClean="0"/>
              <a:t>Item Details</a:t>
            </a:r>
          </a:p>
          <a:p>
            <a:pPr marL="342900" indent="-342900">
              <a:spcBef>
                <a:spcPts val="0"/>
              </a:spcBef>
            </a:pPr>
            <a:r>
              <a:rPr lang="en-US" dirty="0" smtClean="0"/>
              <a:t>Booking</a:t>
            </a:r>
          </a:p>
          <a:p>
            <a:pPr marL="342900" indent="-342900">
              <a:spcBef>
                <a:spcPts val="0"/>
              </a:spcBef>
            </a:pPr>
            <a:r>
              <a:rPr lang="en-US" dirty="0" smtClean="0"/>
              <a:t>Payment</a:t>
            </a:r>
          </a:p>
          <a:p>
            <a:pPr marL="342900" indent="-342900">
              <a:spcBef>
                <a:spcPts val="0"/>
              </a:spcBef>
            </a:pPr>
            <a:r>
              <a:rPr lang="en-US" dirty="0" smtClean="0"/>
              <a:t>Cancellation</a:t>
            </a:r>
          </a:p>
          <a:p>
            <a:pPr marL="342900" indent="-342900">
              <a:spcBef>
                <a:spcPts val="0"/>
              </a:spcBef>
            </a:pPr>
            <a:r>
              <a:rPr lang="en-US" dirty="0" smtClean="0"/>
              <a:t>Sale </a:t>
            </a:r>
          </a:p>
          <a:p>
            <a:pPr marL="342900" indent="-342900">
              <a:spcBef>
                <a:spcPts val="0"/>
              </a:spcBef>
            </a:pPr>
            <a:r>
              <a:rPr lang="en-US" dirty="0" smtClean="0"/>
              <a:t>Feedback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5</a:t>
            </a:fld>
            <a:endParaRPr>
              <a:solidFill>
                <a:srgbClr val="FFFFFF"/>
              </a:solidFill>
            </a:endParaRPr>
          </a:p>
        </p:txBody>
      </p:sp>
      <p:sp>
        <p:nvSpPr>
          <p:cNvPr id="364" name="Google Shape;364;p34"/>
          <p:cNvSpPr txBox="1">
            <a:spLocks noGrp="1"/>
          </p:cNvSpPr>
          <p:nvPr>
            <p:ph type="body" idx="4294967295"/>
          </p:nvPr>
        </p:nvSpPr>
        <p:spPr>
          <a:xfrm>
            <a:off x="457200" y="2597909"/>
            <a:ext cx="2743200" cy="11798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cs typeface="Roboto Slab"/>
                <a:sym typeface="Roboto Slab"/>
              </a:rPr>
              <a:t>Home Page</a:t>
            </a:r>
            <a:endParaRPr sz="1800" dirty="0">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481" y="998802"/>
            <a:ext cx="4279800" cy="2733000"/>
          </a:xfrm>
          <a:prstGeom prst="rect">
            <a:avLst/>
          </a:prstGeom>
        </p:spPr>
      </p:pic>
      <p:sp>
        <p:nvSpPr>
          <p:cNvPr id="8" name="Google Shape;364;p34"/>
          <p:cNvSpPr txBox="1">
            <a:spLocks/>
          </p:cNvSpPr>
          <p:nvPr/>
        </p:nvSpPr>
        <p:spPr>
          <a:xfrm>
            <a:off x="581890" y="17895"/>
            <a:ext cx="3601881" cy="838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A6D683"/>
              </a:buClr>
              <a:buSzPts val="2400"/>
              <a:buFont typeface="Chivo"/>
              <a:buChar char="▰"/>
              <a:defRPr sz="2400" b="0" i="0" u="none" strike="noStrike" cap="none">
                <a:solidFill>
                  <a:srgbClr val="00001A"/>
                </a:solidFill>
                <a:latin typeface="Chivo"/>
                <a:ea typeface="Chivo"/>
                <a:cs typeface="Chivo"/>
                <a:sym typeface="Chivo"/>
              </a:defRPr>
            </a:lvl1pPr>
            <a:lvl2pPr marL="914400" marR="0" lvl="1"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2pPr>
            <a:lvl3pPr marL="1371600" marR="0" lvl="2"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3pPr>
            <a:lvl4pPr marL="1828800" marR="0" lvl="3"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4pPr>
            <a:lvl5pPr marL="2286000" marR="0" lvl="4"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5pPr>
            <a:lvl6pPr marL="2743200" marR="0" lvl="5"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6pPr>
            <a:lvl7pPr marL="3200400" marR="0" lvl="6"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7pPr>
            <a:lvl8pPr marL="3657600" marR="0" lvl="7"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8pPr>
            <a:lvl9pPr marL="4114800" marR="0" lvl="8"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9pPr>
          </a:lstStyle>
          <a:p>
            <a:pPr marL="0" indent="0">
              <a:buFont typeface="Chivo"/>
              <a:buNone/>
            </a:pPr>
            <a:r>
              <a:rPr lang="en-US" b="1" dirty="0" smtClean="0">
                <a:solidFill>
                  <a:srgbClr val="FFFFFF"/>
                </a:solidFill>
                <a:latin typeface="Roboto Slab"/>
                <a:ea typeface="Roboto Slab"/>
                <a:sym typeface="Roboto Slab"/>
              </a:rPr>
              <a:t>Flow Graph of Modules</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6</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sym typeface="Roboto Slab"/>
              </a:rPr>
              <a:t>Item details</a:t>
            </a:r>
          </a:p>
          <a:p>
            <a:pPr marL="0" lvl="0" indent="0" algn="l" rtl="0">
              <a:spcBef>
                <a:spcPts val="600"/>
              </a:spcBef>
              <a:spcAft>
                <a:spcPts val="0"/>
              </a:spcAft>
              <a:buNone/>
            </a:pPr>
            <a:r>
              <a:rPr lang="en-US" b="1" dirty="0" smtClean="0">
                <a:solidFill>
                  <a:srgbClr val="FFFFFF"/>
                </a:solidFill>
                <a:latin typeface="Roboto Slab"/>
                <a:ea typeface="Roboto Slab"/>
                <a:sym typeface="Roboto Slab"/>
              </a:rPr>
              <a:t>(Price List)</a:t>
            </a:r>
            <a:endParaRPr sz="1800" dirty="0">
              <a:solidFill>
                <a:srgbClr val="FFFFFF"/>
              </a:solidFill>
            </a:endParaRPr>
          </a:p>
        </p:txBody>
      </p:sp>
      <p:pic>
        <p:nvPicPr>
          <p:cNvPr id="2050" name="Picture 2" descr="D:\scrapVend\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480" y="998803"/>
            <a:ext cx="4279801" cy="273299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scrapVend\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481" y="998802"/>
            <a:ext cx="4279800" cy="273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7</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sym typeface="Roboto Slab"/>
              </a:rPr>
              <a:t>Registration  </a:t>
            </a:r>
          </a:p>
          <a:p>
            <a:pPr marL="0" lvl="0" indent="0" algn="l" rtl="0">
              <a:spcBef>
                <a:spcPts val="600"/>
              </a:spcBef>
              <a:spcAft>
                <a:spcPts val="0"/>
              </a:spcAft>
              <a:buNone/>
            </a:pPr>
            <a:endParaRPr sz="1800" dirty="0">
              <a:solidFill>
                <a:srgbClr val="FFFFFF"/>
              </a:solidFill>
            </a:endParaRPr>
          </a:p>
        </p:txBody>
      </p:sp>
      <p:pic>
        <p:nvPicPr>
          <p:cNvPr id="1026" name="Picture 2" descr="C:\Users\Dell\Downloads\IMG_20190331_1117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481" y="998801"/>
            <a:ext cx="4279800" cy="273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20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8</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sym typeface="Roboto Slab"/>
              </a:rPr>
              <a:t>Login Form</a:t>
            </a:r>
            <a:endParaRPr sz="1800" dirty="0">
              <a:solidFill>
                <a:srgbClr val="FFFFFF"/>
              </a:solidFill>
            </a:endParaRPr>
          </a:p>
        </p:txBody>
      </p:sp>
      <p:pic>
        <p:nvPicPr>
          <p:cNvPr id="2050" name="Picture 2" descr="D:\scrapVend\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480" y="998803"/>
            <a:ext cx="4279801" cy="273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668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9</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sym typeface="Roboto Slab"/>
              </a:rPr>
              <a:t>Contact us</a:t>
            </a:r>
            <a:endParaRPr sz="1800" dirty="0">
              <a:solidFill>
                <a:srgbClr val="FFFFFF"/>
              </a:solidFill>
            </a:endParaRPr>
          </a:p>
        </p:txBody>
      </p:sp>
      <p:pic>
        <p:nvPicPr>
          <p:cNvPr id="4098" name="Picture 2" descr="C:\Users\Dell\Downloads\IMG_20190331_1116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481" y="998802"/>
            <a:ext cx="4298273" cy="273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964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182</Words>
  <Application>Microsoft Office PowerPoint</Application>
  <PresentationFormat>On-screen Show (16:9)</PresentationFormat>
  <Paragraphs>64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Adobe Hebrew</vt:lpstr>
      <vt:lpstr>Roboto Slab</vt:lpstr>
      <vt:lpstr>Adobe Garamond Pro Bold</vt:lpstr>
      <vt:lpstr>Chivo</vt:lpstr>
      <vt:lpstr>Calibri</vt:lpstr>
      <vt:lpstr>Adobe Kaiti Std R</vt:lpstr>
      <vt:lpstr>Macmorris template</vt:lpstr>
      <vt:lpstr>Scrap-Vend</vt:lpstr>
      <vt:lpstr>CONTENTS</vt:lpstr>
      <vt:lpstr>Introduction</vt:lpstr>
      <vt:lpstr> Modules Identified</vt:lpstr>
      <vt:lpstr>PowerPoint Presentation</vt:lpstr>
      <vt:lpstr>PowerPoint Presentation</vt:lpstr>
      <vt:lpstr>PowerPoint Presentation</vt:lpstr>
      <vt:lpstr>PowerPoint Presentation</vt:lpstr>
      <vt:lpstr>PowerPoint Presentation</vt:lpstr>
      <vt:lpstr> Logical Database</vt:lpstr>
      <vt:lpstr>    Technologies to be Use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Scrap-Vend</dc:title>
  <dc:creator>Mohammad Noman</dc:creator>
  <cp:lastModifiedBy>Mohammad Noman</cp:lastModifiedBy>
  <cp:revision>16</cp:revision>
  <dcterms:modified xsi:type="dcterms:W3CDTF">2019-04-02T19:33:51Z</dcterms:modified>
</cp:coreProperties>
</file>