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58" r:id="rId5"/>
    <p:sldId id="266" r:id="rId6"/>
    <p:sldId id="263" r:id="rId7"/>
    <p:sldId id="264" r:id="rId8"/>
    <p:sldId id="26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004797-424F-4D23-A124-A3E43B96BD75}"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EEB9-5D5B-45F4-883F-DC3E42CACA43}" type="slidenum">
              <a:rPr lang="en-US" smtClean="0"/>
              <a:pPr/>
              <a:t>‹#›</a:t>
            </a:fld>
            <a:endParaRPr lang="en-US"/>
          </a:p>
        </p:txBody>
      </p:sp>
    </p:spTree>
    <p:extLst>
      <p:ext uri="{BB962C8B-B14F-4D97-AF65-F5344CB8AC3E}">
        <p14:creationId xmlns:p14="http://schemas.microsoft.com/office/powerpoint/2010/main" val="3145460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04797-424F-4D23-A124-A3E43B96BD75}"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EEB9-5D5B-45F4-883F-DC3E42CACA43}" type="slidenum">
              <a:rPr lang="en-US" smtClean="0"/>
              <a:pPr/>
              <a:t>‹#›</a:t>
            </a:fld>
            <a:endParaRPr lang="en-US"/>
          </a:p>
        </p:txBody>
      </p:sp>
    </p:spTree>
    <p:extLst>
      <p:ext uri="{BB962C8B-B14F-4D97-AF65-F5344CB8AC3E}">
        <p14:creationId xmlns:p14="http://schemas.microsoft.com/office/powerpoint/2010/main" val="427823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04797-424F-4D23-A124-A3E43B96BD75}"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EEB9-5D5B-45F4-883F-DC3E42CACA43}" type="slidenum">
              <a:rPr lang="en-US" smtClean="0"/>
              <a:pPr/>
              <a:t>‹#›</a:t>
            </a:fld>
            <a:endParaRPr lang="en-US"/>
          </a:p>
        </p:txBody>
      </p:sp>
    </p:spTree>
    <p:extLst>
      <p:ext uri="{BB962C8B-B14F-4D97-AF65-F5344CB8AC3E}">
        <p14:creationId xmlns:p14="http://schemas.microsoft.com/office/powerpoint/2010/main" val="344303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04797-424F-4D23-A124-A3E43B96BD75}"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EEB9-5D5B-45F4-883F-DC3E42CACA43}" type="slidenum">
              <a:rPr lang="en-US" smtClean="0"/>
              <a:pPr/>
              <a:t>‹#›</a:t>
            </a:fld>
            <a:endParaRPr lang="en-US"/>
          </a:p>
        </p:txBody>
      </p:sp>
    </p:spTree>
    <p:extLst>
      <p:ext uri="{BB962C8B-B14F-4D97-AF65-F5344CB8AC3E}">
        <p14:creationId xmlns:p14="http://schemas.microsoft.com/office/powerpoint/2010/main" val="158921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004797-424F-4D23-A124-A3E43B96BD75}"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EEB9-5D5B-45F4-883F-DC3E42CACA43}" type="slidenum">
              <a:rPr lang="en-US" smtClean="0"/>
              <a:pPr/>
              <a:t>‹#›</a:t>
            </a:fld>
            <a:endParaRPr lang="en-US"/>
          </a:p>
        </p:txBody>
      </p:sp>
    </p:spTree>
    <p:extLst>
      <p:ext uri="{BB962C8B-B14F-4D97-AF65-F5344CB8AC3E}">
        <p14:creationId xmlns:p14="http://schemas.microsoft.com/office/powerpoint/2010/main" val="3548898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004797-424F-4D23-A124-A3E43B96BD75}" type="datetimeFigureOut">
              <a:rPr lang="en-US" smtClean="0"/>
              <a:pPr/>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FEEB9-5D5B-45F4-883F-DC3E42CACA43}" type="slidenum">
              <a:rPr lang="en-US" smtClean="0"/>
              <a:pPr/>
              <a:t>‹#›</a:t>
            </a:fld>
            <a:endParaRPr lang="en-US"/>
          </a:p>
        </p:txBody>
      </p:sp>
    </p:spTree>
    <p:extLst>
      <p:ext uri="{BB962C8B-B14F-4D97-AF65-F5344CB8AC3E}">
        <p14:creationId xmlns:p14="http://schemas.microsoft.com/office/powerpoint/2010/main" val="336819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004797-424F-4D23-A124-A3E43B96BD75}" type="datetimeFigureOut">
              <a:rPr lang="en-US" smtClean="0"/>
              <a:pPr/>
              <a:t>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4FEEB9-5D5B-45F4-883F-DC3E42CACA43}" type="slidenum">
              <a:rPr lang="en-US" smtClean="0"/>
              <a:pPr/>
              <a:t>‹#›</a:t>
            </a:fld>
            <a:endParaRPr lang="en-US"/>
          </a:p>
        </p:txBody>
      </p:sp>
    </p:spTree>
    <p:extLst>
      <p:ext uri="{BB962C8B-B14F-4D97-AF65-F5344CB8AC3E}">
        <p14:creationId xmlns:p14="http://schemas.microsoft.com/office/powerpoint/2010/main" val="116758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004797-424F-4D23-A124-A3E43B96BD75}" type="datetimeFigureOut">
              <a:rPr lang="en-US" smtClean="0"/>
              <a:pPr/>
              <a:t>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4FEEB9-5D5B-45F4-883F-DC3E42CACA43}" type="slidenum">
              <a:rPr lang="en-US" smtClean="0"/>
              <a:pPr/>
              <a:t>‹#›</a:t>
            </a:fld>
            <a:endParaRPr lang="en-US"/>
          </a:p>
        </p:txBody>
      </p:sp>
    </p:spTree>
    <p:extLst>
      <p:ext uri="{BB962C8B-B14F-4D97-AF65-F5344CB8AC3E}">
        <p14:creationId xmlns:p14="http://schemas.microsoft.com/office/powerpoint/2010/main" val="368164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04797-424F-4D23-A124-A3E43B96BD75}" type="datetimeFigureOut">
              <a:rPr lang="en-US" smtClean="0"/>
              <a:pPr/>
              <a:t>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4FEEB9-5D5B-45F4-883F-DC3E42CACA43}" type="slidenum">
              <a:rPr lang="en-US" smtClean="0"/>
              <a:pPr/>
              <a:t>‹#›</a:t>
            </a:fld>
            <a:endParaRPr lang="en-US"/>
          </a:p>
        </p:txBody>
      </p:sp>
    </p:spTree>
    <p:extLst>
      <p:ext uri="{BB962C8B-B14F-4D97-AF65-F5344CB8AC3E}">
        <p14:creationId xmlns:p14="http://schemas.microsoft.com/office/powerpoint/2010/main" val="83301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04797-424F-4D23-A124-A3E43B96BD75}" type="datetimeFigureOut">
              <a:rPr lang="en-US" smtClean="0"/>
              <a:pPr/>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FEEB9-5D5B-45F4-883F-DC3E42CACA43}" type="slidenum">
              <a:rPr lang="en-US" smtClean="0"/>
              <a:pPr/>
              <a:t>‹#›</a:t>
            </a:fld>
            <a:endParaRPr lang="en-US"/>
          </a:p>
        </p:txBody>
      </p:sp>
    </p:spTree>
    <p:extLst>
      <p:ext uri="{BB962C8B-B14F-4D97-AF65-F5344CB8AC3E}">
        <p14:creationId xmlns:p14="http://schemas.microsoft.com/office/powerpoint/2010/main" val="361684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04797-424F-4D23-A124-A3E43B96BD75}" type="datetimeFigureOut">
              <a:rPr lang="en-US" smtClean="0"/>
              <a:pPr/>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FEEB9-5D5B-45F4-883F-DC3E42CACA43}" type="slidenum">
              <a:rPr lang="en-US" smtClean="0"/>
              <a:pPr/>
              <a:t>‹#›</a:t>
            </a:fld>
            <a:endParaRPr lang="en-US"/>
          </a:p>
        </p:txBody>
      </p:sp>
    </p:spTree>
    <p:extLst>
      <p:ext uri="{BB962C8B-B14F-4D97-AF65-F5344CB8AC3E}">
        <p14:creationId xmlns:p14="http://schemas.microsoft.com/office/powerpoint/2010/main" val="68666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004797-424F-4D23-A124-A3E43B96BD75}" type="datetimeFigureOut">
              <a:rPr lang="en-US" smtClean="0"/>
              <a:pPr/>
              <a:t>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FEEB9-5D5B-45F4-883F-DC3E42CACA43}" type="slidenum">
              <a:rPr lang="en-US" smtClean="0"/>
              <a:pPr/>
              <a:t>‹#›</a:t>
            </a:fld>
            <a:endParaRPr lang="en-US"/>
          </a:p>
        </p:txBody>
      </p:sp>
    </p:spTree>
    <p:extLst>
      <p:ext uri="{BB962C8B-B14F-4D97-AF65-F5344CB8AC3E}">
        <p14:creationId xmlns:p14="http://schemas.microsoft.com/office/powerpoint/2010/main" val="1304199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ndtv.com/delhi-news/solid-waste-in-delhi-a-very-serious-problem-says-supreme-court-1902009?amp=1&amp;akamai-rum=off" TargetMode="External"/><Relationship Id="rId2" Type="http://schemas.openxmlformats.org/officeDocument/2006/relationships/hyperlink" Target="https://www.hindustantimes.com/delhi-news/mountain-of-trash-stench-in-the-air-welcome-to-delhi-s-ghazipur-landfill/story-lEHMZBvsvYOxDAGttQo4MI.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457200"/>
            <a:ext cx="9950132" cy="1645920"/>
          </a:xfrm>
        </p:spPr>
        <p:txBody>
          <a:bodyPr/>
          <a:lstStyle/>
          <a:p>
            <a:pPr algn="ctr"/>
            <a:r>
              <a:rPr lang="en-US" sz="7200" b="1" u="sng" dirty="0" smtClean="0">
                <a:effectLst>
                  <a:outerShdw blurRad="38100" dist="38100" dir="2700000" algn="tl">
                    <a:srgbClr val="000000">
                      <a:alpha val="43137"/>
                    </a:srgbClr>
                  </a:outerShdw>
                </a:effectLst>
                <a:latin typeface="Adobe Fan Heiti Std B" pitchFamily="34" charset="-128"/>
                <a:ea typeface="Adobe Fan Heiti Std B" pitchFamily="34" charset="-128"/>
              </a:rPr>
              <a:t>SCRAP-VEND</a:t>
            </a:r>
            <a:r>
              <a:rPr lang="en-US" dirty="0" smtClean="0"/>
              <a:t/>
            </a:r>
            <a:br>
              <a:rPr lang="en-US" dirty="0" smtClean="0"/>
            </a:br>
            <a:endParaRPr lang="en-US" dirty="0"/>
          </a:p>
        </p:txBody>
      </p:sp>
      <p:pic>
        <p:nvPicPr>
          <p:cNvPr id="7" name="Picture Placeholder 6" descr="images.png"/>
          <p:cNvPicPr>
            <a:picLocks noGrp="1" noChangeAspect="1"/>
          </p:cNvPicPr>
          <p:nvPr>
            <p:ph type="pic" idx="1"/>
          </p:nvPr>
        </p:nvPicPr>
        <p:blipFill>
          <a:blip r:embed="rId2"/>
          <a:stretch>
            <a:fillRect/>
          </a:stretch>
        </p:blipFill>
        <p:spPr>
          <a:xfrm>
            <a:off x="1136469" y="2717074"/>
            <a:ext cx="4820194" cy="3670663"/>
          </a:xfrm>
        </p:spPr>
      </p:pic>
      <p:sp>
        <p:nvSpPr>
          <p:cNvPr id="6" name="Text Placeholder 5"/>
          <p:cNvSpPr>
            <a:spLocks noGrp="1"/>
          </p:cNvSpPr>
          <p:nvPr>
            <p:ph type="body" sz="half" idx="2"/>
          </p:nvPr>
        </p:nvSpPr>
        <p:spPr>
          <a:xfrm>
            <a:off x="6975566" y="3474720"/>
            <a:ext cx="3971108" cy="2899953"/>
          </a:xfrm>
        </p:spPr>
        <p:txBody>
          <a:bodyPr/>
          <a:lstStyle/>
          <a:p>
            <a:r>
              <a:rPr lang="en-US" sz="3200" dirty="0" smtClean="0"/>
              <a:t>TEAM MEMBERS:</a:t>
            </a:r>
          </a:p>
          <a:p>
            <a:r>
              <a:rPr lang="en-US" sz="2800" dirty="0" smtClean="0"/>
              <a:t>1)Mohammad </a:t>
            </a:r>
            <a:r>
              <a:rPr lang="en-US" sz="2800" dirty="0" err="1" smtClean="0"/>
              <a:t>Noman</a:t>
            </a:r>
            <a:endParaRPr lang="en-US" sz="2800" dirty="0" smtClean="0"/>
          </a:p>
          <a:p>
            <a:r>
              <a:rPr lang="en-US" sz="2800" dirty="0" smtClean="0"/>
              <a:t>2)</a:t>
            </a:r>
            <a:r>
              <a:rPr lang="en-US" sz="2800" dirty="0" err="1" smtClean="0"/>
              <a:t>Poorniam</a:t>
            </a:r>
            <a:r>
              <a:rPr lang="en-US" sz="2800" dirty="0" smtClean="0"/>
              <a:t> </a:t>
            </a:r>
            <a:r>
              <a:rPr lang="en-US" sz="2800" dirty="0" err="1" smtClean="0"/>
              <a:t>Varshney</a:t>
            </a:r>
            <a:endParaRPr lang="en-US" sz="2800" dirty="0" smtClean="0"/>
          </a:p>
          <a:p>
            <a:r>
              <a:rPr lang="en-US" sz="2800" dirty="0" smtClean="0"/>
              <a:t>3)</a:t>
            </a:r>
            <a:r>
              <a:rPr lang="en-US" sz="2800" dirty="0" err="1" smtClean="0"/>
              <a:t>Aishwarya</a:t>
            </a:r>
            <a:r>
              <a:rPr lang="en-US" sz="2800" dirty="0" smtClean="0"/>
              <a:t> </a:t>
            </a:r>
            <a:r>
              <a:rPr lang="en-US" sz="2800" dirty="0" err="1" smtClean="0"/>
              <a:t>Phulwani</a:t>
            </a:r>
            <a:endParaRPr lang="en-US" sz="2800" dirty="0" smtClean="0"/>
          </a:p>
          <a:p>
            <a:r>
              <a:rPr lang="en-US" sz="2800" dirty="0" smtClean="0"/>
              <a:t>4)</a:t>
            </a:r>
            <a:r>
              <a:rPr lang="en-US" sz="2800" dirty="0" err="1" smtClean="0"/>
              <a:t>Saif</a:t>
            </a:r>
            <a:r>
              <a:rPr lang="en-US" sz="2800" dirty="0" smtClean="0"/>
              <a:t> Ali</a:t>
            </a:r>
          </a:p>
          <a:p>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11277600" cy="2133600"/>
          </a:xfrm>
        </p:spPr>
        <p:txBody>
          <a:bodyPr>
            <a:normAutofit fontScale="90000"/>
          </a:bodyPr>
          <a:lstStyle/>
          <a:p>
            <a:pPr algn="ctr"/>
            <a:r>
              <a:rPr lang="en-US" sz="6000" b="1" dirty="0" smtClean="0">
                <a:solidFill>
                  <a:schemeClr val="tx1"/>
                </a:solidFill>
              </a:rPr>
              <a:t>INTRODUCTION</a:t>
            </a:r>
            <a:r>
              <a:rPr lang="en-US" b="1" dirty="0" smtClean="0"/>
              <a:t/>
            </a:r>
            <a:br>
              <a:rPr lang="en-US" b="1" dirty="0" smtClean="0"/>
            </a:br>
            <a:r>
              <a:rPr lang="en-US" sz="3100" dirty="0" smtClean="0">
                <a:solidFill>
                  <a:srgbClr val="FF0000"/>
                </a:solidFill>
              </a:rPr>
              <a:t> “BUYING PROUDCTS ONLINE IS EASY ,BUT GETTING RID OF THEM WHEN IT  BECOMES USELESS IS NOT.”</a:t>
            </a:r>
            <a:r>
              <a:rPr lang="en-US" dirty="0" smtClean="0"/>
              <a:t/>
            </a:r>
            <a:br>
              <a:rPr lang="en-US" dirty="0" smtClean="0"/>
            </a:br>
            <a:endParaRPr lang="en-US" dirty="0"/>
          </a:p>
        </p:txBody>
      </p:sp>
      <p:sp>
        <p:nvSpPr>
          <p:cNvPr id="3" name="Subtitle 2"/>
          <p:cNvSpPr>
            <a:spLocks noGrp="1"/>
          </p:cNvSpPr>
          <p:nvPr>
            <p:ph idx="1"/>
          </p:nvPr>
        </p:nvSpPr>
        <p:spPr>
          <a:xfrm>
            <a:off x="680493" y="2225160"/>
            <a:ext cx="10922758" cy="4487090"/>
          </a:xfrm>
        </p:spPr>
        <p:txBody>
          <a:bodyPr>
            <a:normAutofit fontScale="25000" lnSpcReduction="20000"/>
          </a:bodyPr>
          <a:lstStyle/>
          <a:p>
            <a:pPr>
              <a:lnSpc>
                <a:spcPct val="120000"/>
              </a:lnSpc>
              <a:buNone/>
            </a:pPr>
            <a:r>
              <a:rPr lang="en-US" sz="11200" dirty="0" smtClean="0"/>
              <a:t>   There is a need of an application that tells people what  to do with the scrap collected at their house. The main purpose of this application is to ensure that all the scrap are managed in such a way that protects both public health and environment by providing an ease to the people so that they can also contribute in the cleanliness of the surroundings without working hard and spending much time.</a:t>
            </a:r>
          </a:p>
          <a:p>
            <a:pPr>
              <a:lnSpc>
                <a:spcPct val="120000"/>
              </a:lnSpc>
              <a:buNone/>
            </a:pPr>
            <a:r>
              <a:rPr lang="en-US" sz="11200" dirty="0" smtClean="0"/>
              <a:t>   We  provide the service to collect scrap material  from your location and sell it to the scrap dealers with market rates to help both.  </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227786" y="0"/>
            <a:ext cx="9144000" cy="1236372"/>
          </a:xfrm>
        </p:spPr>
        <p:txBody>
          <a:bodyPr/>
          <a:lstStyle/>
          <a:p>
            <a:r>
              <a:rPr lang="en-US" b="1" dirty="0" smtClean="0"/>
              <a:t>OBJECTIVE:</a:t>
            </a:r>
            <a:endParaRPr lang="en-US" b="1" dirty="0"/>
          </a:p>
        </p:txBody>
      </p:sp>
      <p:sp>
        <p:nvSpPr>
          <p:cNvPr id="8" name="Subtitle 2"/>
          <p:cNvSpPr>
            <a:spLocks noGrp="1"/>
          </p:cNvSpPr>
          <p:nvPr>
            <p:ph type="subTitle" idx="1"/>
          </p:nvPr>
        </p:nvSpPr>
        <p:spPr>
          <a:xfrm>
            <a:off x="0" y="1996225"/>
            <a:ext cx="11912958" cy="4861775"/>
          </a:xfrm>
        </p:spPr>
        <p:txBody>
          <a:bodyPr>
            <a:normAutofit/>
          </a:bodyPr>
          <a:lstStyle/>
          <a:p>
            <a:pPr marL="457200" indent="-457200" algn="l">
              <a:buFont typeface="Wingdings" panose="05000000000000000000" pitchFamily="2" charset="2"/>
              <a:buChar char="Ø"/>
            </a:pPr>
            <a:r>
              <a:rPr lang="en-US" sz="2800" dirty="0" smtClean="0"/>
              <a:t>PROVIDES </a:t>
            </a:r>
            <a:r>
              <a:rPr lang="en-US" sz="2800" dirty="0"/>
              <a:t>A</a:t>
            </a:r>
            <a:r>
              <a:rPr lang="en-US" sz="2800" dirty="0" smtClean="0"/>
              <a:t> PLATFORM</a:t>
            </a:r>
          </a:p>
          <a:p>
            <a:pPr lvl="2" algn="l"/>
            <a:endParaRPr lang="en-US" dirty="0" smtClean="0"/>
          </a:p>
          <a:p>
            <a:pPr lvl="2" algn="l"/>
            <a:r>
              <a:rPr lang="en-US" dirty="0" smtClean="0"/>
              <a:t>Our platform helps to find and map assets that streamline the collection of  post-consumer waste, schedule efficient &amp; cost-effective pickups and incorporates them into vendor  network.</a:t>
            </a:r>
          </a:p>
          <a:p>
            <a:pPr algn="l"/>
            <a:endParaRPr lang="en-US" sz="2800" dirty="0" smtClean="0"/>
          </a:p>
          <a:p>
            <a:pPr lvl="2" algn="l"/>
            <a:endParaRPr lang="en-US" dirty="0" smtClean="0"/>
          </a:p>
          <a:p>
            <a:pPr lvl="2" algn="l"/>
            <a:endParaRPr lang="en-US" dirty="0" smtClean="0"/>
          </a:p>
          <a:p>
            <a:pPr lvl="2" algn="l"/>
            <a:endParaRPr lang="en-US" dirty="0"/>
          </a:p>
          <a:p>
            <a:pPr lvl="2" algn="l"/>
            <a:endParaRPr lang="en-US" dirty="0" smtClean="0"/>
          </a:p>
          <a:p>
            <a:pPr lvl="2" algn="l"/>
            <a:endParaRPr lang="en-US" dirty="0"/>
          </a:p>
          <a:p>
            <a:pPr lvl="2" algn="l"/>
            <a:endParaRPr lang="en-US" dirty="0" smtClean="0"/>
          </a:p>
          <a:p>
            <a:pPr lvl="2" algn="l"/>
            <a:endParaRPr lang="en-US" dirty="0"/>
          </a:p>
          <a:p>
            <a:pPr lvl="2" algn="l"/>
            <a:endParaRPr lang="en-US" dirty="0" smtClean="0"/>
          </a:p>
          <a:p>
            <a:pPr lvl="2" algn="l"/>
            <a:endParaRPr lang="en-US" dirty="0"/>
          </a:p>
          <a:p>
            <a:pPr lvl="2" algn="l"/>
            <a:endParaRPr lang="en-US" dirty="0" smtClean="0"/>
          </a:p>
          <a:p>
            <a:pPr lvl="2" algn="l"/>
            <a:endParaRPr lang="en-US"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161" y="3558672"/>
            <a:ext cx="5100033" cy="25818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014" y="3570864"/>
            <a:ext cx="4661206" cy="2581820"/>
          </a:xfrm>
          <a:prstGeom prst="rect">
            <a:avLst/>
          </a:prstGeom>
        </p:spPr>
      </p:pic>
    </p:spTree>
    <p:extLst>
      <p:ext uri="{BB962C8B-B14F-4D97-AF65-F5344CB8AC3E}">
        <p14:creationId xmlns:p14="http://schemas.microsoft.com/office/powerpoint/2010/main" val="703573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893" y="307868"/>
            <a:ext cx="11286186" cy="1631216"/>
          </a:xfrm>
          <a:prstGeom prst="rect">
            <a:avLst/>
          </a:prstGeom>
        </p:spPr>
        <p:txBody>
          <a:bodyPr wrap="square">
            <a:spAutoFit/>
          </a:bodyPr>
          <a:lstStyle/>
          <a:p>
            <a:pPr marL="457200" indent="-457200">
              <a:buFont typeface="Wingdings" panose="05000000000000000000" pitchFamily="2" charset="2"/>
              <a:buChar char="Ø"/>
            </a:pPr>
            <a:r>
              <a:rPr lang="en-US" sz="2800" dirty="0" smtClean="0"/>
              <a:t>INNOVATIVE ORGANISATION</a:t>
            </a:r>
          </a:p>
          <a:p>
            <a:pPr lvl="2"/>
            <a:endParaRPr lang="en-US" dirty="0" smtClean="0"/>
          </a:p>
          <a:p>
            <a:pPr lvl="2"/>
            <a:r>
              <a:rPr lang="en-US" dirty="0" smtClean="0"/>
              <a:t>The Scrap-Vend is an Innovative application providing the facilitates people to sell their waste online and user get properly paid for it. We provide the easiest way to people to sell their scrap at their doorstep for offices, institutions, households </a:t>
            </a:r>
            <a:r>
              <a:rPr lang="en-US" dirty="0"/>
              <a:t>,</a:t>
            </a:r>
            <a:r>
              <a:rPr lang="en-US" dirty="0" smtClean="0"/>
              <a:t> schools or any place to get rid from their waste by helping the dealers to buy it.</a:t>
            </a:r>
          </a:p>
        </p:txBody>
      </p:sp>
      <p:sp>
        <p:nvSpPr>
          <p:cNvPr id="3" name="Rectangle 2"/>
          <p:cNvSpPr/>
          <p:nvPr/>
        </p:nvSpPr>
        <p:spPr>
          <a:xfrm>
            <a:off x="613893" y="2161032"/>
            <a:ext cx="11163579" cy="1354217"/>
          </a:xfrm>
          <a:prstGeom prst="rect">
            <a:avLst/>
          </a:prstGeom>
        </p:spPr>
        <p:txBody>
          <a:bodyPr wrap="square">
            <a:spAutoFit/>
          </a:bodyPr>
          <a:lstStyle/>
          <a:p>
            <a:pPr marL="457200" indent="-457200">
              <a:buFont typeface="Wingdings" panose="05000000000000000000" pitchFamily="2" charset="2"/>
              <a:buChar char="Ø"/>
            </a:pPr>
            <a:r>
              <a:rPr lang="en-US" sz="2800" dirty="0"/>
              <a:t>AWARENESS AMONG THE PUBLIC</a:t>
            </a:r>
          </a:p>
          <a:p>
            <a:pPr lvl="2"/>
            <a:endParaRPr lang="en-US" dirty="0"/>
          </a:p>
          <a:p>
            <a:pPr lvl="2"/>
            <a:r>
              <a:rPr lang="en-US" dirty="0"/>
              <a:t>A critical component in any </a:t>
            </a:r>
            <a:r>
              <a:rPr lang="en-US" dirty="0" smtClean="0"/>
              <a:t>application portal is </a:t>
            </a:r>
            <a:r>
              <a:rPr lang="en-US" dirty="0"/>
              <a:t>public awareness and participation. Waste is the result of human activities and everyone needs to have a proper understanding </a:t>
            </a:r>
            <a:r>
              <a:rPr lang="en-US" dirty="0" smtClean="0"/>
              <a:t>of it. </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2434" r="3348" b="11649"/>
          <a:stretch/>
        </p:blipFill>
        <p:spPr>
          <a:xfrm>
            <a:off x="1044906" y="3842795"/>
            <a:ext cx="10424160" cy="2761630"/>
          </a:xfrm>
          <a:prstGeom prst="rect">
            <a:avLst/>
          </a:prstGeom>
        </p:spPr>
      </p:pic>
    </p:spTree>
    <p:extLst>
      <p:ext uri="{BB962C8B-B14F-4D97-AF65-F5344CB8AC3E}">
        <p14:creationId xmlns:p14="http://schemas.microsoft.com/office/powerpoint/2010/main" val="1067202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b="1" dirty="0" smtClean="0"/>
              <a:t>SOME FACTS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a:r>
            <a:br>
              <a:rPr lang="en-US" dirty="0" smtClean="0"/>
            </a:br>
            <a:r>
              <a:rPr lang="en-US" dirty="0" smtClean="0"/>
              <a:t>Recently supreme court said that solid waste in Delhi is a “very serious problem” and people of Delhi are required  to deal with this issue , and also asked the lieutenant Governor to constitute a committee to deal with the issue.</a:t>
            </a:r>
            <a:br>
              <a:rPr lang="en-US" dirty="0" smtClean="0"/>
            </a:br>
            <a:r>
              <a:rPr lang="en-US" dirty="0" smtClean="0"/>
              <a:t/>
            </a:r>
            <a:br>
              <a:rPr lang="en-US" dirty="0" smtClean="0"/>
            </a:br>
            <a:r>
              <a:rPr lang="en-US" dirty="0" smtClean="0"/>
              <a:t>A big part of a landfill in east Delhi’s </a:t>
            </a:r>
            <a:r>
              <a:rPr lang="en-US" dirty="0" err="1" smtClean="0"/>
              <a:t>Ghazipur</a:t>
            </a:r>
            <a:r>
              <a:rPr lang="en-US" dirty="0" smtClean="0"/>
              <a:t> collapsed recently, trapping a few people  under the debris and sweeping a car and a two-wheeler into a nearby canal.</a:t>
            </a:r>
            <a:br>
              <a:rPr lang="en-US" dirty="0" smtClean="0"/>
            </a:br>
            <a:r>
              <a:rPr lang="en-US" dirty="0" smtClean="0"/>
              <a:t/>
            </a:r>
            <a:br>
              <a:rPr lang="en-US" dirty="0" smtClean="0"/>
            </a:br>
            <a:r>
              <a:rPr lang="en-US" dirty="0" smtClean="0"/>
              <a:t>The fire at the garbage dump near the heart of the capital causes  severe     damage in nearby air quality.</a:t>
            </a:r>
            <a:br>
              <a:rPr lang="en-US" dirty="0" smtClean="0"/>
            </a:br>
            <a:r>
              <a:rPr lang="en-US" dirty="0" smtClean="0"/>
              <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7217" y="3244334"/>
            <a:ext cx="237566" cy="369332"/>
          </a:xfrm>
          <a:prstGeom prst="rect">
            <a:avLst/>
          </a:prstGeom>
        </p:spPr>
        <p:txBody>
          <a:bodyPr wrap="none">
            <a:spAutoFit/>
          </a:bodyPr>
          <a:lstStyle/>
          <a:p>
            <a:r>
              <a:rPr lang="en-US" dirty="0" smtClean="0"/>
              <a:t> </a:t>
            </a:r>
            <a:endParaRPr lang="en-US" dirty="0"/>
          </a:p>
        </p:txBody>
      </p:sp>
      <p:sp>
        <p:nvSpPr>
          <p:cNvPr id="3" name="Rectangle 2"/>
          <p:cNvSpPr/>
          <p:nvPr/>
        </p:nvSpPr>
        <p:spPr>
          <a:xfrm flipV="1">
            <a:off x="5977217" y="3613665"/>
            <a:ext cx="3311162" cy="369332"/>
          </a:xfrm>
          <a:prstGeom prst="rect">
            <a:avLst/>
          </a:prstGeom>
        </p:spPr>
        <p:txBody>
          <a:bodyPr wrap="square">
            <a:spAutoFit/>
          </a:bodyPr>
          <a:lstStyle/>
          <a:p>
            <a:r>
              <a:rPr lang="en-US" dirty="0" smtClean="0"/>
              <a:t> </a:t>
            </a:r>
            <a:endParaRPr lang="en-US" dirty="0"/>
          </a:p>
        </p:txBody>
      </p:sp>
      <p:sp>
        <p:nvSpPr>
          <p:cNvPr id="6" name="Title 5"/>
          <p:cNvSpPr>
            <a:spLocks noGrp="1"/>
          </p:cNvSpPr>
          <p:nvPr>
            <p:ph type="title"/>
          </p:nvPr>
        </p:nvSpPr>
        <p:spPr>
          <a:xfrm>
            <a:off x="1491916" y="798262"/>
            <a:ext cx="12051631" cy="1271170"/>
          </a:xfrm>
        </p:spPr>
        <p:txBody>
          <a:bodyPr>
            <a:normAutofit fontScale="90000"/>
          </a:bodyPr>
          <a:lstStyle/>
          <a:p>
            <a:r>
              <a:rPr lang="en-US" sz="5300" b="1" dirty="0" smtClean="0"/>
              <a:t>      PROBLEM STATEMENT</a:t>
            </a:r>
            <a:r>
              <a:rPr lang="en-US" dirty="0" smtClean="0"/>
              <a:t/>
            </a:r>
            <a:br>
              <a:rPr lang="en-US" dirty="0" smtClean="0"/>
            </a:br>
            <a:r>
              <a:rPr lang="en-US" dirty="0" smtClean="0"/>
              <a:t/>
            </a:r>
            <a:br>
              <a:rPr lang="en-US" dirty="0" smtClean="0"/>
            </a:br>
            <a:endParaRPr lang="en-US" dirty="0"/>
          </a:p>
        </p:txBody>
      </p:sp>
      <p:sp>
        <p:nvSpPr>
          <p:cNvPr id="7" name="Content Placeholder 6"/>
          <p:cNvSpPr>
            <a:spLocks noGrp="1"/>
          </p:cNvSpPr>
          <p:nvPr>
            <p:ph idx="1"/>
          </p:nvPr>
        </p:nvSpPr>
        <p:spPr>
          <a:xfrm>
            <a:off x="838200" y="1519518"/>
            <a:ext cx="10515600" cy="4657445"/>
          </a:xfrm>
        </p:spPr>
        <p:txBody>
          <a:bodyPr>
            <a:normAutofit fontScale="25000" lnSpcReduction="20000"/>
          </a:bodyPr>
          <a:lstStyle/>
          <a:p>
            <a:pPr fontAlgn="base">
              <a:buFont typeface="Wingdings" pitchFamily="2" charset="2"/>
              <a:buChar char="Ø"/>
            </a:pPr>
            <a:r>
              <a:rPr lang="en-US" sz="12800" b="1" dirty="0" smtClean="0"/>
              <a:t>Problem faced by people :</a:t>
            </a:r>
          </a:p>
          <a:p>
            <a:pPr fontAlgn="base"/>
            <a:r>
              <a:rPr lang="en-US" sz="7200" dirty="0" smtClean="0"/>
              <a:t>Nowadays due to busy schedule of people, they  didn’t get time because of which they dumb all the scrap, which later causes problems.</a:t>
            </a:r>
          </a:p>
          <a:p>
            <a:pPr fontAlgn="base"/>
            <a:r>
              <a:rPr lang="en-US" sz="7200" dirty="0" smtClean="0"/>
              <a:t>People living in societies can't find any local scrap dealer due to high securities in their area that’s  why  most of them fail to sell their scrap.</a:t>
            </a:r>
            <a:r>
              <a:rPr lang="en-US" sz="4500" dirty="0" smtClean="0"/>
              <a:t>.</a:t>
            </a:r>
          </a:p>
          <a:p>
            <a:pPr fontAlgn="base">
              <a:buFont typeface="Wingdings" pitchFamily="2" charset="2"/>
              <a:buChar char="Ø"/>
            </a:pPr>
            <a:r>
              <a:rPr lang="en-US" sz="12800" b="1" dirty="0" smtClean="0"/>
              <a:t>Problem faced by Scrap Dealer </a:t>
            </a:r>
            <a:r>
              <a:rPr lang="en-US" dirty="0" smtClean="0"/>
              <a:t>:</a:t>
            </a:r>
          </a:p>
          <a:p>
            <a:pPr fontAlgn="base"/>
            <a:r>
              <a:rPr lang="en-US" sz="7200" dirty="0" smtClean="0"/>
              <a:t>Scrap Dealer need to roam around the areas screaming to gain attention.</a:t>
            </a:r>
          </a:p>
          <a:p>
            <a:pPr fontAlgn="base"/>
            <a:r>
              <a:rPr lang="en-US" sz="7200" dirty="0" smtClean="0"/>
              <a:t>Scrap Dealer also didn’t know how much scrap they get on daily basis due to which it cost extra effort and money.</a:t>
            </a:r>
          </a:p>
          <a:p>
            <a:pPr fontAlgn="base"/>
            <a:r>
              <a:rPr lang="en-US" sz="7200" dirty="0"/>
              <a:t>T</a:t>
            </a:r>
            <a:r>
              <a:rPr lang="en-US" sz="7200" dirty="0" smtClean="0"/>
              <a:t>hey also need to remember the rates of different types of products and many more.</a:t>
            </a:r>
          </a:p>
          <a:p>
            <a:pPr fontAlgn="base">
              <a:buFont typeface="Wingdings" pitchFamily="2" charset="2"/>
              <a:buChar char="Ø"/>
            </a:pPr>
            <a:r>
              <a:rPr lang="en-US" sz="12800" b="1" dirty="0" smtClean="0"/>
              <a:t>Social problem</a:t>
            </a:r>
          </a:p>
          <a:p>
            <a:pPr fontAlgn="base"/>
            <a:r>
              <a:rPr lang="en-US" sz="7200" dirty="0" smtClean="0"/>
              <a:t>People’s garbage goes to a landfill and gets buried and it makes a huge pile of garbage which further will become  the deadliest threat to the city.</a:t>
            </a:r>
          </a:p>
          <a:p>
            <a:pPr fontAlgn="base"/>
            <a:r>
              <a:rPr lang="en-US" sz="7200" dirty="0" smtClean="0"/>
              <a:t>Huge Garbage piles is one of the main cause of land and air pollution.</a:t>
            </a:r>
          </a:p>
          <a:p>
            <a:pPr fontAlgn="base"/>
            <a:r>
              <a:rPr lang="en-US" sz="7200" dirty="0" smtClean="0"/>
              <a:t>Garbage like plastic, cans etc are hard to dispose which causes eradicating in the fertility of soil.</a:t>
            </a:r>
          </a:p>
          <a:p>
            <a:pPr fontAlgn="base">
              <a:buFont typeface="Wingdings" pitchFamily="2" charset="2"/>
              <a:buChar char="Ø"/>
            </a:pPr>
            <a:endParaRPr lang="en-US" dirty="0" smtClean="0"/>
          </a:p>
          <a:p>
            <a:pPr>
              <a:buNone/>
            </a:pPr>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00784" y="1578864"/>
            <a:ext cx="8229600" cy="4525963"/>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By providing a hassle free online portal to seller and scrap dealer.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Frequently updating the market cost of each type of wastes.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Time flexibility for user to book a scheduled pick-up.</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Prerequisite knowledge of quantity of scrap for dealer.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Improvising time management and efficiency of work for scrap dealer.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Cost effective and less tedious.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Sustainable and fuel saving.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1467852" y="360947"/>
            <a:ext cx="7291137" cy="769441"/>
          </a:xfrm>
          <a:prstGeom prst="rect">
            <a:avLst/>
          </a:prstGeom>
        </p:spPr>
        <p:txBody>
          <a:bodyPr wrap="square">
            <a:spAutoFit/>
          </a:bodyPr>
          <a:lstStyle/>
          <a:p>
            <a:r>
              <a:rPr lang="en-US" sz="4400" b="1" dirty="0" smtClean="0"/>
              <a:t>     OVERVIEW OF SOLUTION   </a:t>
            </a:r>
            <a:endParaRPr lang="en-US" sz="4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smtClean="0"/>
              <a:t>References</a:t>
            </a:r>
            <a:r>
              <a:rPr lang="en-US" dirty="0" smtClean="0"/>
              <a:t> </a:t>
            </a:r>
            <a:endParaRPr lang="en-US" dirty="0"/>
          </a:p>
        </p:txBody>
      </p:sp>
      <p:sp>
        <p:nvSpPr>
          <p:cNvPr id="3" name="Content Placeholder 2"/>
          <p:cNvSpPr>
            <a:spLocks noGrp="1"/>
          </p:cNvSpPr>
          <p:nvPr>
            <p:ph idx="1"/>
          </p:nvPr>
        </p:nvSpPr>
        <p:spPr/>
        <p:txBody>
          <a:bodyPr/>
          <a:lstStyle/>
          <a:p>
            <a:r>
              <a:rPr lang="en-US" dirty="0">
                <a:hlinkClick r:id="rId2" tooltip="https://www.hindustantimes.com/delhi-news/mountain-of-trash-stench-in-the-air-welcome-to-delhi-s-ghazipur-landfill/story-lEHMZBvsvYOxDAGttQo4MI.html"/>
              </a:rPr>
              <a:t>https://</a:t>
            </a:r>
            <a:r>
              <a:rPr lang="en-US" dirty="0" smtClean="0">
                <a:hlinkClick r:id="rId2" tooltip="https://www.hindustantimes.com/delhi-news/mountain-of-trash-stench-in-the-air-welcome-to-delhi-s-ghazipur-landfill/story-lEHMZBvsvYOxDAGttQo4MI.html"/>
              </a:rPr>
              <a:t>www.hindustantimes.com/delhi-news/mountain-of-trash-stench-in-the-air-welcome-to-delhi-s-ghazipur-landfill/story-lEHMZBvsvYOxDAGttQo4MI.html</a:t>
            </a:r>
            <a:endParaRPr lang="en-US" dirty="0" smtClean="0"/>
          </a:p>
          <a:p>
            <a:r>
              <a:rPr lang="en-US" dirty="0" smtClean="0">
                <a:hlinkClick r:id="rId3" tooltip="https://www.ndtv.com/delhi-news/solid-waste-in-delhi-a-very-serious-problem-says-supreme-court-1902009?amp=1&amp;akamai-rum=off"/>
              </a:rPr>
              <a:t>https</a:t>
            </a:r>
            <a:r>
              <a:rPr lang="en-US" dirty="0">
                <a:hlinkClick r:id="rId3" tooltip="https://www.ndtv.com/delhi-news/solid-waste-in-delhi-a-very-serious-problem-says-supreme-court-1902009?amp=1&amp;akamai-rum=off"/>
              </a:rPr>
              <a:t>://www.ndtv.com/delhi-news/solid-waste-in-delhi-a-very-serious-problem-says-supreme-court-1902009?amp=1&amp;akamai-rum=off</a:t>
            </a:r>
            <a:endParaRPr lang="en-US" dirty="0" smtClean="0"/>
          </a:p>
          <a:p>
            <a:endParaRPr lang="en-US" dirty="0"/>
          </a:p>
        </p:txBody>
      </p:sp>
    </p:spTree>
    <p:extLst>
      <p:ext uri="{BB962C8B-B14F-4D97-AF65-F5344CB8AC3E}">
        <p14:creationId xmlns:p14="http://schemas.microsoft.com/office/powerpoint/2010/main" val="24798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0582" y="1672046"/>
            <a:ext cx="6766561" cy="1436914"/>
          </a:xfrm>
        </p:spPr>
        <p:txBody>
          <a:bodyPr>
            <a:normAutofit/>
          </a:bodyPr>
          <a:lstStyle/>
          <a:p>
            <a:r>
              <a:rPr lang="en-US" dirty="0" smtClean="0"/>
              <a:t>SELL MORE EARN MORE AND RECYCLE  MORE..</a:t>
            </a:r>
            <a:endParaRPr lang="en-US" dirty="0"/>
          </a:p>
        </p:txBody>
      </p:sp>
      <p:pic>
        <p:nvPicPr>
          <p:cNvPr id="9" name="Picture Placeholder 8" descr="download.jpg"/>
          <p:cNvPicPr>
            <a:picLocks noGrp="1" noChangeAspect="1"/>
          </p:cNvPicPr>
          <p:nvPr>
            <p:ph type="pic" idx="1"/>
          </p:nvPr>
        </p:nvPicPr>
        <p:blipFill>
          <a:blip r:embed="rId2"/>
          <a:stretch>
            <a:fillRect/>
          </a:stretch>
        </p:blipFill>
        <p:spPr>
          <a:xfrm>
            <a:off x="330336" y="347164"/>
            <a:ext cx="1847396" cy="1847396"/>
          </a:xfrm>
        </p:spPr>
      </p:pic>
      <p:sp>
        <p:nvSpPr>
          <p:cNvPr id="3" name="Subtitle 2"/>
          <p:cNvSpPr>
            <a:spLocks noGrp="1"/>
          </p:cNvSpPr>
          <p:nvPr>
            <p:ph type="body" sz="half" idx="2"/>
          </p:nvPr>
        </p:nvSpPr>
        <p:spPr>
          <a:xfrm>
            <a:off x="4454433" y="3735977"/>
            <a:ext cx="3265715" cy="2133010"/>
          </a:xfrm>
        </p:spPr>
        <p:txBody>
          <a:bodyPr>
            <a:normAutofit/>
          </a:bodyPr>
          <a:lstStyle/>
          <a:p>
            <a:r>
              <a:rPr lang="en-US" sz="4400" dirty="0" smtClean="0"/>
              <a:t>Thank you..</a:t>
            </a:r>
            <a:endParaRPr lang="en-US" sz="4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969696"/>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478</Words>
  <Application>Microsoft Office PowerPoint</Application>
  <PresentationFormat>Custom</PresentationFormat>
  <Paragraphs>60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SCRAP-VEND </vt:lpstr>
      <vt:lpstr>INTRODUCTION  “BUYING PROUDCTS ONLINE IS EASY ,BUT GETTING RID OF THEM WHEN IT  BECOMES USELESS IS NOT.” </vt:lpstr>
      <vt:lpstr>OBJECTIVE:</vt:lpstr>
      <vt:lpstr>PowerPoint Presentation</vt:lpstr>
      <vt:lpstr>SOME FACTS </vt:lpstr>
      <vt:lpstr>      PROBLEM STATEMENT  </vt:lpstr>
      <vt:lpstr>PowerPoint Presentation</vt:lpstr>
      <vt:lpstr>References </vt:lpstr>
      <vt:lpstr>SELL MORE EARN MORE AND RECYCLE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Windows User</dc:creator>
  <cp:lastModifiedBy>Mohammad Noman</cp:lastModifiedBy>
  <cp:revision>16</cp:revision>
  <dcterms:created xsi:type="dcterms:W3CDTF">2019-01-30T17:26:08Z</dcterms:created>
  <dcterms:modified xsi:type="dcterms:W3CDTF">2019-02-03T14:29:01Z</dcterms:modified>
</cp:coreProperties>
</file>