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CA1E-FE5A-4129-8F40-225F553C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89E8A-7CAC-4D0E-9D39-BC5D32C6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B3AC-C089-489C-99A9-98248D7E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0586-D95D-442B-95EB-7C4DDC7A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C8AE-DC5D-412E-90E1-0453E548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9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AE49-E451-43E2-AE0A-CDFD5BA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999F3-71B4-48C6-AB43-92027E67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1BB4-3B3F-47C7-A8B5-ADA0371E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141C-06B2-4829-9976-B8662DD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C5F8-C6F2-4ECE-AF08-73C9FD57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C5933-619B-4FEF-9568-8E4088950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250A-2F8C-4BB5-AA13-4DF445A2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62BC-33D4-40BA-A986-76B1C47D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F9E4-8538-4D11-8115-8EB279D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2AC5-BA76-4A10-9A1B-464716A1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EC7D-ABE1-464D-A8AE-ECC328AB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6EC4-45F5-42F6-AA26-A679F9E4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0EF5-09D9-421B-BE30-24774555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D344-721A-4C3A-AEAF-9E74C657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55D5-D637-4400-9CC0-C4274CCC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21F4-98AB-4DA4-B932-48F4BD0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D0A3C-A300-4E27-BF25-EDC20DF9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9E00-364B-48E1-A74B-22920412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4BD8-9F36-44A0-95AD-E7796A69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11FB-E082-42D3-B170-09F520CF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0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764-B256-4851-9B70-673D362B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53E2-0A6E-437C-97A8-574FCCA68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72535-5564-40EF-8F6B-3BB2EECE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21105-F56B-42BA-9E6A-8CFEAA2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E4F4E-3530-42BD-A454-EE62B6CA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E09B-DD26-45EC-95AD-531B258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D252-55AC-4394-B723-06E50DD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45A6-0E35-47A3-872F-1312F145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E18C6-0E05-417E-97D9-6E994DE9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50F6F-2C83-4424-95CC-005EBDE4E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0B535-F72D-489C-A17E-3A69F0B6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40D21-7152-4F9B-8D29-27031AAB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73574-A2F6-4C35-A544-763DC0CB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A1800-CD87-4256-97B4-E199439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7F2B-CF64-4B3E-AA25-85375151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8A124-225E-45EA-A688-DBADCF82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0956E-DE47-4B0B-93C2-AD72CBB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D8E0F-CB7C-4535-BA7C-16CE3AD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9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1A92E-01F5-40A0-8B20-02B85E1B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7652D-71C6-47B5-A5CF-D0AF1F7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2C4D0-2781-4BF4-B5DF-FF34ECB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2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6366-0CB7-4ED9-82D7-7760D95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5499-4930-45A0-A830-A0CD95A9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319BB-5088-4ED2-A79F-9918AE22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58AE-D6E8-461D-82A1-91E53146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3EEC-7272-41E8-9CE3-5F2710E4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DD76-09CD-4AE7-A142-9E996163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9BBD-8CD2-4A52-AACC-4492FE09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74D15-0F9C-42E3-93A1-60A5DDA7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70FF-C350-4CBB-8FFD-FC598E21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B9953-8EBE-4FF8-A645-19CCD9F5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E123-9AE6-4B18-B3E5-BD0E6555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F153-432F-469F-A948-AB3F3BFA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0130-F8E2-46C2-BD6F-788DE80C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818C-95BC-4565-8D85-1AACB8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1BAD-BA1F-4E24-8685-A1D1A36C0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8D19-D421-4B4C-A226-628F0CEDEDEA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9249-A90C-470D-814A-DCC83296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DA81-FD73-4BE9-96FD-58089A29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6010-14D4-49EC-9082-6E917BBAE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5835B-9168-41B0-80AB-D9A4C13D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Sharmila Naidu Thota</a:t>
            </a:r>
            <a:br>
              <a:rPr lang="en-US" dirty="0"/>
            </a:br>
            <a:r>
              <a:rPr lang="en-US" sz="1800" b="1" dirty="0"/>
              <a:t>Lead business Analyst</a:t>
            </a:r>
            <a:br>
              <a:rPr lang="en-US" sz="1800" b="1" dirty="0"/>
            </a:br>
            <a:r>
              <a:rPr lang="fr-FR" sz="1600" dirty="0"/>
              <a:t>  Mobile : +91 8884655997                                                                                                                                                 sharmi_ammu28@yahoo.com</a:t>
            </a:r>
            <a:br>
              <a:rPr lang="en-GB" dirty="0"/>
            </a:br>
            <a:r>
              <a:rPr lang="en-GB" b="1" dirty="0"/>
              <a:t>                </a:t>
            </a:r>
            <a:r>
              <a:rPr lang="en-GB" sz="1600" b="1" u="sng" dirty="0">
                <a:latin typeface="+mn-lt"/>
              </a:rPr>
              <a:t>MANAGEMENT SKILLS: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4B189-7575-4111-BCDD-9096AC029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4199"/>
            <a:ext cx="5181600" cy="578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EXECUTIVE</a:t>
            </a:r>
            <a:r>
              <a:rPr lang="en-US" sz="1600" b="1" u="sng" dirty="0"/>
              <a:t> </a:t>
            </a:r>
            <a:r>
              <a:rPr lang="en-US" sz="1400" b="1" u="sng" dirty="0"/>
              <a:t>SUMMARY</a:t>
            </a:r>
            <a:r>
              <a:rPr lang="en-US" sz="1600" b="1" u="sng" dirty="0"/>
              <a:t>: </a:t>
            </a:r>
            <a:endParaRPr lang="en-GB" sz="1600" dirty="0"/>
          </a:p>
          <a:p>
            <a:r>
              <a:rPr lang="en-US" sz="1050" dirty="0"/>
              <a:t>12 years 3 months of diversified experience </a:t>
            </a:r>
            <a:r>
              <a:rPr lang="en-US" sz="1050" b="1" dirty="0"/>
              <a:t>as IT Lead Business Analyst, IT Project Manager and Scrum Master</a:t>
            </a:r>
            <a:r>
              <a:rPr lang="en-US" sz="1050" dirty="0"/>
              <a:t> with testing, development and functional consultancy and expertise in INVESTMENT BANKING.</a:t>
            </a:r>
            <a:endParaRPr lang="en-GB" sz="1050" dirty="0"/>
          </a:p>
          <a:p>
            <a:r>
              <a:rPr lang="en-US" sz="1050" dirty="0"/>
              <a:t>Proven experience in end to end business requirement analysis for various regulatory reporting, Client &amp; Instrument Reference data, Post &amp; Pre-trade reconciliation, F&amp;O Clearing &amp; Settlement and MO/BO migration projects for leading investment banks. </a:t>
            </a:r>
            <a:endParaRPr lang="en-GB" sz="1050" dirty="0"/>
          </a:p>
          <a:p>
            <a:r>
              <a:rPr lang="en-US" sz="1050" b="1" dirty="0"/>
              <a:t>WES Approved CANADIAN Degree Equivalency</a:t>
            </a:r>
            <a:r>
              <a:rPr lang="en-US" sz="1050" dirty="0"/>
              <a:t>: Master’s in Computer Science Degree (MCA)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1400" b="1" u="sng" dirty="0"/>
              <a:t>AREAS OF EXPOSURE:</a:t>
            </a:r>
            <a:endParaRPr lang="en-GB" sz="1400" dirty="0"/>
          </a:p>
          <a:p>
            <a:pPr marL="0" indent="0" hangingPunct="0">
              <a:buNone/>
            </a:pPr>
            <a:r>
              <a:rPr lang="en-US" sz="1050" b="1" dirty="0"/>
              <a:t>||IT </a:t>
            </a:r>
            <a:r>
              <a:rPr lang="en-US" sz="1050" dirty="0"/>
              <a:t>Business Analysis</a:t>
            </a:r>
            <a:r>
              <a:rPr lang="en-US" sz="1050" b="1" dirty="0"/>
              <a:t>||</a:t>
            </a:r>
            <a:r>
              <a:rPr lang="en-US" sz="1050" dirty="0"/>
              <a:t>Investment Banking Operations</a:t>
            </a:r>
            <a:r>
              <a:rPr lang="en-US" sz="1050" b="1" dirty="0"/>
              <a:t>||</a:t>
            </a:r>
            <a:r>
              <a:rPr lang="en-US" sz="1050" dirty="0"/>
              <a:t>Capital Markets</a:t>
            </a:r>
            <a:r>
              <a:rPr lang="en-US" sz="1050" b="1" dirty="0"/>
              <a:t>||</a:t>
            </a:r>
            <a:r>
              <a:rPr lang="en-US" sz="1050" dirty="0"/>
              <a:t>Test Case Creation/Analysis</a:t>
            </a:r>
            <a:r>
              <a:rPr lang="en-US" sz="1050" b="1" dirty="0"/>
              <a:t>||</a:t>
            </a:r>
            <a:r>
              <a:rPr lang="en-US" sz="1050" dirty="0"/>
              <a:t>UAT &amp; SIT Testing</a:t>
            </a:r>
            <a:r>
              <a:rPr lang="en-US" sz="1050" b="1" dirty="0"/>
              <a:t>|| </a:t>
            </a:r>
            <a:r>
              <a:rPr lang="en-US" sz="1050" dirty="0"/>
              <a:t>Fixed Income &amp; Equities </a:t>
            </a:r>
            <a:r>
              <a:rPr lang="en-US" sz="1050" b="1" dirty="0"/>
              <a:t>||</a:t>
            </a:r>
            <a:r>
              <a:rPr lang="en-US" sz="1050" dirty="0"/>
              <a:t>Derivatives</a:t>
            </a:r>
            <a:r>
              <a:rPr lang="en-US" sz="1050" b="1" dirty="0"/>
              <a:t>||</a:t>
            </a:r>
            <a:r>
              <a:rPr lang="en-US" sz="1050" dirty="0"/>
              <a:t>Corporate Action</a:t>
            </a:r>
            <a:r>
              <a:rPr lang="en-US" sz="1050" b="1" dirty="0"/>
              <a:t>||</a:t>
            </a:r>
            <a:r>
              <a:rPr lang="en-US" sz="1050" dirty="0"/>
              <a:t>Client &amp; Instrument Reference data</a:t>
            </a:r>
            <a:r>
              <a:rPr lang="en-US" sz="1050" b="1" dirty="0"/>
              <a:t>||</a:t>
            </a:r>
            <a:r>
              <a:rPr lang="en-US" sz="1050" dirty="0"/>
              <a:t> Process Improvement</a:t>
            </a:r>
            <a:r>
              <a:rPr lang="en-US" sz="1050" b="1" dirty="0"/>
              <a:t>||</a:t>
            </a:r>
            <a:r>
              <a:rPr lang="en-US" sz="1050" dirty="0"/>
              <a:t>Project Management</a:t>
            </a:r>
            <a:r>
              <a:rPr lang="en-US" sz="1050" b="1" dirty="0"/>
              <a:t>||</a:t>
            </a:r>
            <a:r>
              <a:rPr lang="en-US" sz="1050" dirty="0"/>
              <a:t>Team Management</a:t>
            </a:r>
            <a:r>
              <a:rPr lang="en-US" sz="1050" b="1" dirty="0"/>
              <a:t>|| </a:t>
            </a:r>
            <a:r>
              <a:rPr lang="en-US" sz="1050" dirty="0"/>
              <a:t>Handling Escalations</a:t>
            </a:r>
            <a:r>
              <a:rPr lang="en-US" sz="1050" b="1" dirty="0"/>
              <a:t>||</a:t>
            </a:r>
            <a:r>
              <a:rPr lang="en-US" sz="1050" dirty="0"/>
              <a:t>Clearing &amp; Settlement</a:t>
            </a:r>
            <a:r>
              <a:rPr lang="en-US" sz="1050" b="1" dirty="0"/>
              <a:t>||</a:t>
            </a:r>
            <a:r>
              <a:rPr lang="en-US" sz="1050" dirty="0"/>
              <a:t>Transition Management</a:t>
            </a:r>
            <a:r>
              <a:rPr lang="en-US" sz="1050" b="1" dirty="0"/>
              <a:t>||</a:t>
            </a:r>
            <a:r>
              <a:rPr lang="en-US" sz="1050" dirty="0"/>
              <a:t>Data On boarding</a:t>
            </a:r>
            <a:r>
              <a:rPr lang="en-US" sz="1050" b="1" dirty="0"/>
              <a:t>||</a:t>
            </a:r>
            <a:r>
              <a:rPr lang="en-US" sz="1050" dirty="0"/>
              <a:t>JIRA Management</a:t>
            </a:r>
            <a:r>
              <a:rPr lang="en-US" sz="1050" b="1" dirty="0"/>
              <a:t>||</a:t>
            </a:r>
            <a:r>
              <a:rPr lang="en-US" sz="1050" dirty="0"/>
              <a:t>AGILE Project Management</a:t>
            </a:r>
            <a:r>
              <a:rPr lang="en-US" sz="1050" b="1" dirty="0"/>
              <a:t>||</a:t>
            </a:r>
          </a:p>
          <a:p>
            <a:pPr marL="0" indent="0" hangingPunct="0">
              <a:buNone/>
            </a:pPr>
            <a:r>
              <a:rPr lang="en-US" sz="1400" b="1" u="sng" dirty="0"/>
              <a:t>SKILL SET:</a:t>
            </a:r>
          </a:p>
          <a:p>
            <a:pPr marL="0" indent="0" hangingPunct="0">
              <a:buNone/>
            </a:pPr>
            <a:endParaRPr lang="en-US" sz="1050" b="1" dirty="0"/>
          </a:p>
          <a:p>
            <a:pPr marL="0" indent="0" hangingPunct="0">
              <a:buNone/>
            </a:pPr>
            <a:endParaRPr lang="en-US" sz="1050" b="1" dirty="0"/>
          </a:p>
          <a:p>
            <a:pPr marL="0" indent="0" hangingPunct="0">
              <a:buNone/>
            </a:pPr>
            <a:endParaRPr lang="en-GB" sz="1050" dirty="0"/>
          </a:p>
          <a:p>
            <a:pPr marL="0" indent="0">
              <a:buNone/>
            </a:pPr>
            <a:endParaRPr lang="en-GB" sz="1050" dirty="0"/>
          </a:p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13DC2E-29A6-48F1-9F78-52B5A18AB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7972911"/>
              </p:ext>
            </p:extLst>
          </p:nvPr>
        </p:nvGraphicFramePr>
        <p:xfrm>
          <a:off x="838200" y="4776186"/>
          <a:ext cx="5181600" cy="208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544">
                  <a:extLst>
                    <a:ext uri="{9D8B030D-6E8A-4147-A177-3AD203B41FA5}">
                      <a16:colId xmlns:a16="http://schemas.microsoft.com/office/drawing/2014/main" val="644255745"/>
                    </a:ext>
                  </a:extLst>
                </a:gridCol>
                <a:gridCol w="4155056">
                  <a:extLst>
                    <a:ext uri="{9D8B030D-6E8A-4147-A177-3AD203B41FA5}">
                      <a16:colId xmlns:a16="http://schemas.microsoft.com/office/drawing/2014/main" val="1817435408"/>
                    </a:ext>
                  </a:extLst>
                </a:gridCol>
              </a:tblGrid>
              <a:tr h="151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Domain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Investment Banking, Capital Markets, Regulatory &amp; Compliance processes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397567"/>
                  </a:ext>
                </a:extLst>
              </a:tr>
              <a:tr h="454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Business Analyst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Requirements analysis and documenting BRD, FSD, SOP, translating and simplifying requirements, requirements management, requirements delegation, ensuring accurate deliverables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317438"/>
                  </a:ext>
                </a:extLst>
              </a:tr>
              <a:tr h="431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Scrum Master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management. Organizing agile ceremonies like Sprint Planning, Backlog Refinement, Sprint Review, Daily Standup and Sprint Retrospective, Sprint reporting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007725"/>
                  </a:ext>
                </a:extLst>
              </a:tr>
              <a:tr h="3028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Testing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Manual Testing, Database Testing, Functional Testing, White Box Testing, Rest API Testing(Swagger), User Acceptance Testing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733635"/>
                  </a:ext>
                </a:extLst>
              </a:tr>
              <a:tr h="151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Tools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JIRA, MS Visio, SQL Developer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14200"/>
                  </a:ext>
                </a:extLst>
              </a:tr>
              <a:tr h="151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Programming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T-SQL PROGRAMMING, Core Java, BDD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825718"/>
                  </a:ext>
                </a:extLst>
              </a:tr>
              <a:tr h="287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Operating System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Windows, UNIX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110285"/>
                  </a:ext>
                </a:extLst>
              </a:tr>
              <a:tr h="151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Database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MS SQL Server, Oracle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52547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F54ABBC8-7910-4D37-8A7E-F06A0421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" y="4707478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29200" algn="l"/>
              </a:tabLst>
            </a:pP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29200" algn="l"/>
              </a:tabLst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CA1626B-23A5-4633-B642-EF9F2AD8D69C}"/>
              </a:ext>
            </a:extLst>
          </p:cNvPr>
          <p:cNvSpPr txBox="1">
            <a:spLocks/>
          </p:cNvSpPr>
          <p:nvPr/>
        </p:nvSpPr>
        <p:spPr>
          <a:xfrm>
            <a:off x="6574654" y="1074197"/>
            <a:ext cx="5181600" cy="57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endParaRPr lang="en-US" sz="1050" b="1" dirty="0"/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1050" b="1" dirty="0"/>
          </a:p>
          <a:p>
            <a:pPr marL="0" indent="0" hangingPunct="0">
              <a:buFont typeface="Arial" panose="020B0604020202020204" pitchFamily="34" charset="0"/>
              <a:buNone/>
            </a:pPr>
            <a:endParaRPr lang="en-GB" sz="105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050" dirty="0"/>
          </a:p>
          <a:p>
            <a:endParaRPr lang="en-GB" dirty="0"/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15E80E4C-C746-4418-9620-0E84B8AA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24446"/>
            <a:ext cx="3130550" cy="164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Management skills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Functional Consultant expertise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Management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Budget Administration  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Planning/Organizing Skills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Problem-Solving/Reasoning/Creativity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Reliable/Responsible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Motivational / Passionate towards the job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Positive Attitude/Energy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Professionalism	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400" b="1" u="sng" dirty="0">
              <a:latin typeface="+mn-lt"/>
            </a:endParaRPr>
          </a:p>
          <a:p>
            <a:r>
              <a:rPr lang="x-none" sz="1400" b="1" u="sng" dirty="0">
                <a:latin typeface="+mn-lt"/>
              </a:rPr>
              <a:t>PROJECT DETAILS:</a:t>
            </a:r>
            <a:endParaRPr lang="en-US" sz="1400" b="1" u="sng" dirty="0">
              <a:latin typeface="+mn-lt"/>
            </a:endParaRPr>
          </a:p>
          <a:p>
            <a:endParaRPr lang="en-GB" sz="1400" b="1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3FF3BCAB-EC09-4F63-8E43-478DB387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0" y="1419409"/>
            <a:ext cx="2754024" cy="164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Knowledge on PMP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Hands-on with Agile Practices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MS-Visio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Continuous Delivery Expertise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Leadership Skills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Effective communication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Negotiation &amp; Risk Management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Strong business Analysis skills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People management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to Market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3F053F3-05C0-4775-9B0F-5291A364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2E198C-0496-4AAD-87F1-D5FE3AAB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19285"/>
              </p:ext>
            </p:extLst>
          </p:nvPr>
        </p:nvGraphicFramePr>
        <p:xfrm>
          <a:off x="6169077" y="3393106"/>
          <a:ext cx="5887698" cy="66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849">
                  <a:extLst>
                    <a:ext uri="{9D8B030D-6E8A-4147-A177-3AD203B41FA5}">
                      <a16:colId xmlns:a16="http://schemas.microsoft.com/office/drawing/2014/main" val="2844310431"/>
                    </a:ext>
                  </a:extLst>
                </a:gridCol>
                <a:gridCol w="2943849">
                  <a:extLst>
                    <a:ext uri="{9D8B030D-6E8A-4147-A177-3AD203B41FA5}">
                      <a16:colId xmlns:a16="http://schemas.microsoft.com/office/drawing/2014/main" val="3197776982"/>
                    </a:ext>
                  </a:extLst>
                </a:gridCol>
              </a:tblGrid>
              <a:tr h="49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#1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Société Générale Global Solution Center 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(September 2017 – Till Date)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dirty="0">
                          <a:effectLst/>
                        </a:rPr>
                        <a:t>Galaxy: Reference Data distribution system (Static and Market)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30827"/>
                  </a:ext>
                </a:extLst>
              </a:tr>
              <a:tr h="169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dirty="0">
                          <a:effectLst/>
                        </a:rPr>
                        <a:t>Lead Business Analyst and Scrum Master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4249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F01BA4-7119-4A16-9AF9-71DF08B5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83443"/>
              </p:ext>
            </p:extLst>
          </p:nvPr>
        </p:nvGraphicFramePr>
        <p:xfrm>
          <a:off x="6169076" y="4075078"/>
          <a:ext cx="5887698" cy="71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849">
                  <a:extLst>
                    <a:ext uri="{9D8B030D-6E8A-4147-A177-3AD203B41FA5}">
                      <a16:colId xmlns:a16="http://schemas.microsoft.com/office/drawing/2014/main" val="2844310431"/>
                    </a:ext>
                  </a:extLst>
                </a:gridCol>
                <a:gridCol w="2943849">
                  <a:extLst>
                    <a:ext uri="{9D8B030D-6E8A-4147-A177-3AD203B41FA5}">
                      <a16:colId xmlns:a16="http://schemas.microsoft.com/office/drawing/2014/main" val="3197776982"/>
                    </a:ext>
                  </a:extLst>
                </a:gridCol>
              </a:tblGrid>
              <a:tr h="335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TATA Consultancy Services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(MAY 2016 - AUGUST 2017)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: Credit Suisse – Investment Bank, IT Department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Regulatory Reporting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30827"/>
                  </a:ext>
                </a:extLst>
              </a:tr>
              <a:tr h="169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Business Analyst/Associate Consultant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424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EC8667A-D623-4017-8E23-72CF11270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61099"/>
              </p:ext>
            </p:extLst>
          </p:nvPr>
        </p:nvGraphicFramePr>
        <p:xfrm>
          <a:off x="6169076" y="5417148"/>
          <a:ext cx="5887698" cy="66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849">
                  <a:extLst>
                    <a:ext uri="{9D8B030D-6E8A-4147-A177-3AD203B41FA5}">
                      <a16:colId xmlns:a16="http://schemas.microsoft.com/office/drawing/2014/main" val="2844310431"/>
                    </a:ext>
                  </a:extLst>
                </a:gridCol>
                <a:gridCol w="2943849">
                  <a:extLst>
                    <a:ext uri="{9D8B030D-6E8A-4147-A177-3AD203B41FA5}">
                      <a16:colId xmlns:a16="http://schemas.microsoft.com/office/drawing/2014/main" val="3197776982"/>
                    </a:ext>
                  </a:extLst>
                </a:gridCol>
              </a:tblGrid>
              <a:tr h="49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#4</a:t>
                      </a:r>
                    </a:p>
                    <a:p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Wipro Technologies Ltd.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(August 2012 - April 2014)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: BARCLAYS OPERATIONS INDIA - Investment Bank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Client/Instrument Reference Data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30827"/>
                  </a:ext>
                </a:extLst>
              </a:tr>
              <a:tr h="169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Analyst/Senior IT Analyst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424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E80E52-64A9-412D-98FC-5F1AC7D0B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55111"/>
              </p:ext>
            </p:extLst>
          </p:nvPr>
        </p:nvGraphicFramePr>
        <p:xfrm>
          <a:off x="6169076" y="4826949"/>
          <a:ext cx="5887698" cy="556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849">
                  <a:extLst>
                    <a:ext uri="{9D8B030D-6E8A-4147-A177-3AD203B41FA5}">
                      <a16:colId xmlns:a16="http://schemas.microsoft.com/office/drawing/2014/main" val="2844310431"/>
                    </a:ext>
                  </a:extLst>
                </a:gridCol>
                <a:gridCol w="2943849">
                  <a:extLst>
                    <a:ext uri="{9D8B030D-6E8A-4147-A177-3AD203B41FA5}">
                      <a16:colId xmlns:a16="http://schemas.microsoft.com/office/drawing/2014/main" val="3197776982"/>
                    </a:ext>
                  </a:extLst>
                </a:gridCol>
              </a:tblGrid>
              <a:tr h="3489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#3</a:t>
                      </a:r>
                    </a:p>
                    <a:p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Deutsche Bank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(April 2014 – April 2016)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Client/Instrument Reference Data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30827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Business Analyst/Process Supervisor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4249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4CE1E10-7FB9-4B3F-A966-9D6FBE8E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10362"/>
              </p:ext>
            </p:extLst>
          </p:nvPr>
        </p:nvGraphicFramePr>
        <p:xfrm>
          <a:off x="6169076" y="6109931"/>
          <a:ext cx="5887698" cy="71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849">
                  <a:extLst>
                    <a:ext uri="{9D8B030D-6E8A-4147-A177-3AD203B41FA5}">
                      <a16:colId xmlns:a16="http://schemas.microsoft.com/office/drawing/2014/main" val="2844310431"/>
                    </a:ext>
                  </a:extLst>
                </a:gridCol>
                <a:gridCol w="2943849">
                  <a:extLst>
                    <a:ext uri="{9D8B030D-6E8A-4147-A177-3AD203B41FA5}">
                      <a16:colId xmlns:a16="http://schemas.microsoft.com/office/drawing/2014/main" val="3197776982"/>
                    </a:ext>
                  </a:extLst>
                </a:gridCol>
              </a:tblGrid>
              <a:tr h="421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#1</a:t>
                      </a:r>
                    </a:p>
                    <a:p>
                      <a:r>
                        <a:rPr lang="en-US" sz="9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Infosys Limited </a:t>
                      </a:r>
                      <a:r>
                        <a:rPr lang="en-US" sz="900" b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(May 2007 – August 2012)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: UNION BANK OF SWITZERLAND (UBS) - Investment Bank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Client/Instrument Reference Data, Clearing &amp; Settlement, Reconciliation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30827"/>
                  </a:ext>
                </a:extLst>
              </a:tr>
              <a:tr h="169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Analyst/ Senior IT Analyst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4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7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509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Sharmila Naidu Thota Lead business Analyst   Mobile : +91 8884655997                                                                                                                                                 sharmi_ammu28@yahoo.com                 MANAGEMENT SKILLS: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Sharmila Naidu Thota Lead business Analyst   Mobile : +91 8884655997                                                                                                                                                 sharmi_ammu28@yahoo.com</dc:title>
  <dc:creator>Chowdhury, Aishwarya</dc:creator>
  <cp:lastModifiedBy>Chowdhury, Aishwarya</cp:lastModifiedBy>
  <cp:revision>5</cp:revision>
  <dcterms:created xsi:type="dcterms:W3CDTF">2019-10-16T03:05:24Z</dcterms:created>
  <dcterms:modified xsi:type="dcterms:W3CDTF">2019-10-16T03:39:51Z</dcterms:modified>
</cp:coreProperties>
</file>