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8" r:id="rId2"/>
    <p:sldId id="259" r:id="rId3"/>
    <p:sldId id="287" r:id="rId4"/>
    <p:sldId id="279" r:id="rId5"/>
    <p:sldId id="288" r:id="rId6"/>
    <p:sldId id="289" r:id="rId7"/>
    <p:sldId id="286" r:id="rId8"/>
    <p:sldId id="281" r:id="rId9"/>
    <p:sldId id="295" r:id="rId10"/>
    <p:sldId id="296" r:id="rId11"/>
    <p:sldId id="298" r:id="rId12"/>
    <p:sldId id="297" r:id="rId13"/>
    <p:sldId id="283" r:id="rId14"/>
    <p:sldId id="290" r:id="rId15"/>
    <p:sldId id="291" r:id="rId16"/>
    <p:sldId id="292" r:id="rId17"/>
    <p:sldId id="294" r:id="rId18"/>
    <p:sldId id="293" r:id="rId19"/>
    <p:sldId id="284" r:id="rId20"/>
    <p:sldId id="29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256" autoAdjust="0"/>
  </p:normalViewPr>
  <p:slideViewPr>
    <p:cSldViewPr snapToGrid="0">
      <p:cViewPr varScale="1">
        <p:scale>
          <a:sx n="82" d="100"/>
          <a:sy n="82" d="100"/>
        </p:scale>
        <p:origin x="71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30579-E4CC-43D2-8AFF-E184C1B46FE0}" type="datetimeFigureOut">
              <a:rPr lang="en-US" smtClean="0"/>
              <a:pPr/>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0E63E-53B4-4BA0-81F4-B299B811FEDA}" type="slidenum">
              <a:rPr lang="en-US" smtClean="0"/>
              <a:pPr/>
              <a:t>‹#›</a:t>
            </a:fld>
            <a:endParaRPr lang="en-US"/>
          </a:p>
        </p:txBody>
      </p:sp>
    </p:spTree>
    <p:extLst>
      <p:ext uri="{BB962C8B-B14F-4D97-AF65-F5344CB8AC3E}">
        <p14:creationId xmlns:p14="http://schemas.microsoft.com/office/powerpoint/2010/main" val="264170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F0E63E-53B4-4BA0-81F4-B299B811FEDA}" type="slidenum">
              <a:rPr lang="en-US" smtClean="0"/>
              <a:pPr/>
              <a:t>15</a:t>
            </a:fld>
            <a:endParaRPr lang="en-US"/>
          </a:p>
        </p:txBody>
      </p:sp>
    </p:spTree>
    <p:extLst>
      <p:ext uri="{BB962C8B-B14F-4D97-AF65-F5344CB8AC3E}">
        <p14:creationId xmlns:p14="http://schemas.microsoft.com/office/powerpoint/2010/main" val="387021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832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970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20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6468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140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F0E63E-53B4-4BA0-81F4-B299B811FEDA}" type="slidenum">
              <a:rPr lang="en-US" smtClean="0"/>
              <a:pPr/>
              <a:t>13</a:t>
            </a:fld>
            <a:endParaRPr lang="en-US"/>
          </a:p>
        </p:txBody>
      </p:sp>
    </p:spTree>
    <p:extLst>
      <p:ext uri="{BB962C8B-B14F-4D97-AF65-F5344CB8AC3E}">
        <p14:creationId xmlns:p14="http://schemas.microsoft.com/office/powerpoint/2010/main" val="1492998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F0E63E-53B4-4BA0-81F4-B299B811FEDA}" type="slidenum">
              <a:rPr lang="en-US" smtClean="0"/>
              <a:pPr/>
              <a:t>14</a:t>
            </a:fld>
            <a:endParaRPr lang="en-US"/>
          </a:p>
        </p:txBody>
      </p:sp>
    </p:spTree>
    <p:extLst>
      <p:ext uri="{BB962C8B-B14F-4D97-AF65-F5344CB8AC3E}">
        <p14:creationId xmlns:p14="http://schemas.microsoft.com/office/powerpoint/2010/main" val="49377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9BF0C9-109F-4D48-B65D-E6822C20D81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BF0C9-109F-4D48-B65D-E6822C20D81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BF0C9-109F-4D48-B65D-E6822C20D81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extLst>
      <p:ext uri="{BB962C8B-B14F-4D97-AF65-F5344CB8AC3E}">
        <p14:creationId xmlns:p14="http://schemas.microsoft.com/office/powerpoint/2010/main" val="331477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Tree>
    <p:extLst>
      <p:ext uri="{BB962C8B-B14F-4D97-AF65-F5344CB8AC3E}">
        <p14:creationId xmlns:p14="http://schemas.microsoft.com/office/powerpoint/2010/main" val="381199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BF0C9-109F-4D48-B65D-E6822C20D81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BF0C9-109F-4D48-B65D-E6822C20D81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9BF0C9-109F-4D48-B65D-E6822C20D811}"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BF0C9-109F-4D48-B65D-E6822C20D811}"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9BF0C9-109F-4D48-B65D-E6822C20D811}"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BF0C9-109F-4D48-B65D-E6822C20D811}" type="datetimeFigureOut">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BF0C9-109F-4D48-B65D-E6822C20D811}"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BF0C9-109F-4D48-B65D-E6822C20D811}"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BF0C9-109F-4D48-B65D-E6822C20D811}" type="datetimeFigureOut">
              <a:rPr lang="en-US" smtClean="0"/>
              <a:t>11/16/2021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mtClean="0"/>
              <a:pPr/>
              <a:t>‹#›</a:t>
            </a:fld>
            <a:endParaRPr lang="e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ransition>
    <p:fade thruBlk="1"/>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110342" y="910896"/>
            <a:ext cx="10254343" cy="2326825"/>
          </a:xfrm>
          <a:prstGeom prst="rect">
            <a:avLst/>
          </a:prstGeom>
        </p:spPr>
        <p:txBody>
          <a:bodyPr spcFirstLastPara="1" wrap="square" lIns="0" tIns="0" rIns="0" bIns="0" anchor="ctr" anchorCtr="0">
            <a:noAutofit/>
          </a:bodyPr>
          <a:lstStyle/>
          <a:p>
            <a:pPr algn="l"/>
            <a:r>
              <a:rPr lang="en-US" sz="4400" dirty="0">
                <a:latin typeface="Times New Roman" panose="02020603050405020304" pitchFamily="18" charset="0"/>
                <a:cs typeface="Times New Roman" panose="02020603050405020304" pitchFamily="18" charset="0"/>
              </a:rPr>
              <a:t>Smart Doc: AI Powered Medical Consultant with a Human Intellect to Support and Enhance People’s Lives in Emergencies</a:t>
            </a:r>
            <a:endParaRPr sz="4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350ED33-3E8F-471A-A089-64EE1059491B}"/>
              </a:ext>
            </a:extLst>
          </p:cNvPr>
          <p:cNvPicPr>
            <a:picLocks noChangeAspect="1"/>
          </p:cNvPicPr>
          <p:nvPr/>
        </p:nvPicPr>
        <p:blipFill>
          <a:blip r:embed="rId3"/>
          <a:stretch>
            <a:fillRect/>
          </a:stretch>
        </p:blipFill>
        <p:spPr>
          <a:xfrm>
            <a:off x="0" y="0"/>
            <a:ext cx="1703301" cy="534932"/>
          </a:xfrm>
          <a:prstGeom prst="rect">
            <a:avLst/>
          </a:prstGeom>
        </p:spPr>
      </p:pic>
      <p:sp>
        <p:nvSpPr>
          <p:cNvPr id="339" name="TextBox 338">
            <a:extLst>
              <a:ext uri="{FF2B5EF4-FFF2-40B4-BE49-F238E27FC236}">
                <a16:creationId xmlns:a16="http://schemas.microsoft.com/office/drawing/2014/main" id="{8CD51644-29AD-495C-AC59-346DD87B55AD}"/>
              </a:ext>
            </a:extLst>
          </p:cNvPr>
          <p:cNvSpPr txBox="1"/>
          <p:nvPr/>
        </p:nvSpPr>
        <p:spPr>
          <a:xfrm>
            <a:off x="2290923" y="3620280"/>
            <a:ext cx="7105003" cy="579967"/>
          </a:xfrm>
          <a:prstGeom prst="rect">
            <a:avLst/>
          </a:prstGeom>
          <a:noFill/>
        </p:spPr>
        <p:txBody>
          <a:bodyPr wrap="square" rtlCol="0">
            <a:spAutoFit/>
          </a:bodyPr>
          <a:lstStyle/>
          <a:p>
            <a:pPr defTabSz="1219170">
              <a:lnSpc>
                <a:spcPct val="150000"/>
              </a:lnSpc>
              <a:buClr>
                <a:srgbClr val="000000"/>
              </a:buClr>
            </a:pPr>
            <a:r>
              <a:rPr lang="en-US" sz="2400" kern="0" spc="400" dirty="0">
                <a:latin typeface="Times New Roman" panose="02020603050405020304" pitchFamily="18" charset="0"/>
                <a:cs typeface="Times New Roman" panose="02020603050405020304" pitchFamily="18" charset="0"/>
                <a:sym typeface="Arial"/>
              </a:rPr>
              <a:t>M. Aishwarya  -RA1811003040117</a:t>
            </a:r>
          </a:p>
        </p:txBody>
      </p:sp>
      <p:sp>
        <p:nvSpPr>
          <p:cNvPr id="340" name="Rectangle 339">
            <a:extLst>
              <a:ext uri="{FF2B5EF4-FFF2-40B4-BE49-F238E27FC236}">
                <a16:creationId xmlns:a16="http://schemas.microsoft.com/office/drawing/2014/main" id="{FA1DD7AB-5E08-4DA5-BB9C-E94E95561E2A}"/>
              </a:ext>
            </a:extLst>
          </p:cNvPr>
          <p:cNvSpPr/>
          <p:nvPr/>
        </p:nvSpPr>
        <p:spPr>
          <a:xfrm>
            <a:off x="6297699" y="4781897"/>
            <a:ext cx="4359527" cy="1326645"/>
          </a:xfrm>
          <a:prstGeom prst="rect">
            <a:avLst/>
          </a:prstGeom>
          <a:noFill/>
        </p:spPr>
        <p:txBody>
          <a:bodyPr wrap="none" lIns="121920" tIns="60960" rIns="121920" bIns="60960">
            <a:spAutoFit/>
          </a:bodyPr>
          <a:lstStyle/>
          <a:p>
            <a:pPr defTabSz="1219170">
              <a:buClr>
                <a:srgbClr val="000000"/>
              </a:buClr>
            </a:pPr>
            <a:r>
              <a:rPr lang="en-US" sz="2133" kern="0" dirty="0">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Department	: B.Tech, CSE </a:t>
            </a:r>
          </a:p>
          <a:p>
            <a:pPr defTabSz="1219170">
              <a:buClr>
                <a:srgbClr val="000000"/>
              </a:buClr>
            </a:pPr>
            <a:r>
              <a:rPr lang="en-US" sz="2133" kern="0" dirty="0">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Semester/Year	: </a:t>
            </a:r>
            <a:r>
              <a:rPr lang="en-US" sz="2133" kern="0" dirty="0" err="1">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VII</a:t>
            </a:r>
            <a:r>
              <a:rPr lang="en-US" sz="2133" kern="0" baseline="30000" dirty="0" err="1">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th</a:t>
            </a:r>
            <a:r>
              <a:rPr lang="en-US" sz="2133" kern="0" baseline="30000" dirty="0">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 </a:t>
            </a:r>
            <a:r>
              <a:rPr lang="en-US" sz="2133" kern="0" dirty="0">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 </a:t>
            </a:r>
            <a:r>
              <a:rPr lang="en-US" sz="2133" kern="0" dirty="0" err="1">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Iv</a:t>
            </a:r>
            <a:r>
              <a:rPr lang="en-US" sz="2133" kern="0" baseline="30000" dirty="0" err="1">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th</a:t>
            </a:r>
            <a:endParaRPr lang="en-US" sz="2133" kern="0" baseline="30000" dirty="0">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endParaRPr>
          </a:p>
          <a:p>
            <a:pPr defTabSz="1219170">
              <a:buClr>
                <a:srgbClr val="000000"/>
              </a:buClr>
            </a:pPr>
            <a:r>
              <a:rPr lang="en-US" sz="2133" kern="0" dirty="0">
                <a:ln w="0"/>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SEC		:  D</a:t>
            </a:r>
          </a:p>
          <a:p>
            <a:pPr defTabSz="1219170">
              <a:buClr>
                <a:srgbClr val="000000"/>
              </a:buClr>
            </a:pPr>
            <a:endParaRPr lang="en-US" sz="2133" kern="0" baseline="3000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9" y="882599"/>
            <a:ext cx="4572001" cy="629195"/>
          </a:xfrm>
        </p:spPr>
        <p:txBody>
          <a:bodyPr/>
          <a:lstStyle/>
          <a:p>
            <a:r>
              <a:rPr lang="en-US" sz="4000"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5" name="Picture 4">
            <a:extLst>
              <a:ext uri="{FF2B5EF4-FFF2-40B4-BE49-F238E27FC236}">
                <a16:creationId xmlns:a16="http://schemas.microsoft.com/office/drawing/2014/main" id="{EAFBF61F-89B1-4DA5-9BB4-96BDE7A50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266" y="1896253"/>
            <a:ext cx="6831466" cy="4288366"/>
          </a:xfrm>
          <a:prstGeom prst="rect">
            <a:avLst/>
          </a:prstGeom>
        </p:spPr>
      </p:pic>
    </p:spTree>
    <p:extLst>
      <p:ext uri="{BB962C8B-B14F-4D97-AF65-F5344CB8AC3E}">
        <p14:creationId xmlns:p14="http://schemas.microsoft.com/office/powerpoint/2010/main" val="242894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9" y="882599"/>
            <a:ext cx="4572001" cy="629195"/>
          </a:xfrm>
        </p:spPr>
        <p:txBody>
          <a:bodyPr/>
          <a:lstStyle/>
          <a:p>
            <a:r>
              <a:rPr lang="en-US" sz="4000" dirty="0">
                <a:latin typeface="Times New Roman" panose="02020603050405020304" pitchFamily="18" charset="0"/>
                <a:cs typeface="Times New Roman" panose="02020603050405020304" pitchFamily="18" charset="0"/>
              </a:rPr>
              <a:t>Data Flow Diagram</a:t>
            </a:r>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5" name="Picture 4">
            <a:extLst>
              <a:ext uri="{FF2B5EF4-FFF2-40B4-BE49-F238E27FC236}">
                <a16:creationId xmlns:a16="http://schemas.microsoft.com/office/drawing/2014/main" id="{D6EE1DA4-7188-481B-A951-7F42E54EC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690" y="1818886"/>
            <a:ext cx="6580618" cy="4609905"/>
          </a:xfrm>
          <a:prstGeom prst="rect">
            <a:avLst/>
          </a:prstGeom>
        </p:spPr>
      </p:pic>
    </p:spTree>
    <p:extLst>
      <p:ext uri="{BB962C8B-B14F-4D97-AF65-F5344CB8AC3E}">
        <p14:creationId xmlns:p14="http://schemas.microsoft.com/office/powerpoint/2010/main" val="143845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9" y="882599"/>
            <a:ext cx="4572001" cy="629195"/>
          </a:xfrm>
        </p:spPr>
        <p:txBody>
          <a:bodyPr/>
          <a:lstStyle/>
          <a:p>
            <a:r>
              <a:rPr lang="en-US" sz="4000" dirty="0">
                <a:latin typeface="Times New Roman" panose="02020603050405020304" pitchFamily="18" charset="0"/>
                <a:cs typeface="Times New Roman" panose="02020603050405020304" pitchFamily="18" charset="0"/>
              </a:rPr>
              <a:t>Object Diagram</a:t>
            </a:r>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5" name="Picture 4">
            <a:extLst>
              <a:ext uri="{FF2B5EF4-FFF2-40B4-BE49-F238E27FC236}">
                <a16:creationId xmlns:a16="http://schemas.microsoft.com/office/drawing/2014/main" id="{F9245798-2EF2-464F-A7FD-1F588B26B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460" y="1797795"/>
            <a:ext cx="7735078" cy="3952875"/>
          </a:xfrm>
          <a:prstGeom prst="rect">
            <a:avLst/>
          </a:prstGeom>
        </p:spPr>
      </p:pic>
    </p:spTree>
    <p:extLst>
      <p:ext uri="{BB962C8B-B14F-4D97-AF65-F5344CB8AC3E}">
        <p14:creationId xmlns:p14="http://schemas.microsoft.com/office/powerpoint/2010/main" val="160115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91877" y="933750"/>
            <a:ext cx="2208245" cy="612010"/>
          </a:xfrm>
        </p:spPr>
        <p:txBody>
          <a:bodyPr/>
          <a:lstStyle/>
          <a:p>
            <a:r>
              <a:rPr lang="en-US" sz="4000" dirty="0">
                <a:latin typeface="Times New Roman" pitchFamily="18" charset="0"/>
                <a:cs typeface="Times New Roman" pitchFamily="18" charset="0"/>
              </a:rPr>
              <a:t>Modules</a:t>
            </a:r>
            <a:endParaRPr lang="en-US" sz="4000" dirty="0"/>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0" y="0"/>
            <a:ext cx="1703301" cy="534932"/>
          </a:xfrm>
          <a:prstGeom prst="rect">
            <a:avLst/>
          </a:prstGeom>
        </p:spPr>
      </p:pic>
      <p:sp>
        <p:nvSpPr>
          <p:cNvPr id="7" name="TextBox 6">
            <a:extLst>
              <a:ext uri="{FF2B5EF4-FFF2-40B4-BE49-F238E27FC236}">
                <a16:creationId xmlns:a16="http://schemas.microsoft.com/office/drawing/2014/main" id="{4A6A53AA-8CA1-4F73-82C9-F33A96CE09B6}"/>
              </a:ext>
            </a:extLst>
          </p:cNvPr>
          <p:cNvSpPr txBox="1"/>
          <p:nvPr/>
        </p:nvSpPr>
        <p:spPr>
          <a:xfrm>
            <a:off x="525351" y="1751034"/>
            <a:ext cx="8933052" cy="5028556"/>
          </a:xfrm>
          <a:prstGeom prst="rect">
            <a:avLst/>
          </a:prstGeom>
          <a:noFill/>
        </p:spPr>
        <p:txBody>
          <a:bodyPr wrap="square" rtlCol="0">
            <a:spAutoFit/>
          </a:bodyPr>
          <a:lstStyle/>
          <a:p>
            <a:pPr lvl="2" algn="just">
              <a:lnSpc>
                <a:spcPct val="150000"/>
              </a:lnSpc>
            </a:pPr>
            <a:r>
              <a:rPr lang="en-US" b="1" dirty="0">
                <a:effectLst/>
                <a:latin typeface="Times New Roman" panose="02020603050405020304" pitchFamily="18" charset="0"/>
                <a:ea typeface="Times New Roman" panose="02020603050405020304" pitchFamily="18" charset="0"/>
              </a:rPr>
              <a:t>Data Gathering</a:t>
            </a:r>
            <a:endParaRPr lang="en-IN" dirty="0">
              <a:effectLst/>
              <a:latin typeface="Times New Roman" panose="02020603050405020304" pitchFamily="18" charset="0"/>
              <a:ea typeface="Times New Roman" panose="02020603050405020304" pitchFamily="18" charset="0"/>
            </a:endParaRPr>
          </a:p>
          <a:p>
            <a:pPr marL="914400" algn="just">
              <a:lnSpc>
                <a:spcPct val="150000"/>
              </a:lnSpc>
            </a:pPr>
            <a:r>
              <a:rPr lang="en-US" dirty="0">
                <a:effectLst/>
                <a:latin typeface="Times New Roman" panose="02020603050405020304" pitchFamily="18" charset="0"/>
                <a:ea typeface="Times New Roman" panose="02020603050405020304" pitchFamily="18" charset="0"/>
              </a:rPr>
              <a:t>Data preparation is the primary step for any machine learning problem. The dataset from Kaggle is used for the project. This dataset consists of a CSV file which will be used to train the model. There is a total of 133 columns in the dataset out of which 132 columns represent the symptoms and the last column is the prognosis.</a:t>
            </a:r>
          </a:p>
          <a:p>
            <a:pPr lvl="2">
              <a:lnSpc>
                <a:spcPct val="150000"/>
              </a:lnSpc>
            </a:pPr>
            <a:r>
              <a:rPr lang="en-US" b="1" dirty="0">
                <a:effectLst/>
                <a:latin typeface="Times New Roman" panose="02020603050405020304" pitchFamily="18" charset="0"/>
                <a:ea typeface="Times New Roman" panose="02020603050405020304" pitchFamily="18" charset="0"/>
              </a:rPr>
              <a:t>Data Cleaning</a:t>
            </a:r>
            <a:endParaRPr lang="en-IN" dirty="0">
              <a:effectLst/>
              <a:latin typeface="Times New Roman" panose="02020603050405020304" pitchFamily="18" charset="0"/>
              <a:ea typeface="Times New Roman" panose="02020603050405020304" pitchFamily="18" charset="0"/>
            </a:endParaRPr>
          </a:p>
          <a:p>
            <a:pPr marL="914400" algn="just">
              <a:lnSpc>
                <a:spcPct val="150000"/>
              </a:lnSpc>
            </a:pPr>
            <a:r>
              <a:rPr lang="en-US" dirty="0">
                <a:effectLst/>
                <a:latin typeface="Times New Roman" panose="02020603050405020304" pitchFamily="18" charset="0"/>
                <a:ea typeface="Times New Roman" panose="02020603050405020304" pitchFamily="18" charset="0"/>
              </a:rPr>
              <a:t>Cleaning is the most important step in a machine learning project. The quality of the data determines the quality of a machine learning model. So it is always necessary to clean the data before feeding it to the model for training. In the dataset all the columns are numerical, the target column i.e. prognosis is a string type and is encoded to numerical form using a label encoder.</a:t>
            </a:r>
            <a:endParaRPr lang="en-IN" dirty="0">
              <a:effectLst/>
              <a:latin typeface="Times New Roman" panose="02020603050405020304" pitchFamily="18" charset="0"/>
              <a:ea typeface="Times New Roman" panose="02020603050405020304" pitchFamily="18" charset="0"/>
            </a:endParaRPr>
          </a:p>
          <a:p>
            <a:pPr marL="914400" algn="just">
              <a:lnSpc>
                <a:spcPct val="150000"/>
              </a:lnSpc>
            </a:pP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91877" y="625840"/>
            <a:ext cx="2208245" cy="612010"/>
          </a:xfrm>
        </p:spPr>
        <p:txBody>
          <a:bodyPr/>
          <a:lstStyle/>
          <a:p>
            <a:r>
              <a:rPr lang="en-US" sz="4000" dirty="0">
                <a:latin typeface="Times New Roman" pitchFamily="18" charset="0"/>
                <a:cs typeface="Times New Roman" pitchFamily="18" charset="0"/>
              </a:rPr>
              <a:t>Modules</a:t>
            </a:r>
            <a:endParaRPr lang="en-US" sz="4000" dirty="0"/>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0" y="0"/>
            <a:ext cx="1703301" cy="534932"/>
          </a:xfrm>
          <a:prstGeom prst="rect">
            <a:avLst/>
          </a:prstGeom>
        </p:spPr>
      </p:pic>
      <p:sp>
        <p:nvSpPr>
          <p:cNvPr id="7" name="TextBox 6">
            <a:extLst>
              <a:ext uri="{FF2B5EF4-FFF2-40B4-BE49-F238E27FC236}">
                <a16:creationId xmlns:a16="http://schemas.microsoft.com/office/drawing/2014/main" id="{4A6A53AA-8CA1-4F73-82C9-F33A96CE09B6}"/>
              </a:ext>
            </a:extLst>
          </p:cNvPr>
          <p:cNvSpPr txBox="1"/>
          <p:nvPr/>
        </p:nvSpPr>
        <p:spPr>
          <a:xfrm>
            <a:off x="161730" y="1237850"/>
            <a:ext cx="11772123" cy="6136552"/>
          </a:xfrm>
          <a:prstGeom prst="rect">
            <a:avLst/>
          </a:prstGeom>
          <a:noFill/>
        </p:spPr>
        <p:txBody>
          <a:bodyPr wrap="square" rtlCol="0">
            <a:spAutoFit/>
          </a:bodyPr>
          <a:lstStyle/>
          <a:p>
            <a:pPr lvl="2"/>
            <a:r>
              <a:rPr lang="en-US" b="1" dirty="0">
                <a:effectLst/>
                <a:latin typeface="Times New Roman" panose="02020603050405020304" pitchFamily="18" charset="0"/>
                <a:ea typeface="Times New Roman" panose="02020603050405020304" pitchFamily="18" charset="0"/>
              </a:rPr>
              <a:t>Model Building </a:t>
            </a:r>
            <a:endParaRPr lang="en-IN" b="1" dirty="0">
              <a:latin typeface="Times New Roman" panose="02020603050405020304" pitchFamily="18" charset="0"/>
              <a:ea typeface="Times New Roman" panose="02020603050405020304" pitchFamily="18" charset="0"/>
            </a:endParaRPr>
          </a:p>
          <a:p>
            <a:pPr lvl="2"/>
            <a:r>
              <a:rPr lang="en-US" dirty="0">
                <a:effectLst/>
                <a:latin typeface="Times New Roman" panose="02020603050405020304" pitchFamily="18" charset="0"/>
                <a:ea typeface="Times New Roman" panose="02020603050405020304" pitchFamily="18" charset="0"/>
              </a:rPr>
              <a:t>After gathering and cleaning the data, the data is ready and can be used to train a machine learning model. The cleaned data is used to train the Support Vector Classifier, Naive Bayes Classifier, and Random Forest Classifier. After training the three models, The diseases is predicted for the input symptoms by combining the predictions of all three models. This makes the overall prediction more robust and accurate.</a:t>
            </a:r>
          </a:p>
          <a:p>
            <a:pPr lvl="2"/>
            <a:endParaRPr lang="en-US" dirty="0">
              <a:latin typeface="Times New Roman" panose="02020603050405020304" pitchFamily="18" charset="0"/>
              <a:ea typeface="Times New Roman" panose="02020603050405020304" pitchFamily="18" charset="0"/>
            </a:endParaRPr>
          </a:p>
          <a:p>
            <a:pPr lvl="2"/>
            <a:r>
              <a:rPr lang="en-US" b="1" dirty="0">
                <a:effectLst/>
                <a:latin typeface="Times New Roman" panose="02020603050405020304" pitchFamily="18" charset="0"/>
                <a:ea typeface="Times New Roman" panose="02020603050405020304" pitchFamily="18" charset="0"/>
              </a:rPr>
              <a:t>Algorithms:</a:t>
            </a:r>
          </a:p>
          <a:p>
            <a:pPr marL="0" indent="0" algn="just"/>
            <a:r>
              <a:rPr lang="en-US" sz="1800" b="1" dirty="0">
                <a:solidFill>
                  <a:schemeClr val="tx1"/>
                </a:solidFill>
                <a:latin typeface="Times New Roman" panose="02020603050405020304" pitchFamily="18" charset="0"/>
                <a:cs typeface="Times New Roman" panose="02020603050405020304" pitchFamily="18" charset="0"/>
              </a:rPr>
              <a:t>                Support Vector Classifier: </a:t>
            </a:r>
          </a:p>
          <a:p>
            <a:pPr lvl="2" algn="just"/>
            <a:r>
              <a:rPr lang="en-US" dirty="0">
                <a:solidFill>
                  <a:schemeClr val="tx1"/>
                </a:solidFill>
                <a:latin typeface="Times New Roman" panose="02020603050405020304" pitchFamily="18" charset="0"/>
                <a:cs typeface="Times New Roman" panose="02020603050405020304" pitchFamily="18" charset="0"/>
              </a:rPr>
              <a:t>Support Vector Classifier is a discriminative classifier i.e. when given a labeled training data, the algorithm tries to find an optimal hyperplane that accurately separates the samples into different categories in hyperspace.</a:t>
            </a:r>
          </a:p>
          <a:p>
            <a:pPr lvl="2" algn="just"/>
            <a:r>
              <a:rPr lang="en-US" b="1" dirty="0">
                <a:solidFill>
                  <a:schemeClr val="tx1"/>
                </a:solidFill>
                <a:latin typeface="Times New Roman" panose="02020603050405020304" pitchFamily="18" charset="0"/>
                <a:cs typeface="Times New Roman" panose="02020603050405020304" pitchFamily="18" charset="0"/>
              </a:rPr>
              <a:t>Random Forest Classifier: </a:t>
            </a:r>
          </a:p>
          <a:p>
            <a:pPr lvl="2" algn="just"/>
            <a:r>
              <a:rPr lang="en-US" dirty="0">
                <a:solidFill>
                  <a:schemeClr val="tx1"/>
                </a:solidFill>
                <a:latin typeface="Times New Roman" panose="02020603050405020304" pitchFamily="18" charset="0"/>
                <a:cs typeface="Times New Roman" panose="02020603050405020304" pitchFamily="18" charset="0"/>
              </a:rPr>
              <a:t>Random Forest is an ensemble learning-based supervised machine learning classification algorithm that internally uses multiple decision trees to make the classification. In a random forest classifier, all the internal decision trees are weak learners, the outputs of these weak decision trees are combined i.e. mode of all the predictions is as the final prediction.</a:t>
            </a:r>
          </a:p>
          <a:p>
            <a:pPr lvl="2" algn="just"/>
            <a:r>
              <a:rPr lang="en-US" b="1" dirty="0">
                <a:solidFill>
                  <a:schemeClr val="tx1"/>
                </a:solidFill>
                <a:latin typeface="Times New Roman" panose="02020603050405020304" pitchFamily="18" charset="0"/>
                <a:cs typeface="Times New Roman" panose="02020603050405020304" pitchFamily="18" charset="0"/>
              </a:rPr>
              <a:t>Gaussian Naive Bayes Classifier: </a:t>
            </a:r>
          </a:p>
          <a:p>
            <a:pPr lvl="2" algn="just"/>
            <a:r>
              <a:rPr lang="en-US" dirty="0">
                <a:solidFill>
                  <a:schemeClr val="tx1"/>
                </a:solidFill>
                <a:latin typeface="Times New Roman" panose="02020603050405020304" pitchFamily="18" charset="0"/>
                <a:cs typeface="Times New Roman" panose="02020603050405020304" pitchFamily="18" charset="0"/>
              </a:rPr>
              <a:t>It is a probabilistic machine learning algorithm that internally uses Bayes Theorem to classify the data points. </a:t>
            </a:r>
            <a:r>
              <a:rPr lang="en-US" dirty="0">
                <a:solidFill>
                  <a:srgbClr val="222222"/>
                </a:solidFill>
                <a:effectLst/>
                <a:latin typeface="Times New Roman" panose="02020603050405020304" pitchFamily="18" charset="0"/>
                <a:ea typeface="Times New Roman" panose="02020603050405020304" pitchFamily="18" charset="0"/>
              </a:rPr>
              <a:t>In simple terms, a Naive Bayes classifier assumes that the presence of a particular feature in a class is unrelated to the presence of any other feature.</a:t>
            </a:r>
            <a:endParaRPr lang="en-IN" dirty="0">
              <a:effectLst/>
              <a:latin typeface="Times New Roman" panose="02020603050405020304" pitchFamily="18" charset="0"/>
              <a:ea typeface="Times New Roman" panose="02020603050405020304" pitchFamily="18" charset="0"/>
            </a:endParaRPr>
          </a:p>
          <a:p>
            <a:pPr marL="1828800" lvl="2" algn="just">
              <a:lnSpc>
                <a:spcPct val="150000"/>
              </a:lnSpc>
            </a:pPr>
            <a:endParaRPr lang="en-IN" dirty="0">
              <a:effectLst/>
              <a:latin typeface="Times New Roman" panose="02020603050405020304" pitchFamily="18" charset="0"/>
              <a:ea typeface="Times New Roman" panose="02020603050405020304" pitchFamily="18" charset="0"/>
            </a:endParaRPr>
          </a:p>
          <a:p>
            <a:pPr marL="914400" algn="just">
              <a:lnSpc>
                <a:spcPct val="150000"/>
              </a:lnSpc>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95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91877" y="933750"/>
            <a:ext cx="2208245" cy="612010"/>
          </a:xfrm>
        </p:spPr>
        <p:txBody>
          <a:bodyPr/>
          <a:lstStyle/>
          <a:p>
            <a:r>
              <a:rPr lang="en-US" sz="4000" dirty="0">
                <a:latin typeface="Times New Roman" pitchFamily="18" charset="0"/>
                <a:cs typeface="Times New Roman" pitchFamily="18" charset="0"/>
              </a:rPr>
              <a:t>Modules</a:t>
            </a:r>
            <a:endParaRPr lang="en-US" sz="4000" dirty="0"/>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0" y="0"/>
            <a:ext cx="1703301" cy="534932"/>
          </a:xfrm>
          <a:prstGeom prst="rect">
            <a:avLst/>
          </a:prstGeom>
        </p:spPr>
      </p:pic>
      <p:sp>
        <p:nvSpPr>
          <p:cNvPr id="7" name="TextBox 6">
            <a:extLst>
              <a:ext uri="{FF2B5EF4-FFF2-40B4-BE49-F238E27FC236}">
                <a16:creationId xmlns:a16="http://schemas.microsoft.com/office/drawing/2014/main" id="{4A6A53AA-8CA1-4F73-82C9-F33A96CE09B6}"/>
              </a:ext>
            </a:extLst>
          </p:cNvPr>
          <p:cNvSpPr txBox="1"/>
          <p:nvPr/>
        </p:nvSpPr>
        <p:spPr>
          <a:xfrm>
            <a:off x="499652" y="1551969"/>
            <a:ext cx="9941304" cy="5859553"/>
          </a:xfrm>
          <a:prstGeom prst="rect">
            <a:avLst/>
          </a:prstGeom>
          <a:noFill/>
        </p:spPr>
        <p:txBody>
          <a:bodyPr wrap="square" rtlCol="0">
            <a:spAutoFit/>
          </a:bodyPr>
          <a:lstStyle/>
          <a:p>
            <a:pPr lvl="2">
              <a:lnSpc>
                <a:spcPct val="150000"/>
              </a:lnSpc>
            </a:pPr>
            <a:r>
              <a:rPr lang="en-US" b="1" dirty="0">
                <a:effectLst/>
                <a:latin typeface="Times New Roman" panose="02020603050405020304" pitchFamily="18" charset="0"/>
                <a:ea typeface="Times New Roman" panose="02020603050405020304" pitchFamily="18" charset="0"/>
              </a:rPr>
              <a:t>Web Development</a:t>
            </a:r>
            <a:endParaRPr lang="en-IN" dirty="0">
              <a:effectLst/>
              <a:latin typeface="Times New Roman" panose="02020603050405020304" pitchFamily="18" charset="0"/>
              <a:ea typeface="Times New Roman" panose="02020603050405020304" pitchFamily="18" charset="0"/>
            </a:endParaRPr>
          </a:p>
          <a:p>
            <a:pPr marL="914400" algn="just">
              <a:lnSpc>
                <a:spcPct val="150000"/>
              </a:lnSpc>
            </a:pPr>
            <a:r>
              <a:rPr lang="en-US" dirty="0">
                <a:effectLst/>
                <a:latin typeface="Times New Roman" panose="02020603050405020304" pitchFamily="18" charset="0"/>
                <a:ea typeface="Times New Roman" panose="02020603050405020304" pitchFamily="18" charset="0"/>
              </a:rPr>
              <a:t>The Front end of the project is created using HTML and CSS. It includes a user-friendly chat interface in which the user can communicate with the bot via text or over voice. Its functioning is achieved using Java script. When a user clicks or performs any action a java script function is called depending on the id of the element on which the action was performed. </a:t>
            </a:r>
            <a:r>
              <a:rPr lang="en-US" dirty="0">
                <a:solidFill>
                  <a:srgbClr val="202124"/>
                </a:solidFill>
                <a:effectLst/>
                <a:latin typeface="Times New Roman" panose="02020603050405020304" pitchFamily="18" charset="0"/>
                <a:ea typeface="Times New Roman" panose="02020603050405020304" pitchFamily="18" charset="0"/>
              </a:rPr>
              <a:t>It also uses </a:t>
            </a:r>
            <a:r>
              <a:rPr lang="en-US" dirty="0" err="1">
                <a:solidFill>
                  <a:srgbClr val="202124"/>
                </a:solidFill>
                <a:latin typeface="Times New Roman" panose="02020603050405020304" pitchFamily="18" charset="0"/>
                <a:ea typeface="Times New Roman" panose="02020603050405020304" pitchFamily="18" charset="0"/>
              </a:rPr>
              <a:t>J</a:t>
            </a:r>
            <a:r>
              <a:rPr lang="en-US" dirty="0" err="1">
                <a:solidFill>
                  <a:srgbClr val="202124"/>
                </a:solidFill>
                <a:effectLst/>
                <a:latin typeface="Times New Roman" panose="02020603050405020304" pitchFamily="18" charset="0"/>
                <a:ea typeface="Times New Roman" panose="02020603050405020304" pitchFamily="18" charset="0"/>
              </a:rPr>
              <a:t>query</a:t>
            </a:r>
            <a:r>
              <a:rPr lang="en-US" dirty="0">
                <a:solidFill>
                  <a:srgbClr val="202124"/>
                </a:solidFill>
                <a:effectLst/>
                <a:latin typeface="Times New Roman" panose="02020603050405020304" pitchFamily="18" charset="0"/>
                <a:ea typeface="Times New Roman" panose="02020603050405020304" pitchFamily="18" charset="0"/>
              </a:rPr>
              <a:t> to get the input from the user and reply through the flask framework</a:t>
            </a:r>
            <a:r>
              <a:rPr lang="en-US" dirty="0">
                <a:solidFill>
                  <a:srgbClr val="202124"/>
                </a:solidFill>
                <a:effectLst/>
                <a:latin typeface="Roboto" pitchFamily="2" charset="0"/>
                <a:ea typeface="Times New Roman" panose="02020603050405020304" pitchFamily="18" charset="0"/>
              </a:rPr>
              <a:t>.</a:t>
            </a:r>
          </a:p>
          <a:p>
            <a:pPr lvl="2">
              <a:lnSpc>
                <a:spcPct val="150000"/>
              </a:lnSpc>
            </a:pPr>
            <a:r>
              <a:rPr lang="en-US" b="1" dirty="0">
                <a:effectLst/>
                <a:latin typeface="Times New Roman" panose="02020603050405020304" pitchFamily="18" charset="0"/>
                <a:ea typeface="Times New Roman" panose="02020603050405020304" pitchFamily="18" charset="0"/>
              </a:rPr>
              <a:t>Integration</a:t>
            </a:r>
            <a:endParaRPr lang="en-IN" dirty="0">
              <a:effectLst/>
              <a:latin typeface="Times New Roman" panose="02020603050405020304" pitchFamily="18" charset="0"/>
              <a:ea typeface="Times New Roman" panose="02020603050405020304" pitchFamily="18" charset="0"/>
            </a:endParaRPr>
          </a:p>
          <a:p>
            <a:pPr marL="914400" algn="just">
              <a:lnSpc>
                <a:spcPct val="150000"/>
              </a:lnSpc>
            </a:pPr>
            <a:r>
              <a:rPr lang="en-US" dirty="0">
                <a:effectLst/>
                <a:latin typeface="Times New Roman" panose="02020603050405020304" pitchFamily="18" charset="0"/>
                <a:ea typeface="Times New Roman" panose="02020603050405020304" pitchFamily="18" charset="0"/>
              </a:rPr>
              <a:t>Flask is an important web framework in python which is used to create end-to-end projects. It is based on the jinja2 template engine which combines web templates along with a data source. The final aim is to render dynamic pages. This project is developed using the flask that integrates the python modules with the web page. It also connects to the MySQL database where the data collected from the user is stored.</a:t>
            </a:r>
            <a:endParaRPr lang="en-IN" dirty="0">
              <a:effectLst/>
              <a:latin typeface="Times New Roman" panose="02020603050405020304" pitchFamily="18" charset="0"/>
              <a:ea typeface="Times New Roman" panose="02020603050405020304" pitchFamily="18" charset="0"/>
            </a:endParaRPr>
          </a:p>
          <a:p>
            <a:pPr marL="914400" algn="just">
              <a:lnSpc>
                <a:spcPct val="150000"/>
              </a:lnSpc>
            </a:pPr>
            <a:endParaRPr lang="en-IN" dirty="0">
              <a:effectLst/>
              <a:latin typeface="Times New Roman" panose="02020603050405020304" pitchFamily="18" charset="0"/>
              <a:ea typeface="Times New Roman" panose="02020603050405020304" pitchFamily="18" charset="0"/>
            </a:endParaRPr>
          </a:p>
          <a:p>
            <a:pPr marL="914400" algn="just">
              <a:lnSpc>
                <a:spcPct val="150000"/>
              </a:lnSpc>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2247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7968" y="534932"/>
            <a:ext cx="1561868" cy="685349"/>
          </a:xfrm>
        </p:spPr>
        <p:txBody>
          <a:bodyPr/>
          <a:lstStyle/>
          <a:p>
            <a:r>
              <a:rPr lang="en-US" sz="4000" dirty="0">
                <a:latin typeface="Times New Roman" pitchFamily="18" charset="0"/>
                <a:cs typeface="Times New Roman" pitchFamily="18" charset="0"/>
              </a:rPr>
              <a:t>Code</a:t>
            </a:r>
            <a:endParaRPr lang="en-US" sz="4000" dirty="0"/>
          </a:p>
        </p:txBody>
      </p:sp>
      <p:pic>
        <p:nvPicPr>
          <p:cNvPr id="3" name="Picture 2">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9" name="Picture 8">
            <a:extLst>
              <a:ext uri="{FF2B5EF4-FFF2-40B4-BE49-F238E27FC236}">
                <a16:creationId xmlns:a16="http://schemas.microsoft.com/office/drawing/2014/main" id="{2693BAA2-B02D-434B-A76C-3E594362E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9510"/>
            <a:ext cx="12192000" cy="5315975"/>
          </a:xfrm>
          <a:prstGeom prst="rect">
            <a:avLst/>
          </a:prstGeom>
        </p:spPr>
      </p:pic>
    </p:spTree>
    <p:extLst>
      <p:ext uri="{BB962C8B-B14F-4D97-AF65-F5344CB8AC3E}">
        <p14:creationId xmlns:p14="http://schemas.microsoft.com/office/powerpoint/2010/main" val="386223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7968" y="534932"/>
            <a:ext cx="1561868" cy="685349"/>
          </a:xfrm>
        </p:spPr>
        <p:txBody>
          <a:bodyPr/>
          <a:lstStyle/>
          <a:p>
            <a:r>
              <a:rPr lang="en-US" sz="4000" dirty="0">
                <a:latin typeface="Times New Roman" pitchFamily="18" charset="0"/>
                <a:cs typeface="Times New Roman" pitchFamily="18" charset="0"/>
              </a:rPr>
              <a:t>Code</a:t>
            </a:r>
            <a:endParaRPr lang="en-US" sz="4000" dirty="0"/>
          </a:p>
        </p:txBody>
      </p:sp>
      <p:pic>
        <p:nvPicPr>
          <p:cNvPr id="3" name="Picture 2">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7" name="Picture 6">
            <a:extLst>
              <a:ext uri="{FF2B5EF4-FFF2-40B4-BE49-F238E27FC236}">
                <a16:creationId xmlns:a16="http://schemas.microsoft.com/office/drawing/2014/main" id="{042ABD76-3FB1-40CC-B27F-581B52009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6327"/>
            <a:ext cx="12192000" cy="5385019"/>
          </a:xfrm>
          <a:prstGeom prst="rect">
            <a:avLst/>
          </a:prstGeom>
        </p:spPr>
      </p:pic>
    </p:spTree>
    <p:extLst>
      <p:ext uri="{BB962C8B-B14F-4D97-AF65-F5344CB8AC3E}">
        <p14:creationId xmlns:p14="http://schemas.microsoft.com/office/powerpoint/2010/main" val="395298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7968" y="534932"/>
            <a:ext cx="1561868" cy="685349"/>
          </a:xfrm>
        </p:spPr>
        <p:txBody>
          <a:bodyPr/>
          <a:lstStyle/>
          <a:p>
            <a:r>
              <a:rPr lang="en-US" sz="4000" dirty="0">
                <a:latin typeface="Times New Roman" pitchFamily="18" charset="0"/>
                <a:cs typeface="Times New Roman" pitchFamily="18" charset="0"/>
              </a:rPr>
              <a:t>Code</a:t>
            </a:r>
            <a:endParaRPr lang="en-US" sz="4000" dirty="0"/>
          </a:p>
        </p:txBody>
      </p:sp>
      <p:pic>
        <p:nvPicPr>
          <p:cNvPr id="3" name="Picture 2">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5" name="Picture 4">
            <a:extLst>
              <a:ext uri="{FF2B5EF4-FFF2-40B4-BE49-F238E27FC236}">
                <a16:creationId xmlns:a16="http://schemas.microsoft.com/office/drawing/2014/main" id="{1B2BD85C-EF39-4DB9-B480-93C51F107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3232"/>
            <a:ext cx="12192000" cy="5245855"/>
          </a:xfrm>
          <a:prstGeom prst="rect">
            <a:avLst/>
          </a:prstGeom>
        </p:spPr>
      </p:pic>
    </p:spTree>
    <p:extLst>
      <p:ext uri="{BB962C8B-B14F-4D97-AF65-F5344CB8AC3E}">
        <p14:creationId xmlns:p14="http://schemas.microsoft.com/office/powerpoint/2010/main" val="1624615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7797" y="662474"/>
            <a:ext cx="3876405" cy="685349"/>
          </a:xfrm>
        </p:spPr>
        <p:txBody>
          <a:bodyPr/>
          <a:lstStyle/>
          <a:p>
            <a:r>
              <a:rPr lang="en-US" sz="4000" dirty="0">
                <a:latin typeface="Times New Roman" pitchFamily="18" charset="0"/>
                <a:cs typeface="Times New Roman" pitchFamily="18" charset="0"/>
              </a:rPr>
              <a:t>Demo Screenshot</a:t>
            </a:r>
            <a:endParaRPr lang="en-US" sz="4000" dirty="0"/>
          </a:p>
        </p:txBody>
      </p:sp>
      <p:pic>
        <p:nvPicPr>
          <p:cNvPr id="3" name="Picture 2">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5" name="Picture 4">
            <a:extLst>
              <a:ext uri="{FF2B5EF4-FFF2-40B4-BE49-F238E27FC236}">
                <a16:creationId xmlns:a16="http://schemas.microsoft.com/office/drawing/2014/main" id="{01C705A9-DD08-4334-90BF-6EF3393B7B37}"/>
              </a:ext>
            </a:extLst>
          </p:cNvPr>
          <p:cNvPicPr>
            <a:picLocks noChangeAspect="1"/>
          </p:cNvPicPr>
          <p:nvPr/>
        </p:nvPicPr>
        <p:blipFill rotWithShape="1">
          <a:blip r:embed="rId3">
            <a:extLst>
              <a:ext uri="{28A0092B-C50C-407E-A947-70E740481C1C}">
                <a14:useLocalDpi xmlns:a14="http://schemas.microsoft.com/office/drawing/2010/main" val="0"/>
              </a:ext>
            </a:extLst>
          </a:blip>
          <a:srcRect l="11789" t="3714" r="11845" b="991"/>
          <a:stretch/>
        </p:blipFill>
        <p:spPr>
          <a:xfrm>
            <a:off x="296559" y="2015250"/>
            <a:ext cx="5682343" cy="3443158"/>
          </a:xfrm>
          <a:prstGeom prst="rect">
            <a:avLst/>
          </a:prstGeom>
        </p:spPr>
      </p:pic>
      <p:pic>
        <p:nvPicPr>
          <p:cNvPr id="7" name="Picture 6">
            <a:extLst>
              <a:ext uri="{FF2B5EF4-FFF2-40B4-BE49-F238E27FC236}">
                <a16:creationId xmlns:a16="http://schemas.microsoft.com/office/drawing/2014/main" id="{3CDEE25A-87C6-4BF6-B2BD-C92F18525E34}"/>
              </a:ext>
            </a:extLst>
          </p:cNvPr>
          <p:cNvPicPr>
            <a:picLocks noChangeAspect="1"/>
          </p:cNvPicPr>
          <p:nvPr/>
        </p:nvPicPr>
        <p:blipFill rotWithShape="1">
          <a:blip r:embed="rId4">
            <a:extLst>
              <a:ext uri="{28A0092B-C50C-407E-A947-70E740481C1C}">
                <a14:useLocalDpi xmlns:a14="http://schemas.microsoft.com/office/drawing/2010/main" val="0"/>
              </a:ext>
            </a:extLst>
          </a:blip>
          <a:srcRect l="10970" t="4338" r="11044" b="2533"/>
          <a:stretch/>
        </p:blipFill>
        <p:spPr>
          <a:xfrm>
            <a:off x="6095999" y="2015250"/>
            <a:ext cx="5905145" cy="34431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4934309" y="882599"/>
            <a:ext cx="2323381" cy="541503"/>
          </a:xfrm>
          <a:prstGeom prst="rect">
            <a:avLst/>
          </a:prstGeom>
        </p:spPr>
        <p:txBody>
          <a:bodyPr spcFirstLastPara="1" wrap="square" lIns="0" tIns="0" rIns="0" bIns="0" anchor="b" anchorCtr="0">
            <a:noAutofit/>
          </a:bodyPr>
          <a:lstStyle/>
          <a:p>
            <a:pPr algn="ctr"/>
            <a:r>
              <a:rPr lang="en-US" sz="4000" dirty="0">
                <a:latin typeface="Times New Roman" panose="02020603050405020304" pitchFamily="18" charset="0"/>
                <a:cs typeface="Times New Roman" panose="02020603050405020304" pitchFamily="18" charset="0"/>
              </a:rPr>
              <a:t>Abstract</a:t>
            </a:r>
            <a:endParaRPr sz="4000" dirty="0">
              <a:latin typeface="Times New Roman" panose="02020603050405020304" pitchFamily="18" charset="0"/>
              <a:cs typeface="Times New Roman" panose="02020603050405020304" pitchFamily="18" charset="0"/>
            </a:endParaRPr>
          </a:p>
        </p:txBody>
      </p:sp>
      <p:sp>
        <p:nvSpPr>
          <p:cNvPr id="406" name="Google Shape;406;p15"/>
          <p:cNvSpPr txBox="1">
            <a:spLocks noGrp="1"/>
          </p:cNvSpPr>
          <p:nvPr>
            <p:ph type="subTitle" idx="1"/>
          </p:nvPr>
        </p:nvSpPr>
        <p:spPr>
          <a:xfrm>
            <a:off x="940835" y="1700980"/>
            <a:ext cx="10310327" cy="4681160"/>
          </a:xfrm>
          <a:prstGeom prst="rect">
            <a:avLst/>
          </a:prstGeom>
        </p:spPr>
        <p:txBody>
          <a:bodyPr spcFirstLastPara="1" wrap="square" lIns="0" tIns="0" rIns="0" bIns="0" anchor="t" anchorCtr="0">
            <a:noAutofit/>
          </a:bodyPr>
          <a:lstStyle/>
          <a:p>
            <a:pPr marL="0" indent="0" algn="just"/>
            <a:r>
              <a:rPr lang="en-AU" sz="1800" dirty="0">
                <a:solidFill>
                  <a:schemeClr val="tx1"/>
                </a:solidFill>
                <a:latin typeface="Times New Roman" panose="02020603050405020304" pitchFamily="18" charset="0"/>
                <a:cs typeface="Times New Roman" panose="02020603050405020304" pitchFamily="18" charset="0"/>
              </a:rPr>
              <a:t>Tech-based self-service channels and digital health interventions have the potential to support the patients in their everyday life and health professionals likewise. With the rise in artificial intelligence and innovation in digital technologies have paved the way for the medical systems to expand to meet the expectations of the people who need health care support especially during these kinds of unprecedented circumstances such as the hay fever, flu and other viral infections. Although there are scalable self-service channels such as Alexa, Google Assistant, Siri, yet they cannot be applied in medical care settings due to their lack of domain knowledge. Hence this project presents a healthcare chatbot called ‘Smart Doc’ created using Artificial Intelligence that can have a significant impact on the lives of the people. This chatbot provides us with a human-system interaction with a user-friendly interface and it aims to solve the specific prerequisites of a person who need healthcare suggestions before visiting the hospital. The chatbot system works on the inputs provided by the user (patient) and answers it accordingly. </a:t>
            </a:r>
            <a:r>
              <a:rPr lang="en-AU"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functionalities of Smart Doc include primary healthcare services where a normal person with a mobile can be able to have an interaction regarding the services. The chatbot enables the person to identify themselves by providing their age and contact number and then allows them to specify their symptoms. It also helps to schedule an appointment with the concerned doctor in a nearby hospital facility or to have an online discussion with the doctor regarding the treatment. This will reduce the healthcare costs and improve accessibility to medical knowledge even for people living in rural areas while enhancing their lives at the same time.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pPr>
            <a:endParaRPr lang="en-US" sz="2400" dirty="0"/>
          </a:p>
        </p:txBody>
      </p:sp>
      <p:pic>
        <p:nvPicPr>
          <p:cNvPr id="114" name="Picture 11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0" y="0"/>
            <a:ext cx="1703301" cy="534932"/>
          </a:xfrm>
          <a:prstGeom prst="rect">
            <a:avLst/>
          </a:prstGeom>
        </p:spPr>
      </p:pic>
      <p:sp>
        <p:nvSpPr>
          <p:cNvPr id="4" name="TextBox 3">
            <a:extLst>
              <a:ext uri="{FF2B5EF4-FFF2-40B4-BE49-F238E27FC236}">
                <a16:creationId xmlns:a16="http://schemas.microsoft.com/office/drawing/2014/main" id="{04AE681B-9BD6-4730-A2A9-78030393B402}"/>
              </a:ext>
            </a:extLst>
          </p:cNvPr>
          <p:cNvSpPr txBox="1"/>
          <p:nvPr/>
        </p:nvSpPr>
        <p:spPr>
          <a:xfrm>
            <a:off x="11896725" y="6488668"/>
            <a:ext cx="287258"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3</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7797" y="662474"/>
            <a:ext cx="3876405" cy="685349"/>
          </a:xfrm>
        </p:spPr>
        <p:txBody>
          <a:bodyPr/>
          <a:lstStyle/>
          <a:p>
            <a:r>
              <a:rPr lang="en-US" sz="4000" dirty="0">
                <a:latin typeface="Times New Roman" pitchFamily="18" charset="0"/>
                <a:cs typeface="Times New Roman" pitchFamily="18" charset="0"/>
              </a:rPr>
              <a:t>Course Certificate</a:t>
            </a:r>
            <a:endParaRPr lang="en-US" sz="4000" dirty="0"/>
          </a:p>
        </p:txBody>
      </p:sp>
      <p:pic>
        <p:nvPicPr>
          <p:cNvPr id="3" name="Picture 2">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6" name="Picture 5">
            <a:extLst>
              <a:ext uri="{FF2B5EF4-FFF2-40B4-BE49-F238E27FC236}">
                <a16:creationId xmlns:a16="http://schemas.microsoft.com/office/drawing/2014/main" id="{C5F13F8F-654B-49F6-87D4-C5B760CBB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580" y="1511559"/>
            <a:ext cx="7585787" cy="4991878"/>
          </a:xfrm>
          <a:prstGeom prst="rect">
            <a:avLst/>
          </a:prstGeom>
        </p:spPr>
      </p:pic>
    </p:spTree>
    <p:extLst>
      <p:ext uri="{BB962C8B-B14F-4D97-AF65-F5344CB8AC3E}">
        <p14:creationId xmlns:p14="http://schemas.microsoft.com/office/powerpoint/2010/main" val="3160234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1886" y="2963931"/>
            <a:ext cx="3788228" cy="930137"/>
          </a:xfrm>
        </p:spPr>
        <p:txBody>
          <a:bodyPr/>
          <a:lstStyle/>
          <a:p>
            <a:r>
              <a:rPr lang="en-US" dirty="0">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4807581" y="882599"/>
            <a:ext cx="2576834" cy="541503"/>
          </a:xfrm>
          <a:prstGeom prst="rect">
            <a:avLst/>
          </a:prstGeom>
        </p:spPr>
        <p:txBody>
          <a:bodyPr spcFirstLastPara="1" wrap="square" lIns="0" tIns="0" rIns="0" bIns="0" anchor="b" anchorCtr="0">
            <a:noAutofit/>
          </a:bodyPr>
          <a:lstStyle/>
          <a:p>
            <a:pPr algn="ctr"/>
            <a:r>
              <a:rPr lang="en-US" sz="4000" dirty="0">
                <a:latin typeface="Times New Roman" panose="02020603050405020304" pitchFamily="18" charset="0"/>
                <a:cs typeface="Times New Roman" panose="02020603050405020304" pitchFamily="18" charset="0"/>
              </a:rPr>
              <a:t>Introduction</a:t>
            </a:r>
            <a:endParaRPr sz="4000" dirty="0">
              <a:latin typeface="Times New Roman" panose="02020603050405020304" pitchFamily="18" charset="0"/>
              <a:cs typeface="Times New Roman" panose="02020603050405020304" pitchFamily="18" charset="0"/>
            </a:endParaRPr>
          </a:p>
        </p:txBody>
      </p:sp>
      <p:sp>
        <p:nvSpPr>
          <p:cNvPr id="406" name="Google Shape;406;p15"/>
          <p:cNvSpPr txBox="1">
            <a:spLocks noGrp="1"/>
          </p:cNvSpPr>
          <p:nvPr>
            <p:ph type="subTitle" idx="1"/>
          </p:nvPr>
        </p:nvSpPr>
        <p:spPr>
          <a:xfrm>
            <a:off x="1703302" y="1700980"/>
            <a:ext cx="9288160" cy="3757428"/>
          </a:xfrm>
          <a:prstGeom prst="rect">
            <a:avLst/>
          </a:prstGeom>
        </p:spPr>
        <p:txBody>
          <a:bodyPr spcFirstLastPara="1" wrap="square" lIns="0" tIns="0" rIns="0" bIns="0" anchor="t" anchorCtr="0">
            <a:noAutofit/>
          </a:bodyPr>
          <a:lstStyle/>
          <a:p>
            <a:pPr marL="0" indent="0"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Artificial Intelligence is undoubtedly impacting the healthcare industry as the utilization of chatbots has become popular recently. Organizations are reaping benefits of these AI-enabled virtual agents for automating their routine procedures and provide clients the 24×7 attention in areas like payments, client service, and marketing. AI has come as a savior in the healthcare industry. From detecting diseases to using life-saving machines, AI is making strong new scopes across the industry. Common people are not medically trained for understanding the extremity of their diseases. This is where chatbots can be a great help. They gather prime data from patients and depending on the input, they give more data to patients regarding their conditions and recommend further steps also. </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lgn="just">
              <a:lnSpc>
                <a:spcPct val="100000"/>
              </a:lnSpc>
            </a:pPr>
            <a:endParaRPr lang="en-US" sz="2400" dirty="0"/>
          </a:p>
        </p:txBody>
      </p:sp>
      <p:pic>
        <p:nvPicPr>
          <p:cNvPr id="114" name="Picture 11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0" y="0"/>
            <a:ext cx="1703301" cy="534932"/>
          </a:xfrm>
          <a:prstGeom prst="rect">
            <a:avLst/>
          </a:prstGeom>
        </p:spPr>
      </p:pic>
      <p:sp>
        <p:nvSpPr>
          <p:cNvPr id="4" name="TextBox 3">
            <a:extLst>
              <a:ext uri="{FF2B5EF4-FFF2-40B4-BE49-F238E27FC236}">
                <a16:creationId xmlns:a16="http://schemas.microsoft.com/office/drawing/2014/main" id="{04AE681B-9BD6-4730-A2A9-78030393B402}"/>
              </a:ext>
            </a:extLst>
          </p:cNvPr>
          <p:cNvSpPr txBox="1"/>
          <p:nvPr/>
        </p:nvSpPr>
        <p:spPr>
          <a:xfrm>
            <a:off x="11896725" y="6488668"/>
            <a:ext cx="287258"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3</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81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2284618" y="686002"/>
            <a:ext cx="8115942" cy="606084"/>
          </a:xfrm>
          <a:prstGeom prst="rect">
            <a:avLst/>
          </a:prstGeom>
        </p:spPr>
        <p:txBody>
          <a:bodyPr spcFirstLastPara="1" wrap="square" lIns="0" tIns="0" rIns="0" bIns="0" anchor="b" anchorCtr="0">
            <a:noAutofit/>
          </a:bodyPr>
          <a:lstStyle/>
          <a:p>
            <a:pPr algn="ctr"/>
            <a:r>
              <a:rPr lang="en-US" sz="4000" dirty="0">
                <a:latin typeface="Times New Roman" panose="02020603050405020304" pitchFamily="18" charset="0"/>
                <a:cs typeface="Times New Roman" panose="02020603050405020304" pitchFamily="18" charset="0"/>
              </a:rPr>
              <a:t>Existing System and Proposed System</a:t>
            </a:r>
          </a:p>
        </p:txBody>
      </p:sp>
      <p:sp>
        <p:nvSpPr>
          <p:cNvPr id="406" name="Google Shape;406;p15"/>
          <p:cNvSpPr txBox="1">
            <a:spLocks noGrp="1"/>
          </p:cNvSpPr>
          <p:nvPr>
            <p:ph type="subTitle" idx="1"/>
          </p:nvPr>
        </p:nvSpPr>
        <p:spPr>
          <a:xfrm>
            <a:off x="1749702" y="1729383"/>
            <a:ext cx="9185775" cy="4288862"/>
          </a:xfrm>
          <a:prstGeom prst="rect">
            <a:avLst/>
          </a:prstGeom>
        </p:spPr>
        <p:txBody>
          <a:bodyPr spcFirstLastPara="1" wrap="square" lIns="0" tIns="0" rIns="0" bIns="0" anchor="t" anchorCtr="0">
            <a:noAutofit/>
          </a:bodyPr>
          <a:lstStyle/>
          <a:p>
            <a:pPr marL="0" indent="0" algn="just"/>
            <a:r>
              <a:rPr lang="en-US" sz="1800" dirty="0">
                <a:solidFill>
                  <a:schemeClr val="tx1"/>
                </a:solidFill>
                <a:latin typeface="Times New Roman" panose="02020603050405020304" pitchFamily="18" charset="0"/>
                <a:cs typeface="Times New Roman" panose="02020603050405020304" pitchFamily="18" charset="0"/>
              </a:rPr>
              <a:t>Many of the existing systems have live chats through texts and some limitation such as there is no instant response given to the patients they have to wait for experts acknowledgement for a long time. Some of the processes may charge amount to live chat or telephony communication.</a:t>
            </a:r>
          </a:p>
          <a:p>
            <a:pPr marL="0" indent="0" algn="just"/>
            <a:r>
              <a:rPr lang="en-US" sz="1800" dirty="0">
                <a:solidFill>
                  <a:schemeClr val="tx1"/>
                </a:solidFill>
                <a:latin typeface="Times New Roman" panose="02020603050405020304" pitchFamily="18" charset="0"/>
                <a:cs typeface="Times New Roman" panose="02020603050405020304" pitchFamily="18" charset="0"/>
              </a:rPr>
              <a:t>The Proposed System consists of a user friendly chat interface through which a user can communicate with the system. It focuses on a healthcare chatbot which analyses the user’s symptoms through a conversation with the user. The Smart Doc can converse with the user via text or speech. The symptoms are then passed to a Machine Learning (ML) algorithm that has been trained to diagnose diseases based on symptoms. The chatbot can make a predictive diagnosis. This can assist in providing the initial response as well as guide the individual to a specialized healthcare professional. The project is developed for the user to save the user their time in consulting the doctors or experts for the healthcare solution. Here, the application is developed to provide quality of answers in a short period of time. The application is improved with the security and effectiveness upgrades by ensuring user protection and characters and retrieving answers consequently for the questions. It removes the burden from the answer provider by directly delivering the answer to the user using an expert system. </a:t>
            </a:r>
            <a:endParaRPr lang="en-US" sz="2400" dirty="0">
              <a:solidFill>
                <a:schemeClr val="tx1"/>
              </a:solidFill>
            </a:endParaRPr>
          </a:p>
        </p:txBody>
      </p:sp>
      <p:pic>
        <p:nvPicPr>
          <p:cNvPr id="114" name="Picture 11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0" y="0"/>
            <a:ext cx="1703301" cy="534932"/>
          </a:xfrm>
          <a:prstGeom prst="rect">
            <a:avLst/>
          </a:prstGeom>
        </p:spPr>
      </p:pic>
      <p:sp>
        <p:nvSpPr>
          <p:cNvPr id="4" name="TextBox 3">
            <a:extLst>
              <a:ext uri="{FF2B5EF4-FFF2-40B4-BE49-F238E27FC236}">
                <a16:creationId xmlns:a16="http://schemas.microsoft.com/office/drawing/2014/main" id="{10567DE3-2B8C-41EB-AF58-88159C6C31E0}"/>
              </a:ext>
            </a:extLst>
          </p:cNvPr>
          <p:cNvSpPr txBox="1"/>
          <p:nvPr/>
        </p:nvSpPr>
        <p:spPr>
          <a:xfrm>
            <a:off x="11896725" y="6510333"/>
            <a:ext cx="298480"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4</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4453202" y="882599"/>
            <a:ext cx="3610826" cy="606084"/>
          </a:xfrm>
          <a:prstGeom prst="rect">
            <a:avLst/>
          </a:prstGeom>
        </p:spPr>
        <p:txBody>
          <a:bodyPr spcFirstLastPara="1" wrap="square" lIns="0" tIns="0" rIns="0" bIns="0" anchor="b" anchorCtr="0">
            <a:noAutofit/>
          </a:bodyPr>
          <a:lstStyle/>
          <a:p>
            <a:pPr algn="ctr"/>
            <a:r>
              <a:rPr lang="en-US" sz="4000" dirty="0">
                <a:latin typeface="Times New Roman" panose="02020603050405020304" pitchFamily="18" charset="0"/>
                <a:cs typeface="Times New Roman" panose="02020603050405020304" pitchFamily="18" charset="0"/>
              </a:rPr>
              <a:t>Research Gap</a:t>
            </a:r>
          </a:p>
        </p:txBody>
      </p:sp>
      <p:sp>
        <p:nvSpPr>
          <p:cNvPr id="406" name="Google Shape;406;p15"/>
          <p:cNvSpPr txBox="1">
            <a:spLocks noGrp="1"/>
          </p:cNvSpPr>
          <p:nvPr>
            <p:ph type="subTitle" idx="1"/>
          </p:nvPr>
        </p:nvSpPr>
        <p:spPr>
          <a:xfrm>
            <a:off x="2188242" y="2055954"/>
            <a:ext cx="8140746" cy="2506716"/>
          </a:xfrm>
          <a:prstGeom prst="rect">
            <a:avLst/>
          </a:prstGeom>
        </p:spPr>
        <p:txBody>
          <a:bodyPr spcFirstLastPara="1" wrap="square" lIns="0" tIns="0" rIns="0" bIns="0" anchor="t" anchorCtr="0">
            <a:noAutofit/>
          </a:bodyPr>
          <a:lstStyle/>
          <a:p>
            <a:pPr marL="0" indent="0" algn="just">
              <a:lnSpc>
                <a:spcPct val="150000"/>
              </a:lnSpc>
            </a:pPr>
            <a:r>
              <a:rPr lang="en-US" sz="1800" b="0" i="0" dirty="0">
                <a:solidFill>
                  <a:srgbClr val="202124"/>
                </a:solidFill>
                <a:effectLst/>
                <a:latin typeface="Times New Roman" panose="02020603050405020304" pitchFamily="18" charset="0"/>
                <a:cs typeface="Times New Roman" panose="02020603050405020304" pitchFamily="18" charset="0"/>
              </a:rPr>
              <a:t>Research is being carried out in the development of standard tedious chatbots to be active and responsive and carry out the communication in a normal/natural language. Based on the gathered data as well as the information fed to its smart algorithm, interprets the user’s symptoms and recommends a diagnosis. The patient can easily acces</a:t>
            </a:r>
            <a:r>
              <a:rPr lang="en-US" sz="1800" dirty="0">
                <a:solidFill>
                  <a:srgbClr val="202124"/>
                </a:solidFill>
                <a:latin typeface="Times New Roman" panose="02020603050405020304" pitchFamily="18" charset="0"/>
                <a:cs typeface="Times New Roman" panose="02020603050405020304" pitchFamily="18" charset="0"/>
              </a:rPr>
              <a:t>s the chatbot and saves time and money. They can get an accurate and quick response.</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14" name="Picture 11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0" y="0"/>
            <a:ext cx="1703301" cy="534932"/>
          </a:xfrm>
          <a:prstGeom prst="rect">
            <a:avLst/>
          </a:prstGeom>
        </p:spPr>
      </p:pic>
      <p:sp>
        <p:nvSpPr>
          <p:cNvPr id="4" name="TextBox 3">
            <a:extLst>
              <a:ext uri="{FF2B5EF4-FFF2-40B4-BE49-F238E27FC236}">
                <a16:creationId xmlns:a16="http://schemas.microsoft.com/office/drawing/2014/main" id="{10567DE3-2B8C-41EB-AF58-88159C6C31E0}"/>
              </a:ext>
            </a:extLst>
          </p:cNvPr>
          <p:cNvSpPr txBox="1"/>
          <p:nvPr/>
        </p:nvSpPr>
        <p:spPr>
          <a:xfrm>
            <a:off x="11896725" y="6510333"/>
            <a:ext cx="298480"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4</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65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4453202" y="534932"/>
            <a:ext cx="3610826" cy="606084"/>
          </a:xfrm>
          <a:prstGeom prst="rect">
            <a:avLst/>
          </a:prstGeom>
        </p:spPr>
        <p:txBody>
          <a:bodyPr spcFirstLastPara="1" wrap="square" lIns="0" tIns="0" rIns="0" bIns="0" anchor="b" anchorCtr="0">
            <a:noAutofit/>
          </a:bodyPr>
          <a:lstStyle/>
          <a:p>
            <a:pPr algn="ctr"/>
            <a:r>
              <a:rPr lang="en-US" sz="4000" dirty="0">
                <a:latin typeface="Times New Roman" panose="02020603050405020304" pitchFamily="18" charset="0"/>
                <a:cs typeface="Times New Roman" panose="02020603050405020304" pitchFamily="18" charset="0"/>
              </a:rPr>
              <a:t>Literature Survey</a:t>
            </a:r>
          </a:p>
        </p:txBody>
      </p:sp>
      <p:sp>
        <p:nvSpPr>
          <p:cNvPr id="406" name="Google Shape;406;p15"/>
          <p:cNvSpPr txBox="1">
            <a:spLocks noGrp="1"/>
          </p:cNvSpPr>
          <p:nvPr>
            <p:ph type="subTitle" idx="1"/>
          </p:nvPr>
        </p:nvSpPr>
        <p:spPr>
          <a:xfrm>
            <a:off x="886408" y="1427584"/>
            <a:ext cx="10580914" cy="5082749"/>
          </a:xfrm>
          <a:prstGeom prst="rect">
            <a:avLst/>
          </a:prstGeom>
        </p:spPr>
        <p:txBody>
          <a:bodyPr spcFirstLastPara="1" wrap="square" lIns="0" tIns="0" rIns="0" bIns="0" anchor="t" anchorCtr="0">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Divya</a:t>
            </a:r>
            <a:r>
              <a:rPr lang="en-US" sz="1800" dirty="0">
                <a:solidFill>
                  <a:schemeClr val="tx1"/>
                </a:solidFill>
                <a:latin typeface="Times New Roman" panose="02020603050405020304" pitchFamily="18" charset="0"/>
                <a:cs typeface="Times New Roman" panose="02020603050405020304" pitchFamily="18" charset="0"/>
              </a:rPr>
              <a:t> Madhu [1] proposed an idea in which the AI can predict the diseases based on the symptoms and give the list of available treatments If a person‘s body is analyzed periodically, it is possible to predict any possible problem even before they start to cause any damage to the body. Some Challenges are research and implementation costs, and government regulations for the successful implementation of personalized medicine, they are not mentioned in the paper.</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Hameedullah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Kazi</a:t>
            </a:r>
            <a:r>
              <a:rPr lang="en-US" sz="1800" dirty="0">
                <a:solidFill>
                  <a:schemeClr val="tx1"/>
                </a:solidFill>
                <a:latin typeface="Times New Roman" panose="02020603050405020304" pitchFamily="18" charset="0"/>
                <a:cs typeface="Times New Roman" panose="02020603050405020304" pitchFamily="18" charset="0"/>
              </a:rPr>
              <a:t> [2] describes the development of a chatbot for medical students, that is based on the open source AIML based Chatter bean. The AIML based chatbot is customized to convert natural language queries into relevant SQL queries. A total of 97 question samples were collected and then those questions were divided into categories depending on the type of question. According to the number of questions in each category the resultant categories were ranked. Questions were based on queries, where 47% are of posed questions</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      Saurav Kumar Mishra [3] says that the chatbot will act as a virtual doctor and makes possible for the patient to interact with virtual doctor. Natural language processing and pattern matching algorithm for the development of this chatbot. It is developed using the python Language. Based on the survey given it is found that the no of correct answer given by the chatbot is 80% and incorrect/ambiguous answer given is 20%.From this survey of chatbot and analysis of result suggested that this software can be used for teaching and as a virtual doctor for awareness and primary care.</a:t>
            </a:r>
          </a:p>
          <a:p>
            <a:pPr marL="0" indent="0" algn="just"/>
            <a:endParaRPr lang="en-US" sz="2400" dirty="0">
              <a:solidFill>
                <a:schemeClr val="tx1"/>
              </a:solidFill>
            </a:endParaRPr>
          </a:p>
        </p:txBody>
      </p:sp>
      <p:pic>
        <p:nvPicPr>
          <p:cNvPr id="114" name="Picture 11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0" y="0"/>
            <a:ext cx="1703301" cy="534932"/>
          </a:xfrm>
          <a:prstGeom prst="rect">
            <a:avLst/>
          </a:prstGeom>
        </p:spPr>
      </p:pic>
      <p:sp>
        <p:nvSpPr>
          <p:cNvPr id="4" name="TextBox 3">
            <a:extLst>
              <a:ext uri="{FF2B5EF4-FFF2-40B4-BE49-F238E27FC236}">
                <a16:creationId xmlns:a16="http://schemas.microsoft.com/office/drawing/2014/main" id="{10567DE3-2B8C-41EB-AF58-88159C6C31E0}"/>
              </a:ext>
            </a:extLst>
          </p:cNvPr>
          <p:cNvSpPr txBox="1"/>
          <p:nvPr/>
        </p:nvSpPr>
        <p:spPr>
          <a:xfrm>
            <a:off x="11896725" y="6510333"/>
            <a:ext cx="298480"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4</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32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114" name="Picture 11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0" y="0"/>
            <a:ext cx="1703301" cy="534932"/>
          </a:xfrm>
          <a:prstGeom prst="rect">
            <a:avLst/>
          </a:prstGeom>
        </p:spPr>
      </p:pic>
      <p:sp>
        <p:nvSpPr>
          <p:cNvPr id="4" name="TextBox 3">
            <a:extLst>
              <a:ext uri="{FF2B5EF4-FFF2-40B4-BE49-F238E27FC236}">
                <a16:creationId xmlns:a16="http://schemas.microsoft.com/office/drawing/2014/main" id="{10567DE3-2B8C-41EB-AF58-88159C6C31E0}"/>
              </a:ext>
            </a:extLst>
          </p:cNvPr>
          <p:cNvSpPr txBox="1"/>
          <p:nvPr/>
        </p:nvSpPr>
        <p:spPr>
          <a:xfrm>
            <a:off x="11896725" y="6510333"/>
            <a:ext cx="298480"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4</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5557D3B0-E997-4B41-85FE-265AE99659DD}"/>
              </a:ext>
            </a:extLst>
          </p:cNvPr>
          <p:cNvSpPr>
            <a:spLocks noGrp="1"/>
          </p:cNvSpPr>
          <p:nvPr>
            <p:ph type="ctrTitle"/>
          </p:nvPr>
        </p:nvSpPr>
        <p:spPr>
          <a:xfrm>
            <a:off x="3737222" y="882599"/>
            <a:ext cx="4717556" cy="621016"/>
          </a:xfrm>
        </p:spPr>
        <p:txBody>
          <a:bodyPr/>
          <a:lstStyle/>
          <a:p>
            <a:r>
              <a:rPr lang="en-US" sz="4000" dirty="0">
                <a:latin typeface="Times New Roman" panose="02020603050405020304" pitchFamily="18" charset="0"/>
                <a:cs typeface="Times New Roman" panose="02020603050405020304" pitchFamily="18" charset="0"/>
              </a:rPr>
              <a:t>Tools and Technology</a:t>
            </a:r>
            <a:endParaRPr lang="en-IN" sz="4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3AA385F-3D31-4D98-9F56-974908190C9B}"/>
              </a:ext>
            </a:extLst>
          </p:cNvPr>
          <p:cNvSpPr txBox="1"/>
          <p:nvPr/>
        </p:nvSpPr>
        <p:spPr>
          <a:xfrm>
            <a:off x="3939540" y="1955304"/>
            <a:ext cx="2562860" cy="3370153"/>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Python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Flask</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HTML5</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CSS5</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Java script</a:t>
            </a:r>
          </a:p>
          <a:p>
            <a:pPr marL="342900" lvl="0" indent="-342900" algn="just">
              <a:lnSpc>
                <a:spcPct val="150000"/>
              </a:lnSpc>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MySQL</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Visual Studio Code</a:t>
            </a:r>
            <a:endParaRPr lang="en-IN" sz="1800" dirty="0">
              <a:effectLst/>
              <a:latin typeface="Times New Roman" panose="02020603050405020304" pitchFamily="18" charset="0"/>
              <a:ea typeface="Times New Roman" panose="02020603050405020304" pitchFamily="18" charset="0"/>
            </a:endParaRPr>
          </a:p>
          <a:p>
            <a:pPr marL="0" indent="0" algn="just"/>
            <a:endParaRPr lang="en-US" sz="2400" dirty="0">
              <a:solidFill>
                <a:schemeClr val="tx1"/>
              </a:solidFill>
            </a:endParaRPr>
          </a:p>
        </p:txBody>
      </p:sp>
    </p:spTree>
    <p:extLst>
      <p:ext uri="{BB962C8B-B14F-4D97-AF65-F5344CB8AC3E}">
        <p14:creationId xmlns:p14="http://schemas.microsoft.com/office/powerpoint/2010/main" val="427417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9" y="882599"/>
            <a:ext cx="4572001" cy="629195"/>
          </a:xfrm>
        </p:spPr>
        <p:txBody>
          <a:bodyPr/>
          <a:lstStyle/>
          <a:p>
            <a:r>
              <a:rPr lang="en-US" sz="4000" dirty="0">
                <a:latin typeface="Times New Roman" panose="02020603050405020304" pitchFamily="18" charset="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5" name="Picture 4">
            <a:extLst>
              <a:ext uri="{FF2B5EF4-FFF2-40B4-BE49-F238E27FC236}">
                <a16:creationId xmlns:a16="http://schemas.microsoft.com/office/drawing/2014/main" id="{D0E1C24F-44D4-4E8A-8468-B78F3C9D2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180" y="1752675"/>
            <a:ext cx="7177638" cy="489025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9" y="882599"/>
            <a:ext cx="4572001" cy="629195"/>
          </a:xfrm>
        </p:spPr>
        <p:txBody>
          <a:bodyPr/>
          <a:lstStyle/>
          <a:p>
            <a:r>
              <a:rPr lang="en-US" sz="4000"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0" y="0"/>
            <a:ext cx="1703301" cy="534932"/>
          </a:xfrm>
          <a:prstGeom prst="rect">
            <a:avLst/>
          </a:prstGeom>
        </p:spPr>
      </p:pic>
      <p:pic>
        <p:nvPicPr>
          <p:cNvPr id="6" name="Picture 5">
            <a:extLst>
              <a:ext uri="{FF2B5EF4-FFF2-40B4-BE49-F238E27FC236}">
                <a16:creationId xmlns:a16="http://schemas.microsoft.com/office/drawing/2014/main" id="{F789F6FD-9B14-4B3C-A562-E5263019E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265" y="1755322"/>
            <a:ext cx="6391470" cy="4798720"/>
          </a:xfrm>
          <a:prstGeom prst="rect">
            <a:avLst/>
          </a:prstGeom>
        </p:spPr>
      </p:pic>
    </p:spTree>
    <p:extLst>
      <p:ext uri="{BB962C8B-B14F-4D97-AF65-F5344CB8AC3E}">
        <p14:creationId xmlns:p14="http://schemas.microsoft.com/office/powerpoint/2010/main" val="395523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TotalTime>
  <Words>1683</Words>
  <Application>Microsoft Office PowerPoint</Application>
  <PresentationFormat>Widescreen</PresentationFormat>
  <Paragraphs>69</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Roboto</vt:lpstr>
      <vt:lpstr>Times New Roman</vt:lpstr>
      <vt:lpstr>Wingdings</vt:lpstr>
      <vt:lpstr>Office Theme</vt:lpstr>
      <vt:lpstr>Smart Doc: AI Powered Medical Consultant with a Human Intellect to Support and Enhance People’s Lives in Emergencies</vt:lpstr>
      <vt:lpstr>Abstract</vt:lpstr>
      <vt:lpstr>Introduction</vt:lpstr>
      <vt:lpstr>Existing System and Proposed System</vt:lpstr>
      <vt:lpstr>Research Gap</vt:lpstr>
      <vt:lpstr>Literature Survey</vt:lpstr>
      <vt:lpstr>Tools and Technology</vt:lpstr>
      <vt:lpstr>Architecture Diagram</vt:lpstr>
      <vt:lpstr>Use Case Diagram</vt:lpstr>
      <vt:lpstr>Class Diagram</vt:lpstr>
      <vt:lpstr>Data Flow Diagram</vt:lpstr>
      <vt:lpstr>Object Diagram</vt:lpstr>
      <vt:lpstr>Modules</vt:lpstr>
      <vt:lpstr>Modules</vt:lpstr>
      <vt:lpstr>Modules</vt:lpstr>
      <vt:lpstr>Code</vt:lpstr>
      <vt:lpstr>Code</vt:lpstr>
      <vt:lpstr>Code</vt:lpstr>
      <vt:lpstr>Demo Screenshot</vt:lpstr>
      <vt:lpstr>Course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E-Ticket for MTC Bus &amp; Pasangers Statical Tracking System</dc:title>
  <dc:creator>Vajakath, Ali (A.)</dc:creator>
  <cp:lastModifiedBy>Aishu __</cp:lastModifiedBy>
  <cp:revision>82</cp:revision>
  <dcterms:created xsi:type="dcterms:W3CDTF">2020-08-21T15:51:38Z</dcterms:created>
  <dcterms:modified xsi:type="dcterms:W3CDTF">2021-11-16T05:50:22Z</dcterms:modified>
</cp:coreProperties>
</file>