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7" r:id="rId5"/>
    <p:sldId id="268" r:id="rId6"/>
    <p:sldId id="260" r:id="rId7"/>
    <p:sldId id="261" r:id="rId8"/>
    <p:sldId id="262" r:id="rId9"/>
    <p:sldId id="263" r:id="rId10"/>
    <p:sldId id="258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E4EF-D8B7-474F-B4C5-9F7E7C271B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29A9-824E-41C3-B996-57B13583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install" TargetMode="External"/><Relationship Id="rId2" Type="http://schemas.openxmlformats.org/officeDocument/2006/relationships/hyperlink" Target="https://notebooks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528" y="2873827"/>
            <a:ext cx="9144000" cy="1082449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714" y="4728710"/>
            <a:ext cx="9144000" cy="702458"/>
          </a:xfrm>
        </p:spPr>
        <p:txBody>
          <a:bodyPr>
            <a:normAutofit/>
          </a:bodyPr>
          <a:lstStyle/>
          <a:p>
            <a:r>
              <a:rPr lang="en-US" sz="3600" dirty="0"/>
              <a:t>Orienting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87286" y="0"/>
            <a:ext cx="9285514" cy="1758043"/>
            <a:chOff x="2473174" y="398898"/>
            <a:chExt cx="8119136" cy="2098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983"/>
            <a:ext cx="10515600" cy="723446"/>
          </a:xfrm>
        </p:spPr>
        <p:txBody>
          <a:bodyPr/>
          <a:lstStyle/>
          <a:p>
            <a:r>
              <a:rPr lang="en-US" dirty="0"/>
              <a:t>The Azure Portal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33" y="744388"/>
            <a:ext cx="9326295" cy="6113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19" y="1773568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“+ New”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1680246" y="1528092"/>
            <a:ext cx="436989" cy="29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87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092370"/>
            <a:ext cx="3216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Selecting “+” gives this list of options.</a:t>
            </a:r>
          </a:p>
          <a:p>
            <a:endParaRPr lang="en-US" sz="2400" dirty="0"/>
          </a:p>
          <a:p>
            <a:r>
              <a:rPr lang="en-US" sz="2400" dirty="0"/>
              <a:t>Selecting “Storage” gives the secondary menu of types of storage apps.</a:t>
            </a:r>
          </a:p>
          <a:p>
            <a:endParaRPr lang="en-US" sz="2400" dirty="0"/>
          </a:p>
          <a:p>
            <a:r>
              <a:rPr lang="en-US" sz="2400" dirty="0"/>
              <a:t>To create a storage account select the top one.</a:t>
            </a:r>
          </a:p>
          <a:p>
            <a:r>
              <a:rPr lang="en-US" sz="2400" dirty="0"/>
              <a:t> - give it a name, research group and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73" y="0"/>
            <a:ext cx="8582427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39143" y="974271"/>
            <a:ext cx="1213757" cy="14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84714" y="1823357"/>
            <a:ext cx="43434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45229" y="1741714"/>
            <a:ext cx="7037614" cy="36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884714" y="5377544"/>
            <a:ext cx="6890657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9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689"/>
          </a:xfrm>
        </p:spPr>
        <p:txBody>
          <a:bodyPr/>
          <a:lstStyle/>
          <a:p>
            <a:r>
              <a:rPr lang="en-US" dirty="0"/>
              <a:t>We will be using Python and Jupyter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06" y="1641518"/>
            <a:ext cx="65874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Jupyter in the cloud</a:t>
            </a:r>
          </a:p>
          <a:p>
            <a:pPr lvl="1"/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https://notebooks.azure.com</a:t>
            </a:r>
            <a:endParaRPr lang="en-US" sz="2800" dirty="0"/>
          </a:p>
          <a:p>
            <a:pPr lvl="1"/>
            <a:r>
              <a:rPr lang="en-US" sz="2800" dirty="0"/>
              <a:t>Signup – it’s free.</a:t>
            </a:r>
          </a:p>
          <a:p>
            <a:pPr lvl="2"/>
            <a:r>
              <a:rPr lang="en-US" sz="2400" dirty="0"/>
              <a:t>If you are new to Jupyter do </a:t>
            </a:r>
            <a:r>
              <a:rPr lang="en-US" sz="2400" dirty="0" err="1"/>
              <a:t>Welcome.ipynb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If you are new to Python do </a:t>
            </a:r>
            <a:r>
              <a:rPr lang="en-US" dirty="0" err="1"/>
              <a:t>Python.ipynb</a:t>
            </a:r>
            <a:endParaRPr lang="en-US" dirty="0"/>
          </a:p>
          <a:p>
            <a:r>
              <a:rPr lang="en-US" dirty="0"/>
              <a:t>Installing Jupyter on your laptop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https://docs.continuum.io/anaconda/install</a:t>
            </a:r>
            <a:endParaRPr lang="en-US" dirty="0"/>
          </a:p>
          <a:p>
            <a:pPr lvl="1"/>
            <a:r>
              <a:rPr lang="en-US" dirty="0"/>
              <a:t>Do it.   Then “Jupyter notebook” at the shell</a:t>
            </a:r>
          </a:p>
          <a:p>
            <a:r>
              <a:rPr lang="en-US" dirty="0"/>
              <a:t>Jupyter in a container (if you have docker)</a:t>
            </a:r>
          </a:p>
          <a:p>
            <a:pPr lvl="1"/>
            <a:r>
              <a:rPr lang="en-US" sz="1800" dirty="0"/>
              <a:t>docker run -it --</a:t>
            </a:r>
            <a:r>
              <a:rPr lang="en-US" sz="1800" dirty="0" err="1"/>
              <a:t>rm</a:t>
            </a:r>
            <a:r>
              <a:rPr lang="en-US" sz="1800" dirty="0"/>
              <a:t> -p 8888:8888  -v /Users/you:/mac \                    jupyter/all-spark-notebook</a:t>
            </a:r>
          </a:p>
          <a:p>
            <a:pPr lvl="1"/>
            <a:r>
              <a:rPr lang="en-US" sz="2000" dirty="0"/>
              <a:t>Or</a:t>
            </a:r>
          </a:p>
          <a:p>
            <a:pPr lvl="1"/>
            <a:r>
              <a:rPr lang="en-US" sz="2000" dirty="0"/>
              <a:t>docker run –it -p 8888:8888 dbgannon/tutorial2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68" y="1436038"/>
            <a:ext cx="4379916" cy="52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8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90687"/>
            <a:ext cx="10515600" cy="4918767"/>
          </a:xfrm>
        </p:spPr>
        <p:txBody>
          <a:bodyPr>
            <a:normAutofit/>
          </a:bodyPr>
          <a:lstStyle/>
          <a:p>
            <a:r>
              <a:rPr lang="en-US" dirty="0"/>
              <a:t>An exploration of cloud computing for researchers</a:t>
            </a:r>
          </a:p>
          <a:p>
            <a:pPr lvl="1"/>
            <a:r>
              <a:rPr lang="en-US" dirty="0"/>
              <a:t>Scientists who need to go beyond their current resources</a:t>
            </a:r>
          </a:p>
          <a:p>
            <a:pPr lvl="1"/>
            <a:r>
              <a:rPr lang="en-US" dirty="0"/>
              <a:t>Computer science students who need to know what is possible</a:t>
            </a:r>
          </a:p>
          <a:p>
            <a:pPr lvl="1"/>
            <a:r>
              <a:rPr lang="en-US" dirty="0"/>
              <a:t>Data scientists who want to understand the potential of the cloud</a:t>
            </a:r>
          </a:p>
          <a:p>
            <a:r>
              <a:rPr lang="en-US" dirty="0"/>
              <a:t>What will be covered</a:t>
            </a:r>
          </a:p>
          <a:p>
            <a:pPr lvl="1"/>
            <a:r>
              <a:rPr lang="en-US" dirty="0"/>
              <a:t>Cloud data services</a:t>
            </a:r>
          </a:p>
          <a:p>
            <a:pPr lvl="1"/>
            <a:r>
              <a:rPr lang="en-US" dirty="0"/>
              <a:t>VM and Container basics</a:t>
            </a:r>
          </a:p>
          <a:p>
            <a:pPr lvl="1"/>
            <a:r>
              <a:rPr lang="en-US" dirty="0"/>
              <a:t>Ways to scale: clusters, </a:t>
            </a:r>
            <a:r>
              <a:rPr lang="en-US" dirty="0" err="1"/>
              <a:t>mapreduce</a:t>
            </a:r>
            <a:r>
              <a:rPr lang="en-US" dirty="0"/>
              <a:t>, microservices</a:t>
            </a:r>
          </a:p>
          <a:p>
            <a:pPr lvl="1"/>
            <a:r>
              <a:rPr lang="en-US" dirty="0"/>
              <a:t>Data analytics in the cloud</a:t>
            </a:r>
          </a:p>
          <a:p>
            <a:pPr lvl="1"/>
            <a:r>
              <a:rPr lang="en-US" dirty="0"/>
              <a:t>Streaming data</a:t>
            </a:r>
          </a:p>
          <a:p>
            <a:pPr lvl="1"/>
            <a:r>
              <a:rPr lang="en-US" dirty="0"/>
              <a:t>Machine learning in the cloud 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008987" y="70318"/>
            <a:ext cx="3126209" cy="1506869"/>
            <a:chOff x="5704114" y="3924299"/>
            <a:chExt cx="3227614" cy="205195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66" b="27061"/>
            <a:stretch/>
          </p:blipFill>
          <p:spPr>
            <a:xfrm>
              <a:off x="5704114" y="3924300"/>
              <a:ext cx="3227614" cy="205195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704114" y="3924299"/>
              <a:ext cx="3227614" cy="2051957"/>
            </a:xfrm>
            <a:prstGeom prst="rect">
              <a:avLst/>
            </a:prstGeom>
            <a:blipFill dpi="0" rotWithShape="1">
              <a:blip r:embed="rId3">
                <a:alphaModFix amt="3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2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– Let’s get you on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for how to start your Azure account here</a:t>
            </a:r>
          </a:p>
          <a:p>
            <a:r>
              <a:rPr lang="en-US" dirty="0"/>
              <a:t>We will discuss three different public cloud and a bit about a science private cloud</a:t>
            </a:r>
          </a:p>
          <a:p>
            <a:r>
              <a:rPr lang="en-US" dirty="0"/>
              <a:t>They are:</a:t>
            </a:r>
          </a:p>
          <a:p>
            <a:pPr lvl="1"/>
            <a:r>
              <a:rPr lang="en-US" dirty="0"/>
              <a:t>Amazon Web Services (AWS) - 40% of all cloud resources on the planet.</a:t>
            </a:r>
          </a:p>
          <a:p>
            <a:pPr lvl="1"/>
            <a:r>
              <a:rPr lang="en-US" dirty="0"/>
              <a:t>Microsoft Azure – about 1/3 of AWS but growing</a:t>
            </a:r>
          </a:p>
          <a:p>
            <a:pPr lvl="1"/>
            <a:r>
              <a:rPr lang="en-US" dirty="0"/>
              <a:t>Google Cloud – third place</a:t>
            </a:r>
          </a:p>
          <a:p>
            <a:pPr lvl="1"/>
            <a:r>
              <a:rPr lang="en-US" dirty="0"/>
              <a:t>NSF JetStream – an OpenStack private cloud for US science researchers.</a:t>
            </a:r>
          </a:p>
          <a:p>
            <a:r>
              <a:rPr lang="en-US" dirty="0"/>
              <a:t>Each has a user portal for managing your access.</a:t>
            </a:r>
          </a:p>
          <a:p>
            <a:pPr lvl="1"/>
            <a:r>
              <a:rPr lang="en-US" dirty="0"/>
              <a:t>Let’s take a look at AWS,  JetStream and Azure</a:t>
            </a:r>
          </a:p>
        </p:txBody>
      </p:sp>
    </p:spTree>
    <p:extLst>
      <p:ext uri="{BB962C8B-B14F-4D97-AF65-F5344CB8AC3E}">
        <p14:creationId xmlns:p14="http://schemas.microsoft.com/office/powerpoint/2010/main" val="21794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Public vs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Public cloud pros</a:t>
            </a:r>
          </a:p>
          <a:p>
            <a:pPr lvl="1"/>
            <a:r>
              <a:rPr lang="en-US" sz="2000" dirty="0"/>
              <a:t>Massive scale </a:t>
            </a:r>
          </a:p>
          <a:p>
            <a:pPr lvl="1"/>
            <a:r>
              <a:rPr lang="en-US" sz="2000" dirty="0"/>
              <a:t>Huge and growing list of services</a:t>
            </a:r>
          </a:p>
          <a:p>
            <a:pPr lvl="1"/>
            <a:r>
              <a:rPr lang="en-US" sz="2000" dirty="0"/>
              <a:t>Highly competitive on pricing due to economies of scale</a:t>
            </a:r>
          </a:p>
          <a:p>
            <a:pPr lvl="1"/>
            <a:r>
              <a:rPr lang="en-US" sz="2000" dirty="0"/>
              <a:t>Security is strong</a:t>
            </a:r>
          </a:p>
          <a:p>
            <a:pPr lvl="1"/>
            <a:r>
              <a:rPr lang="en-US" sz="2000" dirty="0"/>
              <a:t>Freedom from managing hardware</a:t>
            </a:r>
          </a:p>
          <a:p>
            <a:pPr lvl="1"/>
            <a:r>
              <a:rPr lang="en-US" sz="2000" dirty="0"/>
              <a:t>Hardware constantly upgraded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Rules prohibit data moving to cloud</a:t>
            </a:r>
          </a:p>
          <a:p>
            <a:pPr lvl="1"/>
            <a:r>
              <a:rPr lang="en-US" sz="2000" dirty="0"/>
              <a:t>Funding models may make it hard to use</a:t>
            </a:r>
          </a:p>
          <a:p>
            <a:pPr lvl="1"/>
            <a:r>
              <a:rPr lang="en-US" sz="2000" dirty="0"/>
              <a:t>Fear of “vendor Lock-In”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Private cloud pros</a:t>
            </a:r>
          </a:p>
          <a:p>
            <a:pPr lvl="1"/>
            <a:r>
              <a:rPr lang="en-US" sz="2000" dirty="0"/>
              <a:t>May be cheaper </a:t>
            </a:r>
          </a:p>
          <a:p>
            <a:pPr lvl="1"/>
            <a:r>
              <a:rPr lang="en-US" sz="2000" dirty="0"/>
              <a:t>You can keep it off the Internet so data can be very safe.</a:t>
            </a:r>
          </a:p>
          <a:p>
            <a:pPr lvl="1"/>
            <a:r>
              <a:rPr lang="en-US" sz="2000" dirty="0"/>
              <a:t>You can optimize your own hardware</a:t>
            </a:r>
          </a:p>
          <a:p>
            <a:pPr lvl="1"/>
            <a:r>
              <a:rPr lang="en-US" sz="2000" dirty="0"/>
              <a:t>You control everything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000" dirty="0"/>
              <a:t>You are responsible for everything</a:t>
            </a:r>
          </a:p>
          <a:p>
            <a:pPr lvl="1"/>
            <a:r>
              <a:rPr lang="en-US" sz="2000" dirty="0"/>
              <a:t>Not as many high level services</a:t>
            </a:r>
          </a:p>
          <a:p>
            <a:pPr lvl="1"/>
            <a:r>
              <a:rPr lang="en-US" sz="2000" dirty="0"/>
              <a:t>May not really be cheaper</a:t>
            </a:r>
          </a:p>
          <a:p>
            <a:pPr lvl="1"/>
            <a:r>
              <a:rPr lang="en-US" sz="2000" dirty="0"/>
              <a:t>You manage physical and system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Portals and SDKs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 ways to access the cloud</a:t>
            </a:r>
          </a:p>
          <a:p>
            <a:endParaRPr lang="en-US" dirty="0"/>
          </a:p>
          <a:p>
            <a:r>
              <a:rPr lang="en-US" dirty="0"/>
              <a:t>Web Portals</a:t>
            </a:r>
          </a:p>
          <a:p>
            <a:pPr lvl="1"/>
            <a:r>
              <a:rPr lang="en-US" dirty="0"/>
              <a:t>Dashboard that allow you to see and manage your cloud resources.</a:t>
            </a:r>
          </a:p>
          <a:p>
            <a:pPr lvl="1"/>
            <a:endParaRPr lang="en-US" dirty="0"/>
          </a:p>
          <a:p>
            <a:r>
              <a:rPr lang="en-US" dirty="0"/>
              <a:t>Software Development Kits (SDKs)</a:t>
            </a:r>
          </a:p>
          <a:p>
            <a:pPr lvl="1"/>
            <a:r>
              <a:rPr lang="en-US" dirty="0"/>
              <a:t>Libraries that give you the tools to manage cloud resources from a program or script.</a:t>
            </a:r>
          </a:p>
          <a:p>
            <a:pPr lvl="1"/>
            <a:r>
              <a:rPr lang="en-US" dirty="0"/>
              <a:t>Based on REST web service calls</a:t>
            </a:r>
          </a:p>
          <a:p>
            <a:pPr lvl="1"/>
            <a:endParaRPr lang="en-US" dirty="0"/>
          </a:p>
          <a:p>
            <a:r>
              <a:rPr lang="en-US" dirty="0"/>
              <a:t>We will use both</a:t>
            </a:r>
          </a:p>
        </p:txBody>
      </p:sp>
    </p:spTree>
    <p:extLst>
      <p:ext uri="{BB962C8B-B14F-4D97-AF65-F5344CB8AC3E}">
        <p14:creationId xmlns:p14="http://schemas.microsoft.com/office/powerpoint/2010/main" val="301274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489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AWS Portal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64" y="0"/>
            <a:ext cx="698803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785842"/>
            <a:ext cx="4026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see links to all the standard services</a:t>
            </a:r>
          </a:p>
          <a:p>
            <a:endParaRPr lang="en-US" dirty="0"/>
          </a:p>
          <a:p>
            <a:r>
              <a:rPr lang="en-US" dirty="0"/>
              <a:t>You also have a search bar to find others.</a:t>
            </a:r>
          </a:p>
          <a:p>
            <a:endParaRPr lang="en-US" dirty="0"/>
          </a:p>
          <a:p>
            <a:r>
              <a:rPr lang="en-US" dirty="0"/>
              <a:t>To create a storage account go to S3</a:t>
            </a:r>
          </a:p>
          <a:p>
            <a:endParaRPr lang="en-US" dirty="0"/>
          </a:p>
          <a:p>
            <a:r>
              <a:rPr lang="en-US" dirty="0"/>
              <a:t>To launch a Virtual Machine go to EC2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46171" y="1110343"/>
            <a:ext cx="1132115" cy="1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3400" y="3096986"/>
            <a:ext cx="1872343" cy="15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84914" y="3096986"/>
            <a:ext cx="1681843" cy="5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7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18" y="1978473"/>
            <a:ext cx="4254500" cy="452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69" y="1408698"/>
            <a:ext cx="4419600" cy="3549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746" y="231084"/>
            <a:ext cx="582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Selecting S3 we get the bucket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3357" y="1191986"/>
            <a:ext cx="457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“</a:t>
            </a:r>
            <a:r>
              <a:rPr lang="en-US" dirty="0" err="1"/>
              <a:t>awsmifiles</a:t>
            </a:r>
            <a:r>
              <a:rPr lang="en-US" dirty="0"/>
              <a:t>” gives us the a list of the </a:t>
            </a:r>
            <a:br>
              <a:rPr lang="en-US" dirty="0"/>
            </a:br>
            <a:r>
              <a:rPr lang="en-US" dirty="0"/>
              <a:t>contents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72443" y="2329543"/>
            <a:ext cx="3973286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5005" y="5709557"/>
            <a:ext cx="463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it has regular objects  AND folders.  </a:t>
            </a:r>
          </a:p>
        </p:txBody>
      </p:sp>
    </p:spTree>
    <p:extLst>
      <p:ext uri="{BB962C8B-B14F-4D97-AF65-F5344CB8AC3E}">
        <p14:creationId xmlns:p14="http://schemas.microsoft.com/office/powerpoint/2010/main" val="199068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2" y="136526"/>
            <a:ext cx="10515600" cy="756104"/>
          </a:xfrm>
        </p:spPr>
        <p:txBody>
          <a:bodyPr/>
          <a:lstStyle/>
          <a:p>
            <a:r>
              <a:rPr lang="en-US" dirty="0"/>
              <a:t>Jetstream –NSF Science Cloud (OpenStack)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41" y="791662"/>
            <a:ext cx="10089931" cy="60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06" y="0"/>
            <a:ext cx="725967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846" y="490953"/>
            <a:ext cx="440280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Jetstream is about virtual</a:t>
            </a:r>
          </a:p>
          <a:p>
            <a:r>
              <a:rPr lang="en-US" sz="3200" dirty="0"/>
              <a:t>Machines for science</a:t>
            </a:r>
          </a:p>
          <a:p>
            <a:endParaRPr lang="en-US" sz="3200" dirty="0"/>
          </a:p>
          <a:p>
            <a:r>
              <a:rPr lang="en-US" sz="3200" dirty="0"/>
              <a:t>Generic Linux</a:t>
            </a:r>
          </a:p>
          <a:p>
            <a:endParaRPr lang="en-US" sz="3200" dirty="0"/>
          </a:p>
          <a:p>
            <a:r>
              <a:rPr lang="en-US" sz="3200" dirty="0"/>
              <a:t>Bioscience</a:t>
            </a:r>
          </a:p>
          <a:p>
            <a:endParaRPr lang="en-US" sz="3200" dirty="0"/>
          </a:p>
          <a:p>
            <a:r>
              <a:rPr lang="en-US" sz="3200" dirty="0"/>
              <a:t>MATLAB</a:t>
            </a:r>
          </a:p>
          <a:p>
            <a:endParaRPr lang="en-US" sz="3200" dirty="0"/>
          </a:p>
          <a:p>
            <a:r>
              <a:rPr lang="en-US" sz="3200" dirty="0"/>
              <a:t>R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35729" y="1126671"/>
            <a:ext cx="2226128" cy="10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66357" y="2313214"/>
            <a:ext cx="2057400" cy="1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29543" y="3265714"/>
            <a:ext cx="2775857" cy="9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02329" y="3314700"/>
            <a:ext cx="2852057" cy="314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94114" y="4239986"/>
            <a:ext cx="3129643" cy="76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7314" y="5207718"/>
            <a:ext cx="4196443" cy="49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592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Cloud Computing for Science</vt:lpstr>
      <vt:lpstr>Tutorial Goals</vt:lpstr>
      <vt:lpstr>First Steps – Let’s get you on the cloud</vt:lpstr>
      <vt:lpstr>Pros &amp; Cons of Public vs Private Cloud</vt:lpstr>
      <vt:lpstr>Portals and SDKs</vt:lpstr>
      <vt:lpstr>Amazon AWS Portal</vt:lpstr>
      <vt:lpstr>PowerPoint Presentation</vt:lpstr>
      <vt:lpstr>Jetstream –NSF Science Cloud (OpenStack)</vt:lpstr>
      <vt:lpstr>PowerPoint Presentation</vt:lpstr>
      <vt:lpstr>The Azure Portal</vt:lpstr>
      <vt:lpstr>PowerPoint Presentation</vt:lpstr>
      <vt:lpstr>We will be using Python and 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22</cp:revision>
  <dcterms:created xsi:type="dcterms:W3CDTF">2017-03-02T19:26:25Z</dcterms:created>
  <dcterms:modified xsi:type="dcterms:W3CDTF">2017-03-14T21:05:28Z</dcterms:modified>
</cp:coreProperties>
</file>