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657" y="3603170"/>
            <a:ext cx="9144000" cy="1082449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714" y="4728710"/>
            <a:ext cx="9144000" cy="702458"/>
          </a:xfrm>
        </p:spPr>
        <p:txBody>
          <a:bodyPr/>
          <a:lstStyle/>
          <a:p>
            <a:r>
              <a:rPr lang="en-US" dirty="0"/>
              <a:t>Part 1.   Managing Data in the Cloud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92000" cy="2166257"/>
            <a:chOff x="2473174" y="398898"/>
            <a:chExt cx="8119136" cy="2098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587"/>
          </a:xfrm>
        </p:spPr>
        <p:txBody>
          <a:bodyPr/>
          <a:lstStyle/>
          <a:p>
            <a:r>
              <a:rPr lang="en-US" dirty="0"/>
              <a:t>Azure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63" y="1318321"/>
            <a:ext cx="11656512" cy="1456194"/>
          </a:xfrm>
        </p:spPr>
        <p:txBody>
          <a:bodyPr/>
          <a:lstStyle/>
          <a:p>
            <a:r>
              <a:rPr lang="en-US" dirty="0"/>
              <a:t>Assume data objects are stored in files in /home/me/ and there is a CSV file “thedata” with rows </a:t>
            </a:r>
          </a:p>
          <a:p>
            <a:pPr lvl="1"/>
            <a:r>
              <a:rPr lang="en-US" dirty="0"/>
              <a:t>Experiment name,  item id,  date, filename, comment string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354" y="2774515"/>
            <a:ext cx="113223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/experiments.csv',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delimiter=',',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='|')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print item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block_blob_service.create_blob_from_path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		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item[3],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/"+item[3]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	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 = "https://"+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account+".blob.core.windows.net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/"+item[3]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 item[0],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 item[1],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		‘description' : item[4], 'date' : item[2],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url':url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table_service.insert_entity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95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Azure Storage Explorer to inspect the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458"/>
            <a:ext cx="12073304" cy="40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1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Data Storage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Blob Object store</a:t>
            </a:r>
          </a:p>
          <a:p>
            <a:pPr lvl="1"/>
            <a:r>
              <a:rPr lang="en-US" dirty="0"/>
              <a:t>Buckets of immutable objects </a:t>
            </a:r>
          </a:p>
          <a:p>
            <a:pPr lvl="1"/>
            <a:r>
              <a:rPr lang="en-US" dirty="0"/>
              <a:t>Highly scalable &amp; reliable</a:t>
            </a:r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SQL Style relational databases</a:t>
            </a:r>
          </a:p>
          <a:p>
            <a:pPr lvl="1"/>
            <a:r>
              <a:rPr lang="en-US" dirty="0"/>
              <a:t>NoSQL storage </a:t>
            </a:r>
          </a:p>
          <a:p>
            <a:pPr lvl="1"/>
            <a:r>
              <a:rPr lang="en-US" dirty="0"/>
              <a:t>Data warehouses </a:t>
            </a:r>
          </a:p>
          <a:p>
            <a:r>
              <a:rPr lang="en-US" dirty="0"/>
              <a:t>Attached File stores</a:t>
            </a:r>
          </a:p>
          <a:p>
            <a:r>
              <a:rPr lang="en-US" dirty="0"/>
              <a:t>Graph databases</a:t>
            </a:r>
          </a:p>
          <a:p>
            <a:r>
              <a:rPr lang="en-US" dirty="0"/>
              <a:t>Streaming systems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9799" y="1823584"/>
            <a:ext cx="54428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Motivating Examples</a:t>
            </a:r>
          </a:p>
          <a:p>
            <a:pPr lvl="1"/>
            <a:r>
              <a:rPr lang="en-US" dirty="0"/>
              <a:t>Climate scientists with big simulation output files in NetCDF.</a:t>
            </a:r>
          </a:p>
          <a:p>
            <a:pPr lvl="2"/>
            <a:r>
              <a:rPr lang="en-US" dirty="0"/>
              <a:t>Assume 10 TB in big objects </a:t>
            </a:r>
          </a:p>
          <a:p>
            <a:pPr lvl="1"/>
            <a:r>
              <a:rPr lang="en-US" dirty="0"/>
              <a:t>Environmental Engineers with 1 Million records of observations each in CSV format</a:t>
            </a:r>
          </a:p>
          <a:p>
            <a:pPr lvl="2"/>
            <a:r>
              <a:rPr lang="en-US" dirty="0"/>
              <a:t>May be 100 TB total </a:t>
            </a:r>
          </a:p>
          <a:p>
            <a:pPr lvl="1"/>
            <a:r>
              <a:rPr lang="en-US" dirty="0"/>
              <a:t>Scientists with a distributed collection of several thousand instruments.   </a:t>
            </a:r>
          </a:p>
          <a:p>
            <a:pPr lvl="2"/>
            <a:r>
              <a:rPr lang="en-US" dirty="0"/>
              <a:t>Each generates a stream of records that must be collected and </a:t>
            </a:r>
            <a:r>
              <a:rPr lang="en-US" dirty="0" err="1"/>
              <a:t>analyized</a:t>
            </a:r>
            <a:r>
              <a:rPr lang="en-US" dirty="0"/>
              <a:t> every few hours or continuously  </a:t>
            </a:r>
          </a:p>
        </p:txBody>
      </p:sp>
    </p:spTree>
    <p:extLst>
      <p:ext uri="{BB962C8B-B14F-4D97-AF65-F5344CB8AC3E}">
        <p14:creationId xmlns:p14="http://schemas.microsoft.com/office/powerpoint/2010/main" val="232654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62" y="-87233"/>
            <a:ext cx="7468739" cy="4081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41" y="3710915"/>
            <a:ext cx="5594819" cy="31470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76" y="1438487"/>
            <a:ext cx="5637261" cy="5326983"/>
          </a:xfrm>
        </p:spPr>
        <p:txBody>
          <a:bodyPr>
            <a:normAutofit fontScale="92500"/>
          </a:bodyPr>
          <a:lstStyle/>
          <a:p>
            <a:r>
              <a:rPr lang="en-US" dirty="0"/>
              <a:t>Amazon AWS</a:t>
            </a:r>
          </a:p>
          <a:p>
            <a:pPr lvl="1"/>
            <a:r>
              <a:rPr lang="en-US" dirty="0"/>
              <a:t>S3- buckets of immutable  objects</a:t>
            </a:r>
          </a:p>
          <a:p>
            <a:pPr lvl="2"/>
            <a:r>
              <a:rPr lang="en-US" dirty="0"/>
              <a:t>Organized in a 2-level folder system </a:t>
            </a:r>
          </a:p>
          <a:p>
            <a:pPr lvl="2"/>
            <a:r>
              <a:rPr lang="en-US" dirty="0"/>
              <a:t>Each object has associated metadata</a:t>
            </a:r>
          </a:p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Storage accounts contain blob storage along with tables, queues and file share.</a:t>
            </a:r>
          </a:p>
          <a:p>
            <a:pPr lvl="1"/>
            <a:r>
              <a:rPr lang="en-US" dirty="0"/>
              <a:t>Blob containers are similar to S3</a:t>
            </a:r>
          </a:p>
          <a:p>
            <a:r>
              <a:rPr lang="en-US" dirty="0"/>
              <a:t>Google Cloud Storage</a:t>
            </a:r>
          </a:p>
          <a:p>
            <a:pPr lvl="1"/>
            <a:r>
              <a:rPr lang="en-US" dirty="0"/>
              <a:t>Different models based on availably and cost</a:t>
            </a:r>
          </a:p>
          <a:p>
            <a:r>
              <a:rPr lang="en-US" dirty="0"/>
              <a:t>OpenStack does not have a standard but semi-standards exist and various ones are used in various 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3644" y="3858747"/>
            <a:ext cx="317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storage account structure</a:t>
            </a:r>
          </a:p>
        </p:txBody>
      </p:sp>
    </p:spTree>
    <p:extLst>
      <p:ext uri="{BB962C8B-B14F-4D97-AF65-F5344CB8AC3E}">
        <p14:creationId xmlns:p14="http://schemas.microsoft.com/office/powerpoint/2010/main" val="370349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86" y="183497"/>
            <a:ext cx="10515600" cy="931319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276" y="1008345"/>
            <a:ext cx="5637261" cy="57571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Amazon AWS</a:t>
            </a:r>
          </a:p>
          <a:p>
            <a:pPr lvl="1"/>
            <a:r>
              <a:rPr lang="en-US" dirty="0"/>
              <a:t>Relational Data Services (RDS)</a:t>
            </a:r>
          </a:p>
          <a:p>
            <a:pPr lvl="1"/>
            <a:r>
              <a:rPr lang="en-US" dirty="0"/>
              <a:t>Aurora </a:t>
            </a:r>
          </a:p>
          <a:p>
            <a:endParaRPr lang="en-US" dirty="0"/>
          </a:p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Azure SQL</a:t>
            </a:r>
          </a:p>
          <a:p>
            <a:pPr lvl="2"/>
            <a:r>
              <a:rPr lang="en-US" dirty="0"/>
              <a:t>3 service tiers</a:t>
            </a:r>
          </a:p>
          <a:p>
            <a:pPr lvl="2"/>
            <a:r>
              <a:rPr lang="en-US" dirty="0"/>
              <a:t>Premium tier up to 1TB </a:t>
            </a:r>
          </a:p>
          <a:p>
            <a:pPr lvl="2"/>
            <a:r>
              <a:rPr lang="en-US" dirty="0"/>
              <a:t>Up to 30000 concurrent sessions</a:t>
            </a:r>
          </a:p>
          <a:p>
            <a:r>
              <a:rPr lang="en-US" dirty="0"/>
              <a:t>Google Cloud Storage</a:t>
            </a:r>
          </a:p>
          <a:p>
            <a:pPr lvl="1"/>
            <a:r>
              <a:rPr lang="en-US" dirty="0"/>
              <a:t>Cloud Spanner (beta)</a:t>
            </a:r>
          </a:p>
          <a:p>
            <a:pPr lvl="2"/>
            <a:r>
              <a:rPr lang="en-US" dirty="0"/>
              <a:t>Full relational</a:t>
            </a:r>
          </a:p>
          <a:p>
            <a:pPr lvl="2"/>
            <a:r>
              <a:rPr lang="en-US" dirty="0"/>
              <a:t>Strongly consistent</a:t>
            </a:r>
          </a:p>
          <a:p>
            <a:pPr lvl="2"/>
            <a:r>
              <a:rPr lang="en-US" dirty="0"/>
              <a:t>Scalable to thousands of servers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1951" y="1405003"/>
            <a:ext cx="5637261" cy="23528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Aurora is distributed</a:t>
            </a:r>
          </a:p>
          <a:p>
            <a:pPr lvl="1"/>
            <a:r>
              <a:rPr lang="en-US" dirty="0"/>
              <a:t>Scalable from 2 vCPUs to 32 vCPUs</a:t>
            </a:r>
          </a:p>
          <a:p>
            <a:pPr lvl="1"/>
            <a:r>
              <a:rPr lang="en-US" dirty="0"/>
              <a:t>Data up to 64TB</a:t>
            </a:r>
          </a:p>
          <a:p>
            <a:pPr lvl="1"/>
            <a:r>
              <a:rPr lang="en-US" dirty="0"/>
              <a:t>MySQL compatible</a:t>
            </a:r>
          </a:p>
          <a:p>
            <a:pPr lvl="1"/>
            <a:r>
              <a:rPr lang="en-US" dirty="0"/>
              <a:t>Fully geo-replicated</a:t>
            </a:r>
          </a:p>
        </p:txBody>
      </p:sp>
      <p:sp>
        <p:nvSpPr>
          <p:cNvPr id="5" name="Left Brace 4"/>
          <p:cNvSpPr/>
          <p:nvPr/>
        </p:nvSpPr>
        <p:spPr>
          <a:xfrm>
            <a:off x="5363703" y="1484552"/>
            <a:ext cx="807929" cy="2016472"/>
          </a:xfrm>
          <a:prstGeom prst="leftBrace">
            <a:avLst>
              <a:gd name="adj1" fmla="val 26938"/>
              <a:gd name="adj2" fmla="val 5678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9069" y="1484552"/>
            <a:ext cx="5420143" cy="2016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1932295" y="2032347"/>
            <a:ext cx="3285994" cy="598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5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32118" cy="787270"/>
          </a:xfrm>
        </p:spPr>
        <p:txBody>
          <a:bodyPr/>
          <a:lstStyle/>
          <a:p>
            <a:r>
              <a:rPr lang="en-US" dirty="0"/>
              <a:t>NoSQL Storage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0597"/>
            <a:ext cx="5181600" cy="4686366"/>
          </a:xfrm>
        </p:spPr>
        <p:txBody>
          <a:bodyPr/>
          <a:lstStyle/>
          <a:p>
            <a:r>
              <a:rPr lang="en-US" dirty="0"/>
              <a:t>Main Concepts</a:t>
            </a:r>
          </a:p>
          <a:p>
            <a:pPr lvl="1"/>
            <a:r>
              <a:rPr lang="en-US" dirty="0"/>
              <a:t>Designed for massive scale</a:t>
            </a:r>
          </a:p>
          <a:p>
            <a:pPr lvl="2"/>
            <a:r>
              <a:rPr lang="en-US" dirty="0"/>
              <a:t>Distributed over many storage nodes</a:t>
            </a:r>
          </a:p>
          <a:p>
            <a:pPr lvl="1"/>
            <a:r>
              <a:rPr lang="en-US" dirty="0"/>
              <a:t>Support some SQL operations (not joins)</a:t>
            </a:r>
          </a:p>
          <a:p>
            <a:pPr lvl="1"/>
            <a:r>
              <a:rPr lang="en-US" dirty="0"/>
              <a:t>May be only eventually consistent</a:t>
            </a:r>
          </a:p>
          <a:p>
            <a:pPr lvl="1"/>
            <a:r>
              <a:rPr lang="en-US" dirty="0"/>
              <a:t>Different types</a:t>
            </a:r>
          </a:p>
          <a:p>
            <a:pPr lvl="2"/>
            <a:r>
              <a:rPr lang="en-US" dirty="0"/>
              <a:t>Key-value</a:t>
            </a:r>
          </a:p>
          <a:p>
            <a:pPr lvl="2"/>
            <a:r>
              <a:rPr lang="en-US" dirty="0"/>
              <a:t>Column oriented</a:t>
            </a:r>
          </a:p>
          <a:p>
            <a:pPr lvl="2"/>
            <a:r>
              <a:rPr lang="en-US" dirty="0"/>
              <a:t>Document style</a:t>
            </a:r>
          </a:p>
          <a:p>
            <a:pPr lvl="2"/>
            <a:r>
              <a:rPr lang="en-US" dirty="0"/>
              <a:t>Graph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135"/>
              </p:ext>
            </p:extLst>
          </p:nvPr>
        </p:nvGraphicFramePr>
        <p:xfrm>
          <a:off x="7208728" y="560657"/>
          <a:ext cx="4072352" cy="18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88">
                  <a:extLst>
                    <a:ext uri="{9D8B030D-6E8A-4147-A177-3AD203B41FA5}">
                      <a16:colId xmlns:a16="http://schemas.microsoft.com/office/drawing/2014/main" val="2696771716"/>
                    </a:ext>
                  </a:extLst>
                </a:gridCol>
                <a:gridCol w="1186494">
                  <a:extLst>
                    <a:ext uri="{9D8B030D-6E8A-4147-A177-3AD203B41FA5}">
                      <a16:colId xmlns:a16="http://schemas.microsoft.com/office/drawing/2014/main" val="274336093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val="2766865595"/>
                    </a:ext>
                  </a:extLst>
                </a:gridCol>
                <a:gridCol w="759217">
                  <a:extLst>
                    <a:ext uri="{9D8B030D-6E8A-4147-A177-3AD203B41FA5}">
                      <a16:colId xmlns:a16="http://schemas.microsoft.com/office/drawing/2014/main" val="1694868213"/>
                    </a:ext>
                  </a:extLst>
                </a:gridCol>
              </a:tblGrid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89417"/>
                  </a:ext>
                </a:extLst>
              </a:tr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522"/>
                  </a:ext>
                </a:extLst>
              </a:tr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46087"/>
                  </a:ext>
                </a:extLst>
              </a:tr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68507"/>
                  </a:ext>
                </a:extLst>
              </a:tr>
              <a:tr h="371976">
                <a:tc>
                  <a:txBody>
                    <a:bodyPr/>
                    <a:lstStyle/>
                    <a:p>
                      <a:r>
                        <a:rPr lang="en-US" dirty="0"/>
                        <a:t>Jill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646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1281" y="180460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 table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65654"/>
              </p:ext>
            </p:extLst>
          </p:nvPr>
        </p:nvGraphicFramePr>
        <p:xfrm>
          <a:off x="6444640" y="3051024"/>
          <a:ext cx="12038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891">
                  <a:extLst>
                    <a:ext uri="{9D8B030D-6E8A-4147-A177-3AD203B41FA5}">
                      <a16:colId xmlns:a16="http://schemas.microsoft.com/office/drawing/2014/main" val="2655040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1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1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MGMT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0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92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22036"/>
              </p:ext>
            </p:extLst>
          </p:nvPr>
        </p:nvGraphicFramePr>
        <p:xfrm>
          <a:off x="8223336" y="3051024"/>
          <a:ext cx="3565044" cy="38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88">
                  <a:extLst>
                    <a:ext uri="{9D8B030D-6E8A-4147-A177-3AD203B41FA5}">
                      <a16:colId xmlns:a16="http://schemas.microsoft.com/office/drawing/2014/main" val="4059408872"/>
                    </a:ext>
                  </a:extLst>
                </a:gridCol>
                <a:gridCol w="1781708">
                  <a:extLst>
                    <a:ext uri="{9D8B030D-6E8A-4147-A177-3AD203B41FA5}">
                      <a16:colId xmlns:a16="http://schemas.microsoft.com/office/drawing/2014/main" val="23648809"/>
                    </a:ext>
                  </a:extLst>
                </a:gridCol>
                <a:gridCol w="1188348">
                  <a:extLst>
                    <a:ext uri="{9D8B030D-6E8A-4147-A177-3AD203B41FA5}">
                      <a16:colId xmlns:a16="http://schemas.microsoft.com/office/drawing/2014/main" val="2043480152"/>
                    </a:ext>
                  </a:extLst>
                </a:gridCol>
              </a:tblGrid>
              <a:tr h="3892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Salary = 20000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Age =18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23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87264"/>
              </p:ext>
            </p:extLst>
          </p:nvPr>
        </p:nvGraphicFramePr>
        <p:xfrm>
          <a:off x="8223336" y="3386213"/>
          <a:ext cx="3565044" cy="38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88">
                  <a:extLst>
                    <a:ext uri="{9D8B030D-6E8A-4147-A177-3AD203B41FA5}">
                      <a16:colId xmlns:a16="http://schemas.microsoft.com/office/drawing/2014/main" val="4059408872"/>
                    </a:ext>
                  </a:extLst>
                </a:gridCol>
                <a:gridCol w="1781708">
                  <a:extLst>
                    <a:ext uri="{9D8B030D-6E8A-4147-A177-3AD203B41FA5}">
                      <a16:colId xmlns:a16="http://schemas.microsoft.com/office/drawing/2014/main" val="23648809"/>
                    </a:ext>
                  </a:extLst>
                </a:gridCol>
                <a:gridCol w="1188348">
                  <a:extLst>
                    <a:ext uri="{9D8B030D-6E8A-4147-A177-3AD203B41FA5}">
                      <a16:colId xmlns:a16="http://schemas.microsoft.com/office/drawing/2014/main" val="2043480152"/>
                    </a:ext>
                  </a:extLst>
                </a:gridCol>
              </a:tblGrid>
              <a:tr h="3892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Salary = 40000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Age =38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23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23336" y="2761989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648531" y="3386213"/>
            <a:ext cx="574805" cy="194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158" y="2761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99718"/>
              </p:ext>
            </p:extLst>
          </p:nvPr>
        </p:nvGraphicFramePr>
        <p:xfrm>
          <a:off x="8102482" y="4198795"/>
          <a:ext cx="3932090" cy="38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789">
                  <a:extLst>
                    <a:ext uri="{9D8B030D-6E8A-4147-A177-3AD203B41FA5}">
                      <a16:colId xmlns:a16="http://schemas.microsoft.com/office/drawing/2014/main" val="4059408872"/>
                    </a:ext>
                  </a:extLst>
                </a:gridCol>
                <a:gridCol w="1930604">
                  <a:extLst>
                    <a:ext uri="{9D8B030D-6E8A-4147-A177-3AD203B41FA5}">
                      <a16:colId xmlns:a16="http://schemas.microsoft.com/office/drawing/2014/main" val="23648809"/>
                    </a:ext>
                  </a:extLst>
                </a:gridCol>
                <a:gridCol w="1310697">
                  <a:extLst>
                    <a:ext uri="{9D8B030D-6E8A-4147-A177-3AD203B41FA5}">
                      <a16:colId xmlns:a16="http://schemas.microsoft.com/office/drawing/2014/main" val="2043480152"/>
                    </a:ext>
                  </a:extLst>
                </a:gridCol>
              </a:tblGrid>
              <a:tr h="3892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Beth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Salary = 1M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Age =18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23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147712" y="386360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80425"/>
              </p:ext>
            </p:extLst>
          </p:nvPr>
        </p:nvGraphicFramePr>
        <p:xfrm>
          <a:off x="8087483" y="4933237"/>
          <a:ext cx="3932090" cy="38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789">
                  <a:extLst>
                    <a:ext uri="{9D8B030D-6E8A-4147-A177-3AD203B41FA5}">
                      <a16:colId xmlns:a16="http://schemas.microsoft.com/office/drawing/2014/main" val="4059408872"/>
                    </a:ext>
                  </a:extLst>
                </a:gridCol>
                <a:gridCol w="1930604">
                  <a:extLst>
                    <a:ext uri="{9D8B030D-6E8A-4147-A177-3AD203B41FA5}">
                      <a16:colId xmlns:a16="http://schemas.microsoft.com/office/drawing/2014/main" val="23648809"/>
                    </a:ext>
                  </a:extLst>
                </a:gridCol>
                <a:gridCol w="1310697">
                  <a:extLst>
                    <a:ext uri="{9D8B030D-6E8A-4147-A177-3AD203B41FA5}">
                      <a16:colId xmlns:a16="http://schemas.microsoft.com/office/drawing/2014/main" val="2043480152"/>
                    </a:ext>
                  </a:extLst>
                </a:gridCol>
              </a:tblGrid>
              <a:tr h="3892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Carl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Role = CEO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Age =93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239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cxnSpLocks/>
            <a:endCxn id="15" idx="1"/>
          </p:cNvCxnSpPr>
          <p:nvPr/>
        </p:nvCxnSpPr>
        <p:spPr>
          <a:xfrm>
            <a:off x="7582187" y="3987126"/>
            <a:ext cx="520295" cy="406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627417" y="4332325"/>
            <a:ext cx="445954" cy="678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87683" y="4615041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50098" y="5399973"/>
            <a:ext cx="463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Key-value NoSQL examples </a:t>
            </a:r>
            <a:r>
              <a:rPr lang="en-US" i="1" dirty="0"/>
              <a:t>similar</a:t>
            </a:r>
            <a:r>
              <a:rPr lang="en-US" dirty="0"/>
              <a:t> to</a:t>
            </a:r>
          </a:p>
          <a:p>
            <a:r>
              <a:rPr lang="en-US" dirty="0"/>
              <a:t>	Amazon AWS </a:t>
            </a:r>
            <a:r>
              <a:rPr lang="en-US" dirty="0" err="1"/>
              <a:t>DynamoDB</a:t>
            </a:r>
            <a:endParaRPr lang="en-US" dirty="0"/>
          </a:p>
          <a:p>
            <a:r>
              <a:rPr lang="en-US" dirty="0"/>
              <a:t>	Azure Tables</a:t>
            </a:r>
          </a:p>
          <a:p>
            <a:r>
              <a:rPr lang="en-US" dirty="0"/>
              <a:t>	Google </a:t>
            </a:r>
            <a:r>
              <a:rPr lang="en-US" dirty="0" err="1"/>
              <a:t>BigTable</a:t>
            </a:r>
            <a:r>
              <a:rPr lang="en-US" dirty="0"/>
              <a:t> and Cloud </a:t>
            </a:r>
            <a:r>
              <a:rPr lang="en-US" dirty="0" err="1"/>
              <a:t>DataStore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3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53006"/>
            <a:ext cx="6634885" cy="4543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793"/>
          </a:xfrm>
        </p:spPr>
        <p:txBody>
          <a:bodyPr/>
          <a:lstStyle/>
          <a:p>
            <a:r>
              <a:rPr lang="en-US" dirty="0"/>
              <a:t>An simple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6" y="1371795"/>
            <a:ext cx="5761972" cy="4698892"/>
          </a:xfrm>
        </p:spPr>
        <p:txBody>
          <a:bodyPr>
            <a:normAutofit/>
          </a:bodyPr>
          <a:lstStyle/>
          <a:p>
            <a:r>
              <a:rPr lang="en-US" dirty="0"/>
              <a:t>A table and data blobs</a:t>
            </a:r>
          </a:p>
          <a:p>
            <a:r>
              <a:rPr lang="en-US" dirty="0"/>
              <a:t>Suppose you have a set of experiment data containing</a:t>
            </a:r>
          </a:p>
          <a:p>
            <a:pPr lvl="1"/>
            <a:r>
              <a:rPr lang="en-US" dirty="0"/>
              <a:t>An experiment number</a:t>
            </a:r>
          </a:p>
          <a:p>
            <a:pPr lvl="1"/>
            <a:r>
              <a:rPr lang="en-US" dirty="0"/>
              <a:t>A data item number</a:t>
            </a:r>
          </a:p>
          <a:p>
            <a:pPr lvl="1"/>
            <a:r>
              <a:rPr lang="en-US" dirty="0"/>
              <a:t>A date</a:t>
            </a:r>
          </a:p>
          <a:p>
            <a:pPr lvl="1"/>
            <a:r>
              <a:rPr lang="en-US" dirty="0"/>
              <a:t>Some comment data</a:t>
            </a:r>
          </a:p>
          <a:p>
            <a:pPr lvl="1"/>
            <a:r>
              <a:rPr lang="en-US" dirty="0"/>
              <a:t>A very large binary object</a:t>
            </a:r>
          </a:p>
          <a:p>
            <a:r>
              <a:rPr lang="en-US" dirty="0"/>
              <a:t>Build a table of the experiments</a:t>
            </a:r>
            <a:br>
              <a:rPr lang="en-US" dirty="0"/>
            </a:br>
            <a:r>
              <a:rPr lang="en-US" dirty="0"/>
              <a:t>with a url link to the data in blob</a:t>
            </a:r>
            <a:br>
              <a:rPr lang="en-US" dirty="0"/>
            </a:br>
            <a:r>
              <a:rPr lang="en-US" dirty="0"/>
              <a:t>store.</a:t>
            </a:r>
          </a:p>
        </p:txBody>
      </p:sp>
    </p:spTree>
    <p:extLst>
      <p:ext uri="{BB962C8B-B14F-4D97-AF65-F5344CB8AC3E}">
        <p14:creationId xmlns:p14="http://schemas.microsoft.com/office/powerpoint/2010/main" val="397300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608" y="905882"/>
            <a:ext cx="915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create a new storage account “tutorial” to hold the blobs and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82" y="1513850"/>
            <a:ext cx="9356103" cy="4704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075" y="3445459"/>
            <a:ext cx="205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an access key</a:t>
            </a:r>
          </a:p>
          <a:p>
            <a:r>
              <a:rPr lang="en-US" dirty="0"/>
              <a:t>Click here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84334" y="3865884"/>
            <a:ext cx="1402915" cy="1182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3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container for the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docker installed on your machine</a:t>
            </a:r>
          </a:p>
          <a:p>
            <a:endParaRPr lang="en-US" dirty="0"/>
          </a:p>
          <a:p>
            <a:r>
              <a:rPr lang="en-US" dirty="0"/>
              <a:t>Then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sv-SE" dirty="0"/>
              <a:t>docker run -i -t -p 8888:8888 dbgannon/tutorial2</a:t>
            </a:r>
          </a:p>
          <a:p>
            <a:r>
              <a:rPr lang="en-US" dirty="0"/>
              <a:t>This will take a while </a:t>
            </a:r>
          </a:p>
          <a:p>
            <a:r>
              <a:rPr lang="en-US" dirty="0"/>
              <a:t>When it is up go to </a:t>
            </a:r>
            <a:r>
              <a:rPr lang="en-US" dirty="0">
                <a:hlinkClick r:id="rId2"/>
              </a:rPr>
              <a:t>http://localhost:8888</a:t>
            </a:r>
            <a:r>
              <a:rPr lang="en-US" dirty="0"/>
              <a:t> and load </a:t>
            </a:r>
            <a:r>
              <a:rPr lang="en-US" dirty="0" err="1"/>
              <a:t>azure.ipynb</a:t>
            </a:r>
            <a:endParaRPr lang="en-US" dirty="0"/>
          </a:p>
          <a:p>
            <a:r>
              <a:rPr lang="en-US" dirty="0"/>
              <a:t>You will need to create your storage account and have </a:t>
            </a:r>
            <a:r>
              <a:rPr lang="en-US"/>
              <a:t>the key ready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4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07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Solution – now create table and blob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178"/>
            <a:ext cx="10515600" cy="47677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azure.storage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azure.storage.table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TableService, Entity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azure.storage.blob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BlockBlobService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azure.storage.blob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PublicAccess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block_blob_service = BlockBlobService(account_name='tutorial',    	account_key=‘biglongaccesskey')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block_blob_service.create_container('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public_access=PublicAccess.Container)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table_service = TableService(account_name='tutorial', 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account_key=‘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samebiglongkey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table_service.create_table('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"table created"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"table already there"</a:t>
            </a:r>
          </a:p>
        </p:txBody>
      </p:sp>
    </p:spTree>
    <p:extLst>
      <p:ext uri="{BB962C8B-B14F-4D97-AF65-F5344CB8AC3E}">
        <p14:creationId xmlns:p14="http://schemas.microsoft.com/office/powerpoint/2010/main" val="213824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517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Cloud Computing for Science</vt:lpstr>
      <vt:lpstr>Types of Cloud Data Storage Systems</vt:lpstr>
      <vt:lpstr>Object stores</vt:lpstr>
      <vt:lpstr>Relational Databases</vt:lpstr>
      <vt:lpstr>NoSQL Storage Systems</vt:lpstr>
      <vt:lpstr>An simple example </vt:lpstr>
      <vt:lpstr>Azure Solution</vt:lpstr>
      <vt:lpstr>Get the container for the demo</vt:lpstr>
      <vt:lpstr>Azure Solution – now create table and blob container </vt:lpstr>
      <vt:lpstr>Azure Solution</vt:lpstr>
      <vt:lpstr>Use Azure Storage Explorer to inspect the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23</cp:revision>
  <dcterms:created xsi:type="dcterms:W3CDTF">2017-03-02T19:26:25Z</dcterms:created>
  <dcterms:modified xsi:type="dcterms:W3CDTF">2017-03-14T18:37:30Z</dcterms:modified>
</cp:coreProperties>
</file>