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76" r:id="rId8"/>
    <p:sldId id="277" r:id="rId9"/>
    <p:sldId id="266" r:id="rId10"/>
    <p:sldId id="267" r:id="rId11"/>
    <p:sldId id="269" r:id="rId12"/>
    <p:sldId id="278" r:id="rId13"/>
    <p:sldId id="268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26F4-2A8D-438C-929D-3BC70A59EBF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gcloud.github.io/spark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7244"/>
            <a:ext cx="9144000" cy="1343706"/>
          </a:xfrm>
        </p:spPr>
        <p:txBody>
          <a:bodyPr/>
          <a:lstStyle/>
          <a:p>
            <a:r>
              <a:rPr lang="en-US" dirty="0"/>
              <a:t>Cloud Computing for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380"/>
            <a:ext cx="9144000" cy="1019420"/>
          </a:xfrm>
        </p:spPr>
        <p:txBody>
          <a:bodyPr/>
          <a:lstStyle/>
          <a:p>
            <a:r>
              <a:rPr lang="en-US" dirty="0"/>
              <a:t>Part 3.  Scaling Computation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2166257"/>
            <a:chOff x="2473174" y="398898"/>
            <a:chExt cx="8119136" cy="2098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/>
          </p:blipFill>
          <p:spPr>
            <a:xfrm>
              <a:off x="2473175" y="398898"/>
              <a:ext cx="8119135" cy="209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73175" y="398900"/>
              <a:ext cx="8119135" cy="1393080"/>
            </a:xfrm>
            <a:prstGeom prst="rect">
              <a:avLst/>
            </a:prstGeom>
            <a:blipFill dpi="0" rotWithShape="1">
              <a:blip r:embed="rId4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646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74" y="1791980"/>
              <a:ext cx="8119135" cy="705743"/>
            </a:xfrm>
            <a:prstGeom prst="rect">
              <a:avLst/>
            </a:prstGeom>
            <a:blipFill dpi="0" rotWithShape="1">
              <a:blip r:embed="rId6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55117" y="630059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Dennis Gannon</a:t>
            </a:r>
          </a:p>
        </p:txBody>
      </p:sp>
    </p:spTree>
    <p:extLst>
      <p:ext uri="{BB962C8B-B14F-4D97-AF65-F5344CB8AC3E}">
        <p14:creationId xmlns:p14="http://schemas.microsoft.com/office/powerpoint/2010/main" val="295276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897"/>
          </a:xfrm>
        </p:spPr>
        <p:txBody>
          <a:bodyPr/>
          <a:lstStyle/>
          <a:p>
            <a:r>
              <a:rPr lang="en-US" dirty="0"/>
              <a:t>Graph computation example: Spark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993" y="1075422"/>
            <a:ext cx="3434620" cy="14825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416" y="1518737"/>
            <a:ext cx="6621050" cy="47254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simple map reduce:  Compute</a:t>
            </a:r>
          </a:p>
          <a:p>
            <a:r>
              <a:rPr lang="en-US" dirty="0"/>
              <a:t>For n = 10,000,000</a:t>
            </a:r>
          </a:p>
          <a:p>
            <a:r>
              <a:rPr lang="en-US" dirty="0"/>
              <a:t>In Spark on Python  is: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(n)#an array from 0 to 9999999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ar,nump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i: 1.0/(i+1)**2)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.reduce(lambda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print(“x=%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f”%x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print(“pi**2/6=%f”%(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**2/6))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1.644934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1.644934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4472" y="2674307"/>
            <a:ext cx="926926" cy="425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7910" y="278167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0 .. 99999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11267" y="2667449"/>
            <a:ext cx="997204" cy="425885"/>
            <a:chOff x="8249261" y="2684150"/>
            <a:chExt cx="997204" cy="425885"/>
          </a:xfrm>
        </p:grpSpPr>
        <p:sp>
          <p:nvSpPr>
            <p:cNvPr id="8" name="Rectangle 7"/>
            <p:cNvSpPr/>
            <p:nvPr/>
          </p:nvSpPr>
          <p:spPr>
            <a:xfrm>
              <a:off x="8249261" y="2684150"/>
              <a:ext cx="939496" cy="425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0298" y="2771833"/>
              <a:ext cx="9861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100000 .. 199999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26301" y="2611677"/>
            <a:ext cx="6125228" cy="334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070632" y="2657605"/>
            <a:ext cx="997204" cy="425885"/>
            <a:chOff x="8249261" y="2684150"/>
            <a:chExt cx="997204" cy="425885"/>
          </a:xfrm>
        </p:grpSpPr>
        <p:sp>
          <p:nvSpPr>
            <p:cNvPr id="13" name="Rectangle 12"/>
            <p:cNvSpPr/>
            <p:nvPr/>
          </p:nvSpPr>
          <p:spPr>
            <a:xfrm>
              <a:off x="8249261" y="2684150"/>
              <a:ext cx="939496" cy="425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60298" y="2771833"/>
              <a:ext cx="9861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200000 .. 399999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67836" y="2597011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496160" y="2674307"/>
            <a:ext cx="997204" cy="425885"/>
            <a:chOff x="8249261" y="2684150"/>
            <a:chExt cx="997204" cy="425885"/>
          </a:xfrm>
        </p:grpSpPr>
        <p:sp>
          <p:nvSpPr>
            <p:cNvPr id="17" name="Rectangle 16"/>
            <p:cNvSpPr/>
            <p:nvPr/>
          </p:nvSpPr>
          <p:spPr>
            <a:xfrm>
              <a:off x="8249261" y="2684150"/>
              <a:ext cx="939496" cy="425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60298" y="2771833"/>
              <a:ext cx="9861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900000 .. 999999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270119" y="2231921"/>
            <a:ext cx="407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 Resilient Distributed Dataset (RDD)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078483" y="3117488"/>
            <a:ext cx="835616" cy="942379"/>
            <a:chOff x="7248121" y="3187629"/>
            <a:chExt cx="835616" cy="942379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23" name="Straight Arrow Connector 22"/>
            <p:cNvCxnSpPr>
              <a:cxnSpLocks/>
              <a:endCxn id="21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062687" y="3115358"/>
            <a:ext cx="835616" cy="942379"/>
            <a:chOff x="7248121" y="3187629"/>
            <a:chExt cx="835616" cy="942379"/>
          </a:xfrm>
        </p:grpSpPr>
        <p:sp>
          <p:nvSpPr>
            <p:cNvPr id="27" name="Rectangle: Rounded Corners 26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29" name="Straight Arrow Connector 28"/>
            <p:cNvCxnSpPr>
              <a:cxnSpLocks/>
              <a:endCxn id="28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094279" y="3123084"/>
            <a:ext cx="835616" cy="942379"/>
            <a:chOff x="7248121" y="3187629"/>
            <a:chExt cx="835616" cy="942379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33" name="Straight Arrow Connector 32"/>
            <p:cNvCxnSpPr>
              <a:cxnSpLocks/>
              <a:endCxn id="32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0590122" y="3126450"/>
            <a:ext cx="835616" cy="942379"/>
            <a:chOff x="7248121" y="3187629"/>
            <a:chExt cx="835616" cy="942379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37" name="Straight Arrow Connector 36"/>
            <p:cNvCxnSpPr>
              <a:cxnSpLocks/>
              <a:endCxn id="36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544844" y="4047823"/>
            <a:ext cx="936171" cy="964283"/>
            <a:chOff x="7782838" y="4047823"/>
            <a:chExt cx="936171" cy="964283"/>
          </a:xfrm>
        </p:grpSpPr>
        <p:sp>
          <p:nvSpPr>
            <p:cNvPr id="38" name="Oval 37"/>
            <p:cNvSpPr/>
            <p:nvPr/>
          </p:nvSpPr>
          <p:spPr>
            <a:xfrm>
              <a:off x="7935238" y="4578263"/>
              <a:ext cx="601250" cy="3444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>
              <a:off x="7782838" y="4047823"/>
              <a:ext cx="304800" cy="5709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endCxn id="38" idx="7"/>
            </p:cNvCxnSpPr>
            <p:nvPr/>
          </p:nvCxnSpPr>
          <p:spPr>
            <a:xfrm flipH="1">
              <a:off x="8448437" y="4065463"/>
              <a:ext cx="270572" cy="563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067160" y="448888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en-US" dirty="0"/>
            </a:p>
          </p:txBody>
        </p:sp>
      </p:grpSp>
      <p:sp>
        <p:nvSpPr>
          <p:cNvPr id="46" name="Oval 45"/>
          <p:cNvSpPr/>
          <p:nvPr/>
        </p:nvSpPr>
        <p:spPr>
          <a:xfrm>
            <a:off x="9658831" y="4597819"/>
            <a:ext cx="601250" cy="344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9506431" y="4067379"/>
            <a:ext cx="304800" cy="570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endCxn id="46" idx="7"/>
          </p:cNvCxnSpPr>
          <p:nvPr/>
        </p:nvCxnSpPr>
        <p:spPr>
          <a:xfrm flipH="1">
            <a:off x="10172030" y="4065463"/>
            <a:ext cx="664617" cy="582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790753" y="45084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640106" y="5453169"/>
            <a:ext cx="615426" cy="344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8145613" y="4911283"/>
            <a:ext cx="638442" cy="582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46" idx="3"/>
            <a:endCxn id="52" idx="7"/>
          </p:cNvCxnSpPr>
          <p:nvPr/>
        </p:nvCxnSpPr>
        <p:spPr>
          <a:xfrm flipH="1">
            <a:off x="9165405" y="4891839"/>
            <a:ext cx="581477" cy="61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75138" y="5363792"/>
            <a:ext cx="37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dirty="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8952246" y="5832619"/>
            <a:ext cx="9286" cy="23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21733" y="609992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11449218" y="2597011"/>
            <a:ext cx="420109" cy="3200624"/>
          </a:xfrm>
          <a:prstGeom prst="rightBrace">
            <a:avLst>
              <a:gd name="adj1" fmla="val 60511"/>
              <a:gd name="adj2" fmla="val 5065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658831" y="5177562"/>
            <a:ext cx="196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executed on</a:t>
            </a:r>
            <a:br>
              <a:rPr lang="en-US" dirty="0"/>
            </a:br>
            <a:r>
              <a:rPr lang="en-US" dirty="0"/>
              <a:t>distributed cluster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9199533" y="6099929"/>
            <a:ext cx="7733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010128" y="5941670"/>
            <a:ext cx="163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returned </a:t>
            </a:r>
            <a:br>
              <a:rPr lang="en-US" dirty="0"/>
            </a:br>
            <a:r>
              <a:rPr lang="en-US" dirty="0"/>
              <a:t>to python</a:t>
            </a:r>
          </a:p>
        </p:txBody>
      </p:sp>
    </p:spTree>
    <p:extLst>
      <p:ext uri="{BB962C8B-B14F-4D97-AF65-F5344CB8AC3E}">
        <p14:creationId xmlns:p14="http://schemas.microsoft.com/office/powerpoint/2010/main" val="376714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0" y="390178"/>
            <a:ext cx="11330836" cy="925056"/>
          </a:xfrm>
        </p:spPr>
        <p:txBody>
          <a:bodyPr/>
          <a:lstStyle/>
          <a:p>
            <a:r>
              <a:rPr lang="en-US" dirty="0"/>
              <a:t>More interesting example: 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48" y="1064712"/>
            <a:ext cx="10515600" cy="3344449"/>
          </a:xfrm>
        </p:spPr>
        <p:txBody>
          <a:bodyPr>
            <a:normAutofit/>
          </a:bodyPr>
          <a:lstStyle/>
          <a:p>
            <a:r>
              <a:rPr lang="en-US" sz="2400" dirty="0"/>
              <a:t>The algorithm basics</a:t>
            </a:r>
          </a:p>
          <a:p>
            <a:pPr lvl="1"/>
            <a:r>
              <a:rPr lang="en-US" sz="2000" i="1" dirty="0"/>
              <a:t>n</a:t>
            </a:r>
            <a:r>
              <a:rPr lang="en-US" sz="2000" dirty="0"/>
              <a:t>=1000000</a:t>
            </a:r>
          </a:p>
          <a:p>
            <a:pPr lvl="1"/>
            <a:r>
              <a:rPr lang="en-US" sz="2000" dirty="0"/>
              <a:t>Start with a vector P of </a:t>
            </a:r>
            <a:r>
              <a:rPr lang="en-US" sz="2000" i="1" dirty="0"/>
              <a:t>n</a:t>
            </a:r>
            <a:r>
              <a:rPr lang="en-US" sz="2000" dirty="0"/>
              <a:t> 2-d points and a vector kPoints of k random cluster centroids.</a:t>
            </a:r>
          </a:p>
          <a:p>
            <a:pPr lvl="1"/>
            <a:r>
              <a:rPr lang="en-US" sz="2000" dirty="0"/>
              <a:t>Iterate until kPoints don’t move:</a:t>
            </a:r>
          </a:p>
          <a:p>
            <a:pPr lvl="2"/>
            <a:r>
              <a:rPr lang="en-US" sz="1800" dirty="0"/>
              <a:t>For each j in [0,k-1] pick q[j] from kPoints.  Then find all the points p in P near q[j] and create the tuples   (j, (p, 1) for p nearest to q[j])</a:t>
            </a:r>
          </a:p>
          <a:p>
            <a:pPr lvl="2"/>
            <a:r>
              <a:rPr lang="en-US" sz="1800" dirty="0"/>
              <a:t>For each j compute the centroid of all points “near” q[j] in kPoints”   (j, (sum(p)/sum(1)))</a:t>
            </a:r>
          </a:p>
          <a:p>
            <a:pPr lvl="2"/>
            <a:r>
              <a:rPr lang="en-US" sz="1800" dirty="0"/>
              <a:t>Set q[j] to be the new centroid sum(p)/sum(1)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2" y="3842671"/>
            <a:ext cx="8538320" cy="30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7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Docker installed</a:t>
            </a:r>
          </a:p>
          <a:p>
            <a:pPr lvl="1"/>
            <a:r>
              <a:rPr lang="en-US" dirty="0"/>
              <a:t>download this the k-means demo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https://sciengcloud.github.io/spark.ipynb</a:t>
            </a:r>
            <a:br>
              <a:rPr lang="en-US" dirty="0"/>
            </a:br>
            <a:r>
              <a:rPr lang="en-US" dirty="0"/>
              <a:t>	to a local directory called notebooks</a:t>
            </a:r>
          </a:p>
          <a:p>
            <a:pPr lvl="1"/>
            <a:r>
              <a:rPr lang="en-US" dirty="0"/>
              <a:t>run dbgannon/tutorial</a:t>
            </a:r>
            <a:br>
              <a:rPr lang="en-US" dirty="0"/>
            </a:br>
            <a:r>
              <a:rPr lang="en-US" dirty="0"/>
              <a:t> run -it --</a:t>
            </a:r>
            <a:r>
              <a:rPr lang="en-US" dirty="0" err="1"/>
              <a:t>rm</a:t>
            </a:r>
            <a:r>
              <a:rPr lang="en-US" dirty="0"/>
              <a:t> -p 8888:8888  -v /Users/you/notebooks:/home/</a:t>
            </a:r>
            <a:r>
              <a:rPr lang="en-US" dirty="0" err="1"/>
              <a:t>joyvan</a:t>
            </a:r>
            <a:r>
              <a:rPr lang="en-US" dirty="0"/>
              <a:t>/work \ 		dbgannon/tutorial</a:t>
            </a:r>
          </a:p>
          <a:p>
            <a:pPr lvl="1"/>
            <a:r>
              <a:rPr lang="en-US" dirty="0"/>
              <a:t>You should see the </a:t>
            </a:r>
            <a:r>
              <a:rPr lang="en-US" dirty="0" err="1"/>
              <a:t>spark.ipynb</a:t>
            </a:r>
            <a:r>
              <a:rPr lang="en-US" dirty="0"/>
              <a:t>.   Fire it up.   Make sure it is running with kernel python 2 and shutdown other big apps.   This needs memory!</a:t>
            </a:r>
          </a:p>
          <a:p>
            <a:r>
              <a:rPr lang="en-US" dirty="0"/>
              <a:t>Signup for https://notebooks.azure.com</a:t>
            </a:r>
          </a:p>
          <a:p>
            <a:pPr lvl="1"/>
            <a:r>
              <a:rPr lang="en-US" dirty="0"/>
              <a:t>Do the twitter analysis demo</a:t>
            </a:r>
          </a:p>
        </p:txBody>
      </p:sp>
    </p:spTree>
    <p:extLst>
      <p:ext uri="{BB962C8B-B14F-4D97-AF65-F5344CB8AC3E}">
        <p14:creationId xmlns:p14="http://schemas.microsoft.com/office/powerpoint/2010/main" val="22523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50" y="102403"/>
            <a:ext cx="10515600" cy="1325563"/>
          </a:xfrm>
        </p:spPr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4" y="1427966"/>
            <a:ext cx="5041726" cy="5022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Divide a computation into small, mostly stateless components that can be </a:t>
            </a:r>
          </a:p>
          <a:p>
            <a:pPr lvl="1"/>
            <a:r>
              <a:rPr lang="en-US" dirty="0"/>
              <a:t>Easily replicated for scale</a:t>
            </a:r>
          </a:p>
          <a:p>
            <a:pPr lvl="1"/>
            <a:r>
              <a:rPr lang="en-US" dirty="0"/>
              <a:t>Communicate with simple protocols</a:t>
            </a:r>
          </a:p>
          <a:p>
            <a:pPr lvl="1"/>
            <a:r>
              <a:rPr lang="en-US" dirty="0"/>
              <a:t>Computation is as a swarm of communicating workers.</a:t>
            </a:r>
          </a:p>
          <a:p>
            <a:r>
              <a:rPr lang="en-US" dirty="0"/>
              <a:t>Typically run as containers using a service deployment and management service</a:t>
            </a:r>
          </a:p>
          <a:p>
            <a:pPr lvl="1"/>
            <a:r>
              <a:rPr lang="en-US" dirty="0"/>
              <a:t>Amazon EC2 Container Service</a:t>
            </a:r>
          </a:p>
          <a:p>
            <a:pPr lvl="1"/>
            <a:r>
              <a:rPr lang="en-US" dirty="0"/>
              <a:t>Google Kubernetes</a:t>
            </a:r>
          </a:p>
          <a:p>
            <a:pPr lvl="1"/>
            <a:r>
              <a:rPr lang="en-US" dirty="0"/>
              <a:t>DCOS from Berkeley/Mesosphere</a:t>
            </a:r>
          </a:p>
          <a:p>
            <a:pPr lvl="1"/>
            <a:r>
              <a:rPr lang="en-US" dirty="0"/>
              <a:t>Docker Swarm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66191" y="1440691"/>
            <a:ext cx="814192" cy="511504"/>
            <a:chOff x="6789107" y="1478071"/>
            <a:chExt cx="814192" cy="511504"/>
          </a:xfrm>
        </p:grpSpPr>
        <p:sp>
          <p:nvSpPr>
            <p:cNvPr id="5" name="Rectangle 4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38642" y="1432328"/>
            <a:ext cx="814192" cy="511504"/>
            <a:chOff x="6789107" y="1478071"/>
            <a:chExt cx="814192" cy="511504"/>
          </a:xfrm>
        </p:grpSpPr>
        <p:sp>
          <p:nvSpPr>
            <p:cNvPr id="10" name="Rectangle 9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15708" y="1440691"/>
            <a:ext cx="814192" cy="511504"/>
            <a:chOff x="6789107" y="1478071"/>
            <a:chExt cx="814192" cy="511504"/>
          </a:xfrm>
        </p:grpSpPr>
        <p:sp>
          <p:nvSpPr>
            <p:cNvPr id="14" name="Rectangle 13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92774" y="1440889"/>
            <a:ext cx="814192" cy="511504"/>
            <a:chOff x="6789107" y="1478071"/>
            <a:chExt cx="814192" cy="511504"/>
          </a:xfrm>
        </p:grpSpPr>
        <p:sp>
          <p:nvSpPr>
            <p:cNvPr id="18" name="Rectangle 17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9107" y="1540794"/>
              <a:ext cx="76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..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871488" y="1440691"/>
            <a:ext cx="814192" cy="511504"/>
            <a:chOff x="6789107" y="1478071"/>
            <a:chExt cx="814192" cy="511504"/>
          </a:xfrm>
        </p:grpSpPr>
        <p:sp>
          <p:nvSpPr>
            <p:cNvPr id="22" name="Rectangle 21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n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526060" y="1039660"/>
            <a:ext cx="5542767" cy="5498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38642" y="1039660"/>
            <a:ext cx="25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Service Cluster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425269" y="2730674"/>
            <a:ext cx="4161306" cy="1774521"/>
            <a:chOff x="7425269" y="2730674"/>
            <a:chExt cx="4161306" cy="1774521"/>
          </a:xfrm>
        </p:grpSpPr>
        <p:sp>
          <p:nvSpPr>
            <p:cNvPr id="27" name="Rectangle: Rounded Corners 26"/>
            <p:cNvSpPr/>
            <p:nvPr/>
          </p:nvSpPr>
          <p:spPr>
            <a:xfrm>
              <a:off x="7425269" y="2730674"/>
              <a:ext cx="641493" cy="3820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8000307" y="3463747"/>
              <a:ext cx="641493" cy="3820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8594961" y="4123151"/>
              <a:ext cx="641493" cy="3820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9498923" y="2810003"/>
              <a:ext cx="641493" cy="38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9710359" y="3557390"/>
              <a:ext cx="641493" cy="38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379896" y="3112718"/>
              <a:ext cx="206679" cy="2047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27" idx="3"/>
              <a:endCxn id="34" idx="1"/>
            </p:cNvCxnSpPr>
            <p:nvPr/>
          </p:nvCxnSpPr>
          <p:spPr>
            <a:xfrm>
              <a:off x="8066762" y="2921696"/>
              <a:ext cx="1432161" cy="79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endCxn id="35" idx="1"/>
            </p:cNvCxnSpPr>
            <p:nvPr/>
          </p:nvCxnSpPr>
          <p:spPr>
            <a:xfrm>
              <a:off x="8635845" y="3657503"/>
              <a:ext cx="1074514" cy="909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endCxn id="35" idx="1"/>
            </p:cNvCxnSpPr>
            <p:nvPr/>
          </p:nvCxnSpPr>
          <p:spPr>
            <a:xfrm flipV="1">
              <a:off x="9223865" y="3748412"/>
              <a:ext cx="486494" cy="556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  <a:endCxn id="36" idx="2"/>
            </p:cNvCxnSpPr>
            <p:nvPr/>
          </p:nvCxnSpPr>
          <p:spPr>
            <a:xfrm>
              <a:off x="10140416" y="2977937"/>
              <a:ext cx="1239480" cy="237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cxnSpLocks/>
              <a:endCxn id="36" idx="3"/>
            </p:cNvCxnSpPr>
            <p:nvPr/>
          </p:nvCxnSpPr>
          <p:spPr>
            <a:xfrm flipV="1">
              <a:off x="10362517" y="3287515"/>
              <a:ext cx="1047646" cy="439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9845630" y="3118367"/>
            <a:ext cx="1717894" cy="2177368"/>
            <a:chOff x="9845630" y="3118367"/>
            <a:chExt cx="1717894" cy="2177368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9845630" y="4297238"/>
              <a:ext cx="632617" cy="41335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10216429" y="4882376"/>
              <a:ext cx="632617" cy="41335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387995" y="3118367"/>
              <a:ext cx="175529" cy="1991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48" idx="3"/>
              <a:endCxn id="50" idx="3"/>
            </p:cNvCxnSpPr>
            <p:nvPr/>
          </p:nvCxnSpPr>
          <p:spPr>
            <a:xfrm flipV="1">
              <a:off x="10478247" y="3288343"/>
              <a:ext cx="935454" cy="12155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cxnSpLocks/>
              <a:endCxn id="50" idx="4"/>
            </p:cNvCxnSpPr>
            <p:nvPr/>
          </p:nvCxnSpPr>
          <p:spPr>
            <a:xfrm flipV="1">
              <a:off x="10838346" y="3317506"/>
              <a:ext cx="637414" cy="1752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626412" y="4503917"/>
            <a:ext cx="2590017" cy="1288806"/>
            <a:chOff x="7626412" y="4503917"/>
            <a:chExt cx="2590017" cy="1288806"/>
          </a:xfrm>
        </p:grpSpPr>
        <p:sp>
          <p:nvSpPr>
            <p:cNvPr id="56" name="Rectangle: Rounded Corners 55"/>
            <p:cNvSpPr/>
            <p:nvPr/>
          </p:nvSpPr>
          <p:spPr>
            <a:xfrm>
              <a:off x="7626412" y="4503917"/>
              <a:ext cx="600609" cy="413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8374860" y="5172577"/>
              <a:ext cx="600609" cy="413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9286599" y="5379364"/>
              <a:ext cx="600609" cy="413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56" idx="3"/>
              <a:endCxn id="48" idx="1"/>
            </p:cNvCxnSpPr>
            <p:nvPr/>
          </p:nvCxnSpPr>
          <p:spPr>
            <a:xfrm flipV="1">
              <a:off x="8227021" y="4503918"/>
              <a:ext cx="1618609" cy="2066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cxnSpLocks/>
              <a:endCxn id="48" idx="1"/>
            </p:cNvCxnSpPr>
            <p:nvPr/>
          </p:nvCxnSpPr>
          <p:spPr>
            <a:xfrm flipV="1">
              <a:off x="8975469" y="4503918"/>
              <a:ext cx="870161" cy="8631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cxnSpLocks/>
              <a:endCxn id="49" idx="1"/>
            </p:cNvCxnSpPr>
            <p:nvPr/>
          </p:nvCxnSpPr>
          <p:spPr>
            <a:xfrm flipV="1">
              <a:off x="9887208" y="5089056"/>
              <a:ext cx="329221" cy="492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8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6288" y="1189974"/>
            <a:ext cx="6408106" cy="502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Netflix, Google Docs, Azure services, eBay, Amazon, the UK Government Digital Service, Twitter, PayPal, Gilt, </a:t>
            </a:r>
            <a:r>
              <a:rPr lang="en-US" sz="2400" dirty="0" err="1"/>
              <a:t>Bluemix</a:t>
            </a:r>
            <a:r>
              <a:rPr lang="en-US" sz="2400" dirty="0"/>
              <a:t>, </a:t>
            </a:r>
            <a:r>
              <a:rPr lang="en-US" sz="2400" dirty="0" err="1"/>
              <a:t>Soundcloud</a:t>
            </a:r>
            <a:r>
              <a:rPr lang="en-US" sz="2400" dirty="0"/>
              <a:t>, The Guardian</a:t>
            </a:r>
          </a:p>
          <a:p>
            <a:r>
              <a:rPr lang="en-US" sz="2400" dirty="0"/>
              <a:t>JetStream Genomics Docker swarm to </a:t>
            </a:r>
            <a:r>
              <a:rPr lang="en-US" sz="2400" dirty="0" err="1"/>
              <a:t>spinup</a:t>
            </a:r>
            <a:r>
              <a:rPr lang="en-US" sz="2400" dirty="0"/>
              <a:t> container instance of Galaxy for users on demand</a:t>
            </a:r>
          </a:p>
          <a:p>
            <a:r>
              <a:rPr lang="en-US" sz="2400" dirty="0"/>
              <a:t>Processing Document streams</a:t>
            </a:r>
          </a:p>
          <a:p>
            <a:pPr lvl="1"/>
            <a:r>
              <a:rPr lang="en-US" sz="2000" dirty="0"/>
              <a:t>Lots of RSS feeds describing recent scientific documents</a:t>
            </a:r>
          </a:p>
          <a:p>
            <a:pPr lvl="1"/>
            <a:r>
              <a:rPr lang="en-US" sz="2000" dirty="0"/>
              <a:t>Let’s classify them by topic</a:t>
            </a:r>
          </a:p>
          <a:p>
            <a:pPr lvl="2"/>
            <a:r>
              <a:rPr lang="en-US" sz="1600" dirty="0"/>
              <a:t>Physics, Math, CS, Biology, Finance, …</a:t>
            </a:r>
          </a:p>
          <a:p>
            <a:pPr lvl="1"/>
            <a:r>
              <a:rPr lang="en-US" sz="2000" dirty="0"/>
              <a:t>By reading the abstracts and using a little machine learning.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75" y="3653951"/>
            <a:ext cx="6018245" cy="2914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33" y="233281"/>
            <a:ext cx="5635679" cy="3288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47367" y="510362"/>
            <a:ext cx="21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doc 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6492" y="3977622"/>
            <a:ext cx="191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Simplified version</a:t>
            </a:r>
          </a:p>
        </p:txBody>
      </p:sp>
    </p:spTree>
    <p:extLst>
      <p:ext uri="{BB962C8B-B14F-4D97-AF65-F5344CB8AC3E}">
        <p14:creationId xmlns:p14="http://schemas.microsoft.com/office/powerpoint/2010/main" val="273884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135"/>
          </a:xfrm>
        </p:spPr>
        <p:txBody>
          <a:bodyPr>
            <a:normAutofit fontScale="90000"/>
          </a:bodyPr>
          <a:lstStyle/>
          <a:p>
            <a:r>
              <a:rPr lang="en-US" dirty="0"/>
              <a:t>Demo -  Using Amazon AWS and Azure Together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2044" y="1427966"/>
            <a:ext cx="5041726" cy="5022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</a:t>
            </a:r>
          </a:p>
          <a:p>
            <a:pPr lvl="1"/>
            <a:r>
              <a:rPr lang="en-US" dirty="0"/>
              <a:t>An instance of a message Queue based on AWS SQS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dynamoDB</a:t>
            </a:r>
            <a:r>
              <a:rPr lang="en-US" dirty="0"/>
              <a:t> table </a:t>
            </a:r>
            <a:r>
              <a:rPr lang="en-US" dirty="0" err="1"/>
              <a:t>BookTable</a:t>
            </a:r>
            <a:endParaRPr lang="en-US" dirty="0"/>
          </a:p>
          <a:p>
            <a:pPr lvl="1"/>
            <a:r>
              <a:rPr lang="en-US" dirty="0"/>
              <a:t>An Azure table called </a:t>
            </a:r>
            <a:r>
              <a:rPr lang="en-US" dirty="0" err="1"/>
              <a:t>BookTable</a:t>
            </a:r>
            <a:endParaRPr lang="en-US" dirty="0"/>
          </a:p>
          <a:p>
            <a:r>
              <a:rPr lang="en-US" dirty="0"/>
              <a:t>Create 3 services</a:t>
            </a:r>
          </a:p>
          <a:p>
            <a:pPr lvl="1"/>
            <a:r>
              <a:rPr lang="en-US" dirty="0"/>
              <a:t>Predictor – one parameter (port)</a:t>
            </a:r>
          </a:p>
          <a:p>
            <a:pPr lvl="1"/>
            <a:r>
              <a:rPr lang="en-US" dirty="0" err="1"/>
              <a:t>TableServiceAWS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TableServiceAzure</a:t>
            </a:r>
            <a:r>
              <a:rPr lang="en-US" dirty="0"/>
              <a:t>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create a AWS elastic container service cluster</a:t>
            </a:r>
          </a:p>
        </p:txBody>
      </p:sp>
      <p:sp>
        <p:nvSpPr>
          <p:cNvPr id="4" name="Flowchart: Direct Access Storage 3"/>
          <p:cNvSpPr/>
          <p:nvPr/>
        </p:nvSpPr>
        <p:spPr>
          <a:xfrm>
            <a:off x="5961322" y="1729562"/>
            <a:ext cx="1041990" cy="545805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4993" y="13042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03418"/>
              </p:ext>
            </p:extLst>
          </p:nvPr>
        </p:nvGraphicFramePr>
        <p:xfrm>
          <a:off x="10515011" y="2687498"/>
          <a:ext cx="8954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9">
                  <a:extLst>
                    <a:ext uri="{9D8B030D-6E8A-4147-A177-3AD203B41FA5}">
                      <a16:colId xmlns:a16="http://schemas.microsoft.com/office/drawing/2014/main" val="2575281623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434476145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9985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0515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143143" y="2270014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</a:t>
            </a:r>
            <a:r>
              <a:rPr lang="en-US" dirty="0" err="1"/>
              <a:t>BookTable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378995" y="2034290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3911"/>
              </p:ext>
            </p:extLst>
          </p:nvPr>
        </p:nvGraphicFramePr>
        <p:xfrm>
          <a:off x="10515011" y="4746670"/>
          <a:ext cx="8954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9">
                  <a:extLst>
                    <a:ext uri="{9D8B030D-6E8A-4147-A177-3AD203B41FA5}">
                      <a16:colId xmlns:a16="http://schemas.microsoft.com/office/drawing/2014/main" val="2575281623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434476145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9985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0515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143143" y="4329186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BookTable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7378995" y="2789202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7378995" y="3544114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439246" y="5183333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7378995" y="4329186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7439246" y="5870907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8973561" y="3121486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TS-AWS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8973561" y="5282775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TS-Azure</a:t>
            </a:r>
          </a:p>
        </p:txBody>
      </p:sp>
      <p:cxnSp>
        <p:nvCxnSpPr>
          <p:cNvPr id="22" name="Straight Arrow Connector 21"/>
          <p:cNvCxnSpPr>
            <a:stCxn id="11" idx="3"/>
            <a:endCxn id="19" idx="1"/>
          </p:cNvCxnSpPr>
          <p:nvPr/>
        </p:nvCxnSpPr>
        <p:spPr>
          <a:xfrm>
            <a:off x="8548577" y="2270015"/>
            <a:ext cx="424984" cy="108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9" idx="1"/>
          </p:cNvCxnSpPr>
          <p:nvPr/>
        </p:nvCxnSpPr>
        <p:spPr>
          <a:xfrm>
            <a:off x="8548577" y="3000516"/>
            <a:ext cx="424984" cy="35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9" idx="1"/>
          </p:cNvCxnSpPr>
          <p:nvPr/>
        </p:nvCxnSpPr>
        <p:spPr>
          <a:xfrm flipV="1">
            <a:off x="8548577" y="3357211"/>
            <a:ext cx="424984" cy="38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endCxn id="20" idx="1"/>
          </p:cNvCxnSpPr>
          <p:nvPr/>
        </p:nvCxnSpPr>
        <p:spPr>
          <a:xfrm>
            <a:off x="8548577" y="4589610"/>
            <a:ext cx="424984" cy="92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20" idx="1"/>
          </p:cNvCxnSpPr>
          <p:nvPr/>
        </p:nvCxnSpPr>
        <p:spPr>
          <a:xfrm>
            <a:off x="8608828" y="5406461"/>
            <a:ext cx="364733" cy="1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0" idx="1"/>
          </p:cNvCxnSpPr>
          <p:nvPr/>
        </p:nvCxnSpPr>
        <p:spPr>
          <a:xfrm flipV="1">
            <a:off x="8615691" y="5518500"/>
            <a:ext cx="357870" cy="5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10157141" y="4873401"/>
            <a:ext cx="357870" cy="5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10160096" y="2757718"/>
            <a:ext cx="357870" cy="5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858895" y="2002464"/>
            <a:ext cx="520100" cy="26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14" idx="1"/>
          </p:cNvCxnSpPr>
          <p:nvPr/>
        </p:nvCxnSpPr>
        <p:spPr>
          <a:xfrm>
            <a:off x="6871746" y="2014797"/>
            <a:ext cx="507249" cy="101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endCxn id="15" idx="1"/>
          </p:cNvCxnSpPr>
          <p:nvPr/>
        </p:nvCxnSpPr>
        <p:spPr>
          <a:xfrm>
            <a:off x="6899108" y="2034290"/>
            <a:ext cx="479887" cy="174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endCxn id="17" idx="1"/>
          </p:cNvCxnSpPr>
          <p:nvPr/>
        </p:nvCxnSpPr>
        <p:spPr>
          <a:xfrm>
            <a:off x="6873238" y="2002464"/>
            <a:ext cx="505757" cy="25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16" idx="1"/>
          </p:cNvCxnSpPr>
          <p:nvPr/>
        </p:nvCxnSpPr>
        <p:spPr>
          <a:xfrm>
            <a:off x="6880032" y="1984565"/>
            <a:ext cx="559214" cy="343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endCxn id="18" idx="1"/>
          </p:cNvCxnSpPr>
          <p:nvPr/>
        </p:nvCxnSpPr>
        <p:spPr>
          <a:xfrm>
            <a:off x="6880574" y="1986071"/>
            <a:ext cx="558672" cy="412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0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2" y="1036443"/>
            <a:ext cx="6746861" cy="24464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1" y="3330497"/>
            <a:ext cx="6493545" cy="3505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992" y="277443"/>
            <a:ext cx="10515600" cy="724639"/>
          </a:xfrm>
        </p:spPr>
        <p:txBody>
          <a:bodyPr/>
          <a:lstStyle/>
          <a:p>
            <a:r>
              <a:rPr lang="en-US" dirty="0"/>
              <a:t>Create a cluster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17" y="648550"/>
            <a:ext cx="6435725" cy="58656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93834" y="765717"/>
            <a:ext cx="6333893" cy="543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2942" y="1002082"/>
            <a:ext cx="5154461" cy="2235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2942" y="3330497"/>
            <a:ext cx="5154461" cy="3395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638995">
            <a:off x="4916466" y="1709803"/>
            <a:ext cx="1127342" cy="194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/>
          <p:cNvSpPr/>
          <p:nvPr/>
        </p:nvSpPr>
        <p:spPr>
          <a:xfrm rot="2822329">
            <a:off x="5431730" y="3540335"/>
            <a:ext cx="205795" cy="821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78" y="0"/>
            <a:ext cx="10515600" cy="780585"/>
          </a:xfrm>
        </p:spPr>
        <p:txBody>
          <a:bodyPr/>
          <a:lstStyle/>
          <a:p>
            <a:r>
              <a:rPr lang="en-US" dirty="0"/>
              <a:t>Code to create a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247" y="1892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3" y="715710"/>
            <a:ext cx="11139665" cy="4121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72722"/>
            <a:ext cx="10698720" cy="19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080" y="2056138"/>
            <a:ext cx="3639855" cy="1325563"/>
          </a:xfrm>
        </p:spPr>
        <p:txBody>
          <a:bodyPr/>
          <a:lstStyle/>
          <a:p>
            <a:r>
              <a:rPr lang="en-US" dirty="0"/>
              <a:t>Go to Demo</a:t>
            </a:r>
          </a:p>
        </p:txBody>
      </p:sp>
    </p:spTree>
    <p:extLst>
      <p:ext uri="{BB962C8B-B14F-4D97-AF65-F5344CB8AC3E}">
        <p14:creationId xmlns:p14="http://schemas.microsoft.com/office/powerpoint/2010/main" val="114934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cloud data centers are designed to scale</a:t>
            </a:r>
          </a:p>
          <a:p>
            <a:pPr lvl="1"/>
            <a:r>
              <a:rPr lang="en-US" dirty="0"/>
              <a:t>Traditional HPC MPI programming is possible, but a Cray is better.</a:t>
            </a:r>
          </a:p>
          <a:p>
            <a:r>
              <a:rPr lang="en-US" dirty="0"/>
              <a:t>The cloud is best at distributed scale, interactive computation</a:t>
            </a:r>
          </a:p>
          <a:p>
            <a:pPr lvl="1"/>
            <a:r>
              <a:rPr lang="en-US" dirty="0"/>
              <a:t>Spark in Yarn with Jupyter is a good example</a:t>
            </a:r>
          </a:p>
          <a:p>
            <a:r>
              <a:rPr lang="en-US" dirty="0"/>
              <a:t>MapReduce and Graph models are well supported</a:t>
            </a:r>
          </a:p>
          <a:p>
            <a:r>
              <a:rPr lang="en-US" dirty="0"/>
              <a:t>Microservices provide  a means to support very large scale parallelism in continuously running applications.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05" y="156730"/>
            <a:ext cx="3815576" cy="343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2842"/>
          </a:xfrm>
        </p:spPr>
        <p:txBody>
          <a:bodyPr/>
          <a:lstStyle/>
          <a:p>
            <a:r>
              <a:rPr lang="en-US" dirty="0"/>
              <a:t>The Cloud Data Center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19" y="1264017"/>
            <a:ext cx="5769279" cy="5193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Early days: 2005 </a:t>
            </a:r>
          </a:p>
          <a:p>
            <a:pPr lvl="1"/>
            <a:r>
              <a:rPr lang="en-US" dirty="0"/>
              <a:t>Very simple servers</a:t>
            </a:r>
          </a:p>
          <a:p>
            <a:pPr lvl="1"/>
            <a:r>
              <a:rPr lang="en-US" dirty="0"/>
              <a:t>Network outward facing poor interconnect</a:t>
            </a:r>
          </a:p>
          <a:p>
            <a:r>
              <a:rPr lang="en-US" dirty="0"/>
              <a:t>2008-2016</a:t>
            </a:r>
          </a:p>
          <a:p>
            <a:pPr lvl="1"/>
            <a:r>
              <a:rPr lang="en-US" dirty="0"/>
              <a:t>Software defined networks</a:t>
            </a:r>
          </a:p>
          <a:p>
            <a:pPr lvl="1"/>
            <a:r>
              <a:rPr lang="en-US" dirty="0"/>
              <a:t>Special InfiniBand sub networks</a:t>
            </a:r>
          </a:p>
          <a:p>
            <a:pPr lvl="1"/>
            <a:r>
              <a:rPr lang="en-US" dirty="0"/>
              <a:t>Many different server types</a:t>
            </a:r>
          </a:p>
          <a:p>
            <a:pPr lvl="2"/>
            <a:r>
              <a:rPr lang="en-US" dirty="0"/>
              <a:t>2 cores to 32 cores to GPU accelerations</a:t>
            </a:r>
          </a:p>
          <a:p>
            <a:pPr lvl="1"/>
            <a:r>
              <a:rPr lang="en-US" dirty="0"/>
              <a:t>Efficiency experiments</a:t>
            </a:r>
          </a:p>
          <a:p>
            <a:pPr lvl="2"/>
            <a:r>
              <a:rPr lang="en-US" dirty="0"/>
              <a:t>Geothermal, wind, wave</a:t>
            </a:r>
          </a:p>
          <a:p>
            <a:pPr lvl="2"/>
            <a:r>
              <a:rPr lang="en-US" dirty="0"/>
              <a:t>Containerized server</a:t>
            </a:r>
          </a:p>
          <a:p>
            <a:r>
              <a:rPr lang="en-US" dirty="0"/>
              <a:t>2017 </a:t>
            </a:r>
          </a:p>
          <a:p>
            <a:pPr lvl="1"/>
            <a:r>
              <a:rPr lang="en-US" dirty="0"/>
              <a:t>Azure FPGA accelerated mesh</a:t>
            </a:r>
          </a:p>
          <a:p>
            <a:pPr lvl="1"/>
            <a:r>
              <a:rPr lang="en-US" dirty="0"/>
              <a:t>Google Tensor Processing Unit</a:t>
            </a:r>
          </a:p>
          <a:p>
            <a:pPr lvl="1"/>
            <a:r>
              <a:rPr lang="en-US" dirty="0"/>
              <a:t>Facebook – Open Compute Project</a:t>
            </a:r>
          </a:p>
          <a:p>
            <a:pPr lvl="1"/>
            <a:r>
              <a:rPr lang="en-US" dirty="0"/>
              <a:t>ARM based servers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49" y="3677940"/>
            <a:ext cx="5594350" cy="31115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096000" y="1865225"/>
            <a:ext cx="1732767" cy="195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997885" y="5142876"/>
            <a:ext cx="1196236" cy="181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0" y="149534"/>
            <a:ext cx="10515600" cy="1325563"/>
          </a:xfrm>
        </p:spPr>
        <p:txBody>
          <a:bodyPr/>
          <a:lstStyle/>
          <a:p>
            <a:r>
              <a:rPr lang="en-US" dirty="0"/>
              <a:t>Azure and AWS Global Data Center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3" y="1105218"/>
            <a:ext cx="11621793" cy="57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8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108"/>
          </a:xfrm>
        </p:spPr>
        <p:txBody>
          <a:bodyPr/>
          <a:lstStyle/>
          <a:p>
            <a:r>
              <a:rPr lang="en-US" dirty="0"/>
              <a:t>How to scale:  Models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224" y="1534438"/>
            <a:ext cx="6846518" cy="4617473"/>
          </a:xfrm>
        </p:spPr>
        <p:txBody>
          <a:bodyPr/>
          <a:lstStyle/>
          <a:p>
            <a:r>
              <a:rPr lang="en-US" dirty="0"/>
              <a:t>Classic HPC </a:t>
            </a:r>
          </a:p>
          <a:p>
            <a:pPr lvl="1"/>
            <a:r>
              <a:rPr lang="en-US" dirty="0"/>
              <a:t>SPMD  MPI programming</a:t>
            </a:r>
          </a:p>
          <a:p>
            <a:r>
              <a:rPr lang="en-US" dirty="0"/>
              <a:t>Task Parallel</a:t>
            </a:r>
          </a:p>
          <a:p>
            <a:pPr lvl="1"/>
            <a:r>
              <a:rPr lang="en-US" dirty="0"/>
              <a:t>Also called “embarrassingly parallel”</a:t>
            </a:r>
          </a:p>
          <a:p>
            <a:r>
              <a:rPr lang="en-US" dirty="0"/>
              <a:t>MapReduce</a:t>
            </a:r>
          </a:p>
          <a:p>
            <a:pPr lvl="1"/>
            <a:r>
              <a:rPr lang="en-US" dirty="0"/>
              <a:t>Hadoop style</a:t>
            </a:r>
          </a:p>
          <a:p>
            <a:r>
              <a:rPr lang="en-US" dirty="0"/>
              <a:t>Graph Execution</a:t>
            </a:r>
          </a:p>
          <a:p>
            <a:pPr lvl="1"/>
            <a:r>
              <a:rPr lang="en-US" dirty="0"/>
              <a:t>Spark and streaming systems</a:t>
            </a:r>
          </a:p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Similar to actor model</a:t>
            </a:r>
          </a:p>
        </p:txBody>
      </p:sp>
    </p:spTree>
    <p:extLst>
      <p:ext uri="{BB962C8B-B14F-4D97-AF65-F5344CB8AC3E}">
        <p14:creationId xmlns:p14="http://schemas.microsoft.com/office/powerpoint/2010/main" val="200968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694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94" y="1365337"/>
            <a:ext cx="4979096" cy="53110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AWS </a:t>
            </a:r>
            <a:r>
              <a:rPr lang="en-US" dirty="0" err="1"/>
              <a:t>CloudFormation</a:t>
            </a:r>
            <a:r>
              <a:rPr lang="en-US" dirty="0"/>
              <a:t> Cluster </a:t>
            </a:r>
          </a:p>
          <a:p>
            <a:pPr lvl="1"/>
            <a:r>
              <a:rPr lang="en-US" dirty="0"/>
              <a:t>Fill out CfnCluster template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aws</a:t>
            </a:r>
            <a:r>
              <a:rPr lang="en-US" dirty="0"/>
              <a:t> command line to submit</a:t>
            </a:r>
          </a:p>
          <a:p>
            <a:pPr lvl="1"/>
            <a:r>
              <a:rPr lang="en-US" dirty="0"/>
              <a:t>Log into head node</a:t>
            </a:r>
          </a:p>
          <a:p>
            <a:r>
              <a:rPr lang="en-US" dirty="0"/>
              <a:t>Azure create a </a:t>
            </a:r>
            <a:r>
              <a:rPr lang="en-US" dirty="0" err="1"/>
              <a:t>slurm</a:t>
            </a:r>
            <a:r>
              <a:rPr lang="en-US" dirty="0"/>
              <a:t> cluster</a:t>
            </a:r>
          </a:p>
          <a:p>
            <a:pPr lvl="1"/>
            <a:r>
              <a:rPr lang="en-US" dirty="0"/>
              <a:t>See Azure </a:t>
            </a:r>
            <a:r>
              <a:rPr lang="en-US" dirty="0" err="1"/>
              <a:t>slurm</a:t>
            </a:r>
            <a:r>
              <a:rPr lang="en-US" dirty="0"/>
              <a:t> tutorial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use Azure Batch</a:t>
            </a:r>
          </a:p>
          <a:p>
            <a:pPr lvl="1"/>
            <a:r>
              <a:rPr lang="en-US" dirty="0"/>
              <a:t>Similar to AWS batch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24" y="60254"/>
            <a:ext cx="6101434" cy="3693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58" y="3569918"/>
            <a:ext cx="5958200" cy="348218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917795" y="5824418"/>
            <a:ext cx="1833712" cy="16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3156312"/>
            <a:ext cx="6070945" cy="25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2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96" y="830784"/>
            <a:ext cx="6625733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79" y="189760"/>
            <a:ext cx="10515600" cy="931319"/>
          </a:xfrm>
        </p:spPr>
        <p:txBody>
          <a:bodyPr/>
          <a:lstStyle/>
          <a:p>
            <a:r>
              <a:rPr lang="en-US" dirty="0"/>
              <a:t>Task Parallel and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85" y="1543789"/>
            <a:ext cx="5155504" cy="5026112"/>
          </a:xfrm>
        </p:spPr>
        <p:txBody>
          <a:bodyPr>
            <a:normAutofit/>
          </a:bodyPr>
          <a:lstStyle/>
          <a:p>
            <a:r>
              <a:rPr lang="en-US" dirty="0"/>
              <a:t>Task parallel model is great for solving problems that involve doing many independent computations.</a:t>
            </a:r>
          </a:p>
          <a:p>
            <a:r>
              <a:rPr lang="en-US" dirty="0"/>
              <a:t>Map Reduce</a:t>
            </a:r>
          </a:p>
          <a:p>
            <a:pPr lvl="1"/>
            <a:r>
              <a:rPr lang="en-US" dirty="0"/>
              <a:t>Bulk Synchronous Parallel (BSP)</a:t>
            </a:r>
          </a:p>
          <a:p>
            <a:pPr lvl="1"/>
            <a:r>
              <a:rPr lang="en-US" dirty="0"/>
              <a:t>Map Task = an operation applied to blocks of data in parallel</a:t>
            </a:r>
          </a:p>
          <a:p>
            <a:pPr lvl="1"/>
            <a:r>
              <a:rPr lang="en-US" dirty="0"/>
              <a:t>Reduce Task- when maps are “done” reduce the results to a single result</a:t>
            </a:r>
          </a:p>
          <a:p>
            <a:r>
              <a:rPr lang="en-US" dirty="0"/>
              <a:t>Examples of both later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48" y="3228349"/>
            <a:ext cx="5769381" cy="36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8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r>
              <a:rPr lang="en-US" dirty="0"/>
              <a:t>The Hadoop- Yarn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93" y="1227552"/>
            <a:ext cx="10515600" cy="653287"/>
          </a:xfrm>
        </p:spPr>
        <p:txBody>
          <a:bodyPr/>
          <a:lstStyle/>
          <a:p>
            <a:r>
              <a:rPr lang="en-US" dirty="0"/>
              <a:t>Yarn is the name of a project containing many 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1" y="2928086"/>
            <a:ext cx="6961387" cy="336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92" y="3174142"/>
            <a:ext cx="5243798" cy="297505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9891" y="1800251"/>
            <a:ext cx="5487445" cy="145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runtime system is distributed</a:t>
            </a:r>
          </a:p>
          <a:p>
            <a:r>
              <a:rPr lang="en-US" dirty="0"/>
              <a:t>Hadoop,  Spark run in distributed mode</a:t>
            </a:r>
          </a:p>
          <a:p>
            <a:r>
              <a:rPr lang="en-US" dirty="0"/>
              <a:t>Multiple clients can access the resource manager</a:t>
            </a:r>
          </a:p>
          <a:p>
            <a:r>
              <a:rPr lang="en-US" dirty="0"/>
              <a:t>Jupyter and Zeppelin are interactive clients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14159" y="1795729"/>
            <a:ext cx="5487445" cy="1378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HDFS is the Hadoop File system</a:t>
            </a:r>
          </a:p>
          <a:p>
            <a:r>
              <a:rPr lang="en-US" dirty="0"/>
              <a:t>Distributed over data node servers</a:t>
            </a:r>
          </a:p>
          <a:p>
            <a:r>
              <a:rPr lang="en-US" dirty="0"/>
              <a:t>Files are blocked, distributed and replicated </a:t>
            </a:r>
          </a:p>
          <a:p>
            <a:r>
              <a:rPr lang="en-US" dirty="0"/>
              <a:t>Files are write-once.   </a:t>
            </a:r>
          </a:p>
        </p:txBody>
      </p:sp>
    </p:spTree>
    <p:extLst>
      <p:ext uri="{BB962C8B-B14F-4D97-AF65-F5344CB8AC3E}">
        <p14:creationId xmlns:p14="http://schemas.microsoft.com/office/powerpoint/2010/main" val="299199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952"/>
          </a:xfrm>
        </p:spPr>
        <p:txBody>
          <a:bodyPr/>
          <a:lstStyle/>
          <a:p>
            <a:r>
              <a:rPr lang="en-US" dirty="0"/>
              <a:t>Azure HDInsight is a Yarm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" y="1612375"/>
            <a:ext cx="10173063" cy="49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11" y="4597052"/>
            <a:ext cx="6175211" cy="2248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61" y="537094"/>
            <a:ext cx="5049645" cy="4206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2" y="142100"/>
            <a:ext cx="10515600" cy="1325563"/>
          </a:xfrm>
        </p:spPr>
        <p:txBody>
          <a:bodyPr/>
          <a:lstStyle/>
          <a:p>
            <a:r>
              <a:rPr lang="en-US" dirty="0"/>
              <a:t>Graph Parallel and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97" y="1318320"/>
            <a:ext cx="6170113" cy="5295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Parallel</a:t>
            </a:r>
          </a:p>
          <a:p>
            <a:pPr lvl="1"/>
            <a:r>
              <a:rPr lang="en-US" dirty="0"/>
              <a:t>The data is in distributed arrays or streams.</a:t>
            </a:r>
          </a:p>
          <a:p>
            <a:pPr lvl="1"/>
            <a:r>
              <a:rPr lang="en-US" dirty="0"/>
              <a:t>build a data flow graph of the algorithms  functions.  </a:t>
            </a:r>
          </a:p>
          <a:p>
            <a:pPr lvl="1"/>
            <a:r>
              <a:rPr lang="en-US" dirty="0"/>
              <a:t>The graph is compiled into parallel operators that are applied to the distributed data structures.</a:t>
            </a:r>
          </a:p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Divide a computation into small, mostly stateless components that can be </a:t>
            </a:r>
          </a:p>
          <a:p>
            <a:pPr lvl="2"/>
            <a:r>
              <a:rPr lang="en-US" dirty="0"/>
              <a:t>Easily replicated for scale</a:t>
            </a:r>
          </a:p>
          <a:p>
            <a:pPr lvl="2"/>
            <a:r>
              <a:rPr lang="en-US" dirty="0"/>
              <a:t>Communicate with simple protocols</a:t>
            </a:r>
          </a:p>
          <a:p>
            <a:pPr lvl="1"/>
            <a:r>
              <a:rPr lang="en-US" dirty="0"/>
              <a:t>Computation is as a swarm of communicating workers.</a:t>
            </a:r>
          </a:p>
        </p:txBody>
      </p:sp>
    </p:spTree>
    <p:extLst>
      <p:ext uri="{BB962C8B-B14F-4D97-AF65-F5344CB8AC3E}">
        <p14:creationId xmlns:p14="http://schemas.microsoft.com/office/powerpoint/2010/main" val="253137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860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Cloud Computing for Science</vt:lpstr>
      <vt:lpstr>The Cloud Data Center Evolution</vt:lpstr>
      <vt:lpstr>Azure and AWS Global Data Center Network</vt:lpstr>
      <vt:lpstr>How to scale:  Models of Parallelism</vt:lpstr>
      <vt:lpstr>Classic HPC</vt:lpstr>
      <vt:lpstr>Task Parallel and Map Reduce</vt:lpstr>
      <vt:lpstr>The Hadoop- Yarn ecosystem</vt:lpstr>
      <vt:lpstr>Azure HDInsight is a Yarm Environment</vt:lpstr>
      <vt:lpstr>Graph Parallel and Microservices</vt:lpstr>
      <vt:lpstr>Graph computation example: Spark</vt:lpstr>
      <vt:lpstr>More interesting example:  k-means clustering</vt:lpstr>
      <vt:lpstr>Exercises </vt:lpstr>
      <vt:lpstr>Microservices</vt:lpstr>
      <vt:lpstr>Examples</vt:lpstr>
      <vt:lpstr>Demo -  Using Amazon AWS and Azure Together</vt:lpstr>
      <vt:lpstr>Create a cluster</vt:lpstr>
      <vt:lpstr>Code to create a service</vt:lpstr>
      <vt:lpstr>Go to Demo</vt:lpstr>
      <vt:lpstr>Section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for Science</dc:title>
  <dc:creator>dennis gannon</dc:creator>
  <cp:lastModifiedBy>dennis gannon</cp:lastModifiedBy>
  <cp:revision>44</cp:revision>
  <dcterms:created xsi:type="dcterms:W3CDTF">2017-03-09T15:31:34Z</dcterms:created>
  <dcterms:modified xsi:type="dcterms:W3CDTF">2017-03-28T21:45:24Z</dcterms:modified>
</cp:coreProperties>
</file>