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9" r:id="rId4"/>
    <p:sldId id="270" r:id="rId5"/>
    <p:sldId id="257" r:id="rId6"/>
    <p:sldId id="267" r:id="rId7"/>
    <p:sldId id="268" r:id="rId8"/>
    <p:sldId id="260" r:id="rId9"/>
    <p:sldId id="261" r:id="rId10"/>
    <p:sldId id="262" r:id="rId11"/>
    <p:sldId id="263" r:id="rId12"/>
    <p:sldId id="258" r:id="rId13"/>
    <p:sldId id="25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2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5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4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9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4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4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6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8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E4EF-D8B7-474F-B4C5-9F7E7C271BF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6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ngcloud.github.io/tutorial.tar.gz" TargetMode="External"/><Relationship Id="rId2" Type="http://schemas.openxmlformats.org/officeDocument/2006/relationships/hyperlink" Target="http://storageexplor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4scieng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tinuum.io/anaconda/install" TargetMode="External"/><Relationship Id="rId2" Type="http://schemas.openxmlformats.org/officeDocument/2006/relationships/hyperlink" Target="https://notebooks.azur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docs.docker.com/engine/install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6528" y="2873827"/>
            <a:ext cx="9144000" cy="1082449"/>
          </a:xfrm>
        </p:spPr>
        <p:txBody>
          <a:bodyPr/>
          <a:lstStyle/>
          <a:p>
            <a:r>
              <a:rPr lang="en-US" dirty="0"/>
              <a:t>Cloud Computing for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1714" y="4728710"/>
            <a:ext cx="9144000" cy="702458"/>
          </a:xfrm>
        </p:spPr>
        <p:txBody>
          <a:bodyPr>
            <a:normAutofit/>
          </a:bodyPr>
          <a:lstStyle/>
          <a:p>
            <a:r>
              <a:rPr lang="en-US" sz="3600" dirty="0"/>
              <a:t>Orienting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87286" y="0"/>
            <a:ext cx="9285514" cy="1758043"/>
            <a:chOff x="2473174" y="398898"/>
            <a:chExt cx="8119136" cy="20988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489"/>
            <a:stretch/>
          </p:blipFill>
          <p:spPr>
            <a:xfrm>
              <a:off x="2473175" y="398898"/>
              <a:ext cx="8119135" cy="209882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473175" y="398900"/>
              <a:ext cx="8119135" cy="1393080"/>
            </a:xfrm>
            <a:prstGeom prst="rect">
              <a:avLst/>
            </a:prstGeom>
            <a:blipFill dpi="0" rotWithShape="1">
              <a:blip r:embed="rId4">
                <a:alphaModFix amt="3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5646"/>
                        </a14:imgEffect>
                        <a14:imgEffect>
                          <a14:saturation sat="0"/>
                        </a14:imgEffect>
                        <a14:imgEffect>
                          <a14:brightnessContrast bright="22000" contras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73174" y="1791980"/>
              <a:ext cx="8119135" cy="705743"/>
            </a:xfrm>
            <a:prstGeom prst="rect">
              <a:avLst/>
            </a:prstGeom>
            <a:blipFill dpi="0" rotWithShape="1">
              <a:blip r:embed="rId6">
                <a:alphaModFix amt="3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-100000"/>
                        </a14:imgEffect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  <a14:imgEffect>
                          <a14:brightnessContrast bright="22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494745" y="6275540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Dennis Gannon</a:t>
            </a:r>
          </a:p>
        </p:txBody>
      </p:sp>
    </p:spTree>
    <p:extLst>
      <p:ext uri="{BB962C8B-B14F-4D97-AF65-F5344CB8AC3E}">
        <p14:creationId xmlns:p14="http://schemas.microsoft.com/office/powerpoint/2010/main" val="308496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872" y="136526"/>
            <a:ext cx="10515600" cy="756104"/>
          </a:xfrm>
        </p:spPr>
        <p:txBody>
          <a:bodyPr/>
          <a:lstStyle/>
          <a:p>
            <a:r>
              <a:rPr lang="en-US" dirty="0"/>
              <a:t>Jetstream –NSF Science Cloud (OpenStack)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941" y="791662"/>
            <a:ext cx="10089931" cy="606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106" y="0"/>
            <a:ext cx="725967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846" y="490953"/>
            <a:ext cx="440280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Jetstream is about virtual</a:t>
            </a:r>
          </a:p>
          <a:p>
            <a:r>
              <a:rPr lang="en-US" sz="3200" dirty="0"/>
              <a:t>Machines for science</a:t>
            </a:r>
          </a:p>
          <a:p>
            <a:endParaRPr lang="en-US" sz="3200" dirty="0"/>
          </a:p>
          <a:p>
            <a:r>
              <a:rPr lang="en-US" sz="3200" dirty="0"/>
              <a:t>Generic Linux</a:t>
            </a:r>
          </a:p>
          <a:p>
            <a:endParaRPr lang="en-US" sz="3200" dirty="0"/>
          </a:p>
          <a:p>
            <a:r>
              <a:rPr lang="en-US" sz="3200" dirty="0"/>
              <a:t>Bioscience</a:t>
            </a:r>
          </a:p>
          <a:p>
            <a:endParaRPr lang="en-US" sz="3200" dirty="0"/>
          </a:p>
          <a:p>
            <a:r>
              <a:rPr lang="en-US" sz="3200" dirty="0"/>
              <a:t>MATLAB</a:t>
            </a:r>
          </a:p>
          <a:p>
            <a:endParaRPr lang="en-US" sz="3200" dirty="0"/>
          </a:p>
          <a:p>
            <a:r>
              <a:rPr lang="en-US" sz="3200" dirty="0"/>
              <a:t>R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35729" y="1126671"/>
            <a:ext cx="2226128" cy="10613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66357" y="2313214"/>
            <a:ext cx="2057400" cy="1197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29543" y="3265714"/>
            <a:ext cx="2775857" cy="925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02329" y="3314700"/>
            <a:ext cx="2852057" cy="31459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94114" y="4239986"/>
            <a:ext cx="3129643" cy="7694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27314" y="5207718"/>
            <a:ext cx="4196443" cy="490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88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2983"/>
            <a:ext cx="10515600" cy="723446"/>
          </a:xfrm>
        </p:spPr>
        <p:txBody>
          <a:bodyPr/>
          <a:lstStyle/>
          <a:p>
            <a:r>
              <a:rPr lang="en-US" dirty="0"/>
              <a:t>The Azure Portal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33" y="744388"/>
            <a:ext cx="9326295" cy="61136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9119" y="1773568"/>
            <a:ext cx="159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“+ New”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1680246" y="1528092"/>
            <a:ext cx="436989" cy="2945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87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" y="1092370"/>
            <a:ext cx="32165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Selecting “+” gives this list of options.</a:t>
            </a:r>
          </a:p>
          <a:p>
            <a:endParaRPr lang="en-US" sz="2400" dirty="0"/>
          </a:p>
          <a:p>
            <a:r>
              <a:rPr lang="en-US" sz="2400" dirty="0"/>
              <a:t>Selecting “Storage” gives the secondary menu of types of storage apps.</a:t>
            </a:r>
          </a:p>
          <a:p>
            <a:endParaRPr lang="en-US" sz="2400" dirty="0"/>
          </a:p>
          <a:p>
            <a:r>
              <a:rPr lang="en-US" sz="2400" dirty="0"/>
              <a:t>To create a storage account select the top one.</a:t>
            </a:r>
          </a:p>
          <a:p>
            <a:r>
              <a:rPr lang="en-US" sz="2400" dirty="0"/>
              <a:t> - give it a name, research group and location.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73" y="0"/>
            <a:ext cx="8582427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939143" y="974271"/>
            <a:ext cx="1213757" cy="1453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884714" y="1823357"/>
            <a:ext cx="4343400" cy="2514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45229" y="1741714"/>
            <a:ext cx="7037614" cy="36358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2884714" y="5377544"/>
            <a:ext cx="6890657" cy="3265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79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deeper look at storage</a:t>
            </a:r>
          </a:p>
          <a:p>
            <a:r>
              <a:rPr lang="en-US" dirty="0"/>
              <a:t>Virtual Machines and Containers</a:t>
            </a:r>
          </a:p>
          <a:p>
            <a:r>
              <a:rPr lang="en-US" dirty="0"/>
              <a:t>Scaling deployments and Microservices demo</a:t>
            </a:r>
          </a:p>
          <a:p>
            <a:r>
              <a:rPr lang="en-US" dirty="0"/>
              <a:t>Analytics</a:t>
            </a:r>
          </a:p>
          <a:p>
            <a:r>
              <a:rPr lang="en-US" dirty="0"/>
              <a:t>Machine Learning in </a:t>
            </a:r>
            <a:r>
              <a:rPr lang="en-US"/>
              <a:t>the cloud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7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3" y="1690687"/>
            <a:ext cx="10515600" cy="4918767"/>
          </a:xfrm>
        </p:spPr>
        <p:txBody>
          <a:bodyPr>
            <a:normAutofit/>
          </a:bodyPr>
          <a:lstStyle/>
          <a:p>
            <a:r>
              <a:rPr lang="en-US" dirty="0"/>
              <a:t>An exploration of cloud computing for researchers</a:t>
            </a:r>
          </a:p>
          <a:p>
            <a:pPr lvl="1"/>
            <a:r>
              <a:rPr lang="en-US" dirty="0"/>
              <a:t>Scientists who need to go beyond their current resources</a:t>
            </a:r>
          </a:p>
          <a:p>
            <a:pPr lvl="1"/>
            <a:r>
              <a:rPr lang="en-US" dirty="0"/>
              <a:t>Computer science students who need to know what is possible</a:t>
            </a:r>
          </a:p>
          <a:p>
            <a:pPr lvl="1"/>
            <a:r>
              <a:rPr lang="en-US" dirty="0"/>
              <a:t>Data scientists who want to understand the potential of the cloud</a:t>
            </a:r>
          </a:p>
          <a:p>
            <a:r>
              <a:rPr lang="en-US" dirty="0"/>
              <a:t>What will be covered</a:t>
            </a:r>
          </a:p>
          <a:p>
            <a:pPr lvl="1"/>
            <a:r>
              <a:rPr lang="en-US" dirty="0"/>
              <a:t>Cloud data services</a:t>
            </a:r>
          </a:p>
          <a:p>
            <a:pPr lvl="1"/>
            <a:r>
              <a:rPr lang="en-US" dirty="0"/>
              <a:t>VM and Container basics</a:t>
            </a:r>
          </a:p>
          <a:p>
            <a:pPr lvl="1"/>
            <a:r>
              <a:rPr lang="en-US" dirty="0"/>
              <a:t>Ways to scale: clusters, </a:t>
            </a:r>
            <a:r>
              <a:rPr lang="en-US" dirty="0" err="1"/>
              <a:t>mapreduce</a:t>
            </a:r>
            <a:r>
              <a:rPr lang="en-US" dirty="0"/>
              <a:t>, microservices</a:t>
            </a:r>
          </a:p>
          <a:p>
            <a:pPr lvl="1"/>
            <a:r>
              <a:rPr lang="en-US" dirty="0"/>
              <a:t>Data analytics in the cloud</a:t>
            </a:r>
          </a:p>
          <a:p>
            <a:pPr lvl="1"/>
            <a:r>
              <a:rPr lang="en-US" dirty="0"/>
              <a:t>Streaming data</a:t>
            </a:r>
          </a:p>
          <a:p>
            <a:pPr lvl="1"/>
            <a:r>
              <a:rPr lang="en-US" dirty="0"/>
              <a:t>Machine learning in the cloud </a:t>
            </a: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008987" y="70318"/>
            <a:ext cx="3126209" cy="1506869"/>
            <a:chOff x="5704114" y="3924299"/>
            <a:chExt cx="3227614" cy="205195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66" b="27061"/>
            <a:stretch/>
          </p:blipFill>
          <p:spPr>
            <a:xfrm>
              <a:off x="5704114" y="3924300"/>
              <a:ext cx="3227614" cy="205195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5704114" y="3924299"/>
              <a:ext cx="3227614" cy="2051957"/>
            </a:xfrm>
            <a:prstGeom prst="rect">
              <a:avLst/>
            </a:prstGeom>
            <a:blipFill dpi="0" rotWithShape="1">
              <a:blip r:embed="rId3">
                <a:alphaModFix amt="31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522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Preliminaries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7713"/>
            <a:ext cx="10515600" cy="4669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will use Microsoft’s Azure for Hands-on Exercises </a:t>
            </a:r>
          </a:p>
          <a:p>
            <a:pPr lvl="1"/>
            <a:r>
              <a:rPr lang="en-US" dirty="0"/>
              <a:t>Initializing your account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Download Azure Storage Explorer </a:t>
            </a:r>
            <a:r>
              <a:rPr lang="en-US" dirty="0">
                <a:hlinkClick r:id="rId2"/>
              </a:rPr>
              <a:t>http://storageexplorer.com/</a:t>
            </a:r>
            <a:r>
              <a:rPr lang="en-US" dirty="0"/>
              <a:t> </a:t>
            </a:r>
          </a:p>
          <a:p>
            <a:r>
              <a:rPr lang="en-US" dirty="0"/>
              <a:t>Access tutorial </a:t>
            </a:r>
            <a:r>
              <a:rPr lang="en-US" dirty="0" err="1"/>
              <a:t>tarball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https://SciEngCloud.github.io/tutorial.tar.gz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On mac:</a:t>
            </a:r>
          </a:p>
          <a:p>
            <a:pPr lvl="2"/>
            <a:r>
              <a:rPr lang="en-US" dirty="0" err="1"/>
              <a:t>gunzip</a:t>
            </a:r>
            <a:r>
              <a:rPr lang="en-US" dirty="0"/>
              <a:t> tutorial.tar.gz </a:t>
            </a:r>
          </a:p>
          <a:p>
            <a:pPr lvl="2"/>
            <a:r>
              <a:rPr lang="en-US" dirty="0"/>
              <a:t>tar –</a:t>
            </a:r>
            <a:r>
              <a:rPr lang="en-US" dirty="0" err="1"/>
              <a:t>xf</a:t>
            </a:r>
            <a:r>
              <a:rPr lang="en-US" dirty="0"/>
              <a:t> tutorial.tar</a:t>
            </a:r>
          </a:p>
          <a:p>
            <a:pPr lvl="1"/>
            <a:r>
              <a:rPr lang="en-US" dirty="0"/>
              <a:t>on PC use something like 7-zip or other decompression and extractor.</a:t>
            </a:r>
          </a:p>
          <a:p>
            <a:r>
              <a:rPr lang="en-US" dirty="0"/>
              <a:t>Access to these slides and Jupyter Notebooks are also available</a:t>
            </a:r>
          </a:p>
          <a:p>
            <a:pPr lvl="1"/>
            <a:r>
              <a:rPr lang="en-US" dirty="0"/>
              <a:t>From the book “Cloud Computing for Science and Engineering” by Ian Foster an Dennis Gannon, to be published soon by MIT Press.</a:t>
            </a:r>
          </a:p>
          <a:p>
            <a:pPr lvl="1"/>
            <a:r>
              <a:rPr lang="en-US" dirty="0"/>
              <a:t>The link to the book is here</a:t>
            </a:r>
          </a:p>
          <a:p>
            <a:pPr lvl="2"/>
            <a:r>
              <a:rPr lang="en-US" dirty="0">
                <a:hlinkClick r:id="rId4"/>
              </a:rPr>
              <a:t>https://Cloud4SciEng.org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885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689"/>
          </a:xfrm>
        </p:spPr>
        <p:txBody>
          <a:bodyPr/>
          <a:lstStyle/>
          <a:p>
            <a:r>
              <a:rPr lang="en-US" dirty="0"/>
              <a:t>We will be using Python and Jupyter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706" y="1283918"/>
            <a:ext cx="6587464" cy="54488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Jupyter in the cloud</a:t>
            </a:r>
          </a:p>
          <a:p>
            <a:pPr lvl="1"/>
            <a:r>
              <a:rPr lang="en-US" sz="2800" dirty="0"/>
              <a:t>Go to </a:t>
            </a:r>
            <a:r>
              <a:rPr lang="en-US" sz="2800" dirty="0">
                <a:hlinkClick r:id="rId2"/>
              </a:rPr>
              <a:t>https://notebooks.azure.com</a:t>
            </a:r>
            <a:endParaRPr lang="en-US" sz="2800" dirty="0"/>
          </a:p>
          <a:p>
            <a:pPr lvl="1"/>
            <a:r>
              <a:rPr lang="en-US" sz="2800" dirty="0"/>
              <a:t>Signup – it’s free.</a:t>
            </a:r>
          </a:p>
          <a:p>
            <a:pPr lvl="2"/>
            <a:r>
              <a:rPr lang="en-US" sz="2400" dirty="0"/>
              <a:t>If you are new to Jupyter do </a:t>
            </a:r>
            <a:r>
              <a:rPr lang="en-US" sz="2400" dirty="0" err="1"/>
              <a:t>Welcome.ipynb</a:t>
            </a:r>
            <a:r>
              <a:rPr lang="en-US" sz="2400" dirty="0"/>
              <a:t> </a:t>
            </a:r>
          </a:p>
          <a:p>
            <a:pPr lvl="2"/>
            <a:r>
              <a:rPr lang="en-US" dirty="0"/>
              <a:t>If you are new to Python do </a:t>
            </a:r>
            <a:r>
              <a:rPr lang="en-US" dirty="0" err="1"/>
              <a:t>Python.ipynb</a:t>
            </a:r>
            <a:endParaRPr lang="en-US" dirty="0"/>
          </a:p>
          <a:p>
            <a:r>
              <a:rPr lang="en-US" dirty="0"/>
              <a:t>Installing Jupyter on your laptop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3"/>
              </a:rPr>
              <a:t>https://docs.continuum.io/anaconda/install</a:t>
            </a:r>
            <a:endParaRPr lang="en-US" dirty="0"/>
          </a:p>
          <a:p>
            <a:pPr lvl="1"/>
            <a:r>
              <a:rPr lang="en-US" dirty="0"/>
              <a:t>Do it.   Then “Jupyter notebook” at the shell</a:t>
            </a:r>
          </a:p>
          <a:p>
            <a:r>
              <a:rPr lang="en-US" dirty="0"/>
              <a:t>A Better solution: install Docker</a:t>
            </a:r>
          </a:p>
          <a:p>
            <a:pPr lvl="1"/>
            <a:r>
              <a:rPr lang="en-US" dirty="0">
                <a:hlinkClick r:id="rId4"/>
              </a:rPr>
              <a:t>https://docs.docker.com/engine/installation/</a:t>
            </a:r>
            <a:endParaRPr lang="en-US" dirty="0"/>
          </a:p>
          <a:p>
            <a:r>
              <a:rPr lang="en-US" dirty="0"/>
              <a:t> and run Jupyter in a container</a:t>
            </a:r>
          </a:p>
          <a:p>
            <a:pPr lvl="1"/>
            <a:r>
              <a:rPr lang="en-US" sz="2000" dirty="0"/>
              <a:t>docker run –it -p 8888:8888 dbgannon/tutorial</a:t>
            </a:r>
          </a:p>
          <a:p>
            <a:pPr lvl="1"/>
            <a:r>
              <a:rPr lang="en-US" sz="2000" dirty="0"/>
              <a:t>Accept security exceptions and login with “tutorial”</a:t>
            </a:r>
          </a:p>
          <a:p>
            <a:pPr lvl="1"/>
            <a:r>
              <a:rPr lang="en-US" sz="2000" dirty="0"/>
              <a:t>Open notebook </a:t>
            </a:r>
            <a:r>
              <a:rPr lang="en-US" sz="2000" dirty="0" err="1"/>
              <a:t>jupyter.ipynb</a:t>
            </a:r>
            <a:r>
              <a:rPr lang="en-US" sz="2000" dirty="0"/>
              <a:t> to see the one on the right</a:t>
            </a:r>
            <a:endParaRPr lang="en-US" sz="1600" dirty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68" y="1436038"/>
            <a:ext cx="4379916" cy="521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7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Orienting in the Cloud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624" y="1374688"/>
            <a:ext cx="10515600" cy="50511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will discuss three different “public clouds” and a bit about a “science private clouds”</a:t>
            </a:r>
          </a:p>
          <a:p>
            <a:pPr lvl="1"/>
            <a:r>
              <a:rPr lang="en-US" dirty="0"/>
              <a:t>Public = anybody with a credit card has access. (aka commercial cloud)</a:t>
            </a:r>
          </a:p>
          <a:p>
            <a:pPr lvl="1"/>
            <a:r>
              <a:rPr lang="en-US" dirty="0"/>
              <a:t>Private = restricted to a special group of users. (aka Community Cloud or Academic Cloud) </a:t>
            </a:r>
          </a:p>
          <a:p>
            <a:pPr lvl="1"/>
            <a:r>
              <a:rPr lang="en-US" dirty="0"/>
              <a:t>(In Europe these terms are often reversed based on ownership.)</a:t>
            </a:r>
          </a:p>
          <a:p>
            <a:r>
              <a:rPr lang="en-US" dirty="0"/>
              <a:t>They are:</a:t>
            </a:r>
          </a:p>
          <a:p>
            <a:pPr lvl="1"/>
            <a:r>
              <a:rPr lang="en-US" dirty="0"/>
              <a:t>Amazon Web Services (AWS) - 40% of all cloud resources on the planet.</a:t>
            </a:r>
          </a:p>
          <a:p>
            <a:pPr lvl="1"/>
            <a:r>
              <a:rPr lang="en-US" dirty="0"/>
              <a:t>Microsoft Azure – about 1/3 of AWS but growing</a:t>
            </a:r>
          </a:p>
          <a:p>
            <a:pPr lvl="1"/>
            <a:r>
              <a:rPr lang="en-US" dirty="0"/>
              <a:t>Google Cloud – third place</a:t>
            </a:r>
          </a:p>
          <a:p>
            <a:pPr lvl="1"/>
            <a:r>
              <a:rPr lang="en-US" dirty="0"/>
              <a:t>NSF JetStream – an OpenStack private cloud for US science researchers.</a:t>
            </a:r>
          </a:p>
          <a:p>
            <a:r>
              <a:rPr lang="en-US" dirty="0"/>
              <a:t>There are </a:t>
            </a:r>
            <a:r>
              <a:rPr lang="en-US" i="1" dirty="0"/>
              <a:t>many</a:t>
            </a:r>
            <a:r>
              <a:rPr lang="en-US" dirty="0"/>
              <a:t> more clouds.</a:t>
            </a:r>
          </a:p>
          <a:p>
            <a:pPr lvl="1"/>
            <a:r>
              <a:rPr lang="en-US" dirty="0"/>
              <a:t>Public: IBM, </a:t>
            </a:r>
            <a:r>
              <a:rPr lang="en-US" dirty="0" err="1"/>
              <a:t>DigitalOcean</a:t>
            </a:r>
            <a:r>
              <a:rPr lang="en-US" dirty="0"/>
              <a:t>, Rackspace, 1&amp;1, </a:t>
            </a:r>
            <a:r>
              <a:rPr lang="en-US" dirty="0" err="1"/>
              <a:t>UpCloud</a:t>
            </a:r>
            <a:r>
              <a:rPr lang="en-US" dirty="0"/>
              <a:t>, </a:t>
            </a:r>
            <a:r>
              <a:rPr lang="en-US" dirty="0" err="1"/>
              <a:t>CityCloud</a:t>
            </a:r>
            <a:r>
              <a:rPr lang="en-US" dirty="0"/>
              <a:t>, </a:t>
            </a:r>
            <a:r>
              <a:rPr lang="en-US" dirty="0" err="1"/>
              <a:t>CloudSigma</a:t>
            </a:r>
            <a:r>
              <a:rPr lang="en-US" dirty="0"/>
              <a:t>, </a:t>
            </a:r>
            <a:r>
              <a:rPr lang="en-US" dirty="0" err="1"/>
              <a:t>CloudWatt</a:t>
            </a:r>
            <a:r>
              <a:rPr lang="en-US" dirty="0"/>
              <a:t>, Aruba</a:t>
            </a:r>
          </a:p>
          <a:p>
            <a:pPr lvl="1"/>
            <a:r>
              <a:rPr lang="en-US" dirty="0"/>
              <a:t>Private Research Clouds: Aristotle, </a:t>
            </a:r>
            <a:r>
              <a:rPr lang="en-US" dirty="0" err="1"/>
              <a:t>Bionimbus</a:t>
            </a:r>
            <a:r>
              <a:rPr lang="en-US" dirty="0"/>
              <a:t>, Chameleon, Jetstream, </a:t>
            </a:r>
            <a:r>
              <a:rPr lang="en-US" dirty="0" err="1"/>
              <a:t>RedCloud</a:t>
            </a:r>
            <a:r>
              <a:rPr lang="en-US" dirty="0"/>
              <a:t>, indigo-</a:t>
            </a:r>
            <a:r>
              <a:rPr lang="en-US" dirty="0" err="1"/>
              <a:t>datacloud</a:t>
            </a:r>
            <a:r>
              <a:rPr lang="en-US" dirty="0"/>
              <a:t>, EU-Brazil Cloud,  European Open Science Cloud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are the pros and cons  of  public vs private</a:t>
            </a:r>
          </a:p>
        </p:txBody>
      </p:sp>
    </p:spTree>
    <p:extLst>
      <p:ext uri="{BB962C8B-B14F-4D97-AF65-F5344CB8AC3E}">
        <p14:creationId xmlns:p14="http://schemas.microsoft.com/office/powerpoint/2010/main" val="217946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 of Public vs Private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Public cloud pros</a:t>
            </a:r>
          </a:p>
          <a:p>
            <a:pPr lvl="1"/>
            <a:r>
              <a:rPr lang="en-US" sz="2000" dirty="0"/>
              <a:t>Massive scale </a:t>
            </a:r>
          </a:p>
          <a:p>
            <a:pPr lvl="1"/>
            <a:r>
              <a:rPr lang="en-US" sz="2000" dirty="0"/>
              <a:t>Huge and growing list of services</a:t>
            </a:r>
          </a:p>
          <a:p>
            <a:pPr lvl="1"/>
            <a:r>
              <a:rPr lang="en-US" sz="2000" dirty="0"/>
              <a:t>Highly competitive on pricing due to economies of scale</a:t>
            </a:r>
          </a:p>
          <a:p>
            <a:pPr lvl="1"/>
            <a:r>
              <a:rPr lang="en-US" sz="2000" dirty="0"/>
              <a:t>Security is strong</a:t>
            </a:r>
          </a:p>
          <a:p>
            <a:pPr lvl="1"/>
            <a:r>
              <a:rPr lang="en-US" sz="2000" dirty="0"/>
              <a:t>Freedom from managing hardware</a:t>
            </a:r>
          </a:p>
          <a:p>
            <a:pPr lvl="1"/>
            <a:r>
              <a:rPr lang="en-US" sz="2000" dirty="0"/>
              <a:t>Hardware constantly upgraded</a:t>
            </a:r>
          </a:p>
          <a:p>
            <a:r>
              <a:rPr lang="en-US" sz="2400" dirty="0"/>
              <a:t>Cons</a:t>
            </a:r>
          </a:p>
          <a:p>
            <a:pPr lvl="1"/>
            <a:r>
              <a:rPr lang="en-US" sz="2000" dirty="0"/>
              <a:t>Rules prohibit data moving to cloud</a:t>
            </a:r>
          </a:p>
          <a:p>
            <a:pPr lvl="1"/>
            <a:r>
              <a:rPr lang="en-US" sz="2000" dirty="0"/>
              <a:t>Funding models may make it hard to use</a:t>
            </a:r>
          </a:p>
          <a:p>
            <a:pPr lvl="1"/>
            <a:r>
              <a:rPr lang="en-US" sz="2000" dirty="0"/>
              <a:t>Fear of “vendor Lock-In”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Private cloud pros</a:t>
            </a:r>
          </a:p>
          <a:p>
            <a:pPr lvl="1"/>
            <a:r>
              <a:rPr lang="en-US" sz="2000" dirty="0"/>
              <a:t>May be cheaper </a:t>
            </a:r>
          </a:p>
          <a:p>
            <a:pPr lvl="1"/>
            <a:r>
              <a:rPr lang="en-US" sz="2000" dirty="0"/>
              <a:t>You can keep it off the Internet so data can be very safe.</a:t>
            </a:r>
          </a:p>
          <a:p>
            <a:pPr lvl="1"/>
            <a:r>
              <a:rPr lang="en-US" sz="2000" dirty="0"/>
              <a:t>You can optimize your own hardware</a:t>
            </a:r>
          </a:p>
          <a:p>
            <a:pPr lvl="1"/>
            <a:r>
              <a:rPr lang="en-US" sz="2000" dirty="0"/>
              <a:t>You control everything</a:t>
            </a:r>
          </a:p>
          <a:p>
            <a:r>
              <a:rPr lang="en-US" sz="2400" dirty="0"/>
              <a:t>Cons</a:t>
            </a:r>
          </a:p>
          <a:p>
            <a:pPr lvl="1"/>
            <a:r>
              <a:rPr lang="en-US" sz="2000" dirty="0"/>
              <a:t>You are responsible for everything</a:t>
            </a:r>
          </a:p>
          <a:p>
            <a:pPr lvl="1"/>
            <a:r>
              <a:rPr lang="en-US" sz="2000" dirty="0"/>
              <a:t>Not as many high level services</a:t>
            </a:r>
          </a:p>
          <a:p>
            <a:pPr lvl="1"/>
            <a:r>
              <a:rPr lang="en-US" sz="2000" dirty="0"/>
              <a:t>May not really be cheaper</a:t>
            </a:r>
          </a:p>
          <a:p>
            <a:pPr lvl="1"/>
            <a:r>
              <a:rPr lang="en-US" sz="2000" dirty="0"/>
              <a:t>You manage physical and system security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6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access the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Portals and SDKs</a:t>
            </a:r>
          </a:p>
          <a:p>
            <a:endParaRPr lang="en-US" dirty="0"/>
          </a:p>
          <a:p>
            <a:r>
              <a:rPr lang="en-US" dirty="0"/>
              <a:t>Web Portals</a:t>
            </a:r>
          </a:p>
          <a:p>
            <a:pPr lvl="1"/>
            <a:r>
              <a:rPr lang="en-US" dirty="0"/>
              <a:t>Dashboard that allow you to see and manage your cloud resources.</a:t>
            </a:r>
          </a:p>
          <a:p>
            <a:pPr lvl="1"/>
            <a:endParaRPr lang="en-US" dirty="0"/>
          </a:p>
          <a:p>
            <a:r>
              <a:rPr lang="en-US" dirty="0"/>
              <a:t>Software Development Kits (SDKs)</a:t>
            </a:r>
          </a:p>
          <a:p>
            <a:pPr lvl="1"/>
            <a:r>
              <a:rPr lang="en-US" dirty="0"/>
              <a:t>Libraries that give you the tools to manage cloud resources from a program or script.</a:t>
            </a:r>
          </a:p>
          <a:p>
            <a:pPr lvl="1"/>
            <a:r>
              <a:rPr lang="en-US" dirty="0"/>
              <a:t>Based on REST web service calls</a:t>
            </a:r>
          </a:p>
          <a:p>
            <a:endParaRPr lang="en-US" dirty="0"/>
          </a:p>
          <a:p>
            <a:r>
              <a:rPr lang="en-US" dirty="0"/>
              <a:t>Let’s look at several Cloud Web Portals</a:t>
            </a:r>
          </a:p>
        </p:txBody>
      </p:sp>
    </p:spTree>
    <p:extLst>
      <p:ext uri="{BB962C8B-B14F-4D97-AF65-F5344CB8AC3E}">
        <p14:creationId xmlns:p14="http://schemas.microsoft.com/office/powerpoint/2010/main" val="301274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489"/>
          </a:xfrm>
        </p:spPr>
        <p:txBody>
          <a:bodyPr>
            <a:normAutofit fontScale="90000"/>
          </a:bodyPr>
          <a:lstStyle/>
          <a:p>
            <a:r>
              <a:rPr lang="en-US" dirty="0"/>
              <a:t>Amazon AWS Portal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964" y="0"/>
            <a:ext cx="6988036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785842"/>
            <a:ext cx="40261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see links to all the standard services</a:t>
            </a:r>
          </a:p>
          <a:p>
            <a:endParaRPr lang="en-US" dirty="0"/>
          </a:p>
          <a:p>
            <a:r>
              <a:rPr lang="en-US" dirty="0"/>
              <a:t>You also have a search bar to find others.</a:t>
            </a:r>
          </a:p>
          <a:p>
            <a:endParaRPr lang="en-US" dirty="0"/>
          </a:p>
          <a:p>
            <a:r>
              <a:rPr lang="en-US" dirty="0"/>
              <a:t>To create a storage account go to S3</a:t>
            </a:r>
          </a:p>
          <a:p>
            <a:endParaRPr lang="en-US" dirty="0"/>
          </a:p>
          <a:p>
            <a:r>
              <a:rPr lang="en-US" dirty="0"/>
              <a:t>To launch a Virtual Machine go to EC2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46171" y="1110343"/>
            <a:ext cx="1132115" cy="1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343400" y="3096986"/>
            <a:ext cx="1872343" cy="157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484914" y="3096986"/>
            <a:ext cx="1681843" cy="51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192" y="4981877"/>
            <a:ext cx="5177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look at the S3 storage system</a:t>
            </a:r>
          </a:p>
        </p:txBody>
      </p:sp>
    </p:spTree>
    <p:extLst>
      <p:ext uri="{BB962C8B-B14F-4D97-AF65-F5344CB8AC3E}">
        <p14:creationId xmlns:p14="http://schemas.microsoft.com/office/powerpoint/2010/main" val="1862773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218" y="1978473"/>
            <a:ext cx="4254500" cy="452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769" y="1408698"/>
            <a:ext cx="4419600" cy="3549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0746" y="231084"/>
            <a:ext cx="5828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Selecting S3 we get the bucket list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3357" y="1191986"/>
            <a:ext cx="457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“</a:t>
            </a:r>
            <a:r>
              <a:rPr lang="en-US" dirty="0" err="1"/>
              <a:t>awsmifiles</a:t>
            </a:r>
            <a:r>
              <a:rPr lang="en-US" dirty="0"/>
              <a:t>” gives us the a list of the </a:t>
            </a:r>
            <a:br>
              <a:rPr lang="en-US" dirty="0"/>
            </a:br>
            <a:r>
              <a:rPr lang="en-US" dirty="0"/>
              <a:t>contents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72443" y="2329543"/>
            <a:ext cx="3973286" cy="1600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65005" y="5709557"/>
            <a:ext cx="463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that it has regular objects  AND folders.  </a:t>
            </a:r>
          </a:p>
        </p:txBody>
      </p:sp>
    </p:spTree>
    <p:extLst>
      <p:ext uri="{BB962C8B-B14F-4D97-AF65-F5344CB8AC3E}">
        <p14:creationId xmlns:p14="http://schemas.microsoft.com/office/powerpoint/2010/main" val="199068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815</Words>
  <Application>Microsoft Office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Cloud Computing for Science</vt:lpstr>
      <vt:lpstr>Tutorial Goals</vt:lpstr>
      <vt:lpstr>Preliminaries</vt:lpstr>
      <vt:lpstr>We will be using Python and Jupyter</vt:lpstr>
      <vt:lpstr>Orienting in the Cloud </vt:lpstr>
      <vt:lpstr>Pros &amp; Cons of Public vs Private Cloud</vt:lpstr>
      <vt:lpstr>Two ways to access the cloud</vt:lpstr>
      <vt:lpstr>Amazon AWS Portal</vt:lpstr>
      <vt:lpstr>PowerPoint Presentation</vt:lpstr>
      <vt:lpstr>Jetstream –NSF Science Cloud (OpenStack)</vt:lpstr>
      <vt:lpstr>PowerPoint Presentation</vt:lpstr>
      <vt:lpstr>The Azure Portal</vt:lpstr>
      <vt:lpstr>PowerPoint Presentation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for Science</dc:title>
  <dc:creator>dennis gannon</dc:creator>
  <cp:lastModifiedBy>dennis gannon</cp:lastModifiedBy>
  <cp:revision>33</cp:revision>
  <dcterms:created xsi:type="dcterms:W3CDTF">2017-03-02T19:26:25Z</dcterms:created>
  <dcterms:modified xsi:type="dcterms:W3CDTF">2017-04-02T18:43:33Z</dcterms:modified>
</cp:coreProperties>
</file>