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7" r:id="rId6"/>
    <p:sldId id="260" r:id="rId7"/>
    <p:sldId id="269" r:id="rId8"/>
    <p:sldId id="261" r:id="rId9"/>
    <p:sldId id="271" r:id="rId10"/>
    <p:sldId id="270" r:id="rId11"/>
    <p:sldId id="262" r:id="rId12"/>
    <p:sldId id="263" r:id="rId13"/>
    <p:sldId id="265" r:id="rId14"/>
    <p:sldId id="272" r:id="rId15"/>
    <p:sldId id="264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56A8-C919-4247-AD84-F26F5CAFF3C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D025-16A1-445A-BD4D-BAF57AE9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ll.apache.org/" TargetMode="External"/><Relationship Id="rId2" Type="http://schemas.openxmlformats.org/officeDocument/2006/relationships/hyperlink" Target="http://www.cs.waikato.ac.nz/ml/weka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iki.x2g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dsvmip:800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70" y="2712576"/>
            <a:ext cx="9144000" cy="1098703"/>
          </a:xfrm>
        </p:spPr>
        <p:txBody>
          <a:bodyPr/>
          <a:lstStyle/>
          <a:p>
            <a:r>
              <a:rPr lang="en-US" dirty="0"/>
              <a:t>Cloud Computing for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526" y="3990345"/>
            <a:ext cx="9144000" cy="1655762"/>
          </a:xfrm>
        </p:spPr>
        <p:txBody>
          <a:bodyPr/>
          <a:lstStyle/>
          <a:p>
            <a:r>
              <a:rPr lang="en-US" dirty="0"/>
              <a:t>Part 2 Virtual Machines and Containers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2166257"/>
            <a:chOff x="2473174" y="398898"/>
            <a:chExt cx="8119136" cy="2098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89"/>
            <a:stretch/>
          </p:blipFill>
          <p:spPr>
            <a:xfrm>
              <a:off x="2473175" y="398898"/>
              <a:ext cx="8119135" cy="2098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473175" y="398900"/>
              <a:ext cx="8119135" cy="1393080"/>
            </a:xfrm>
            <a:prstGeom prst="rect">
              <a:avLst/>
            </a:prstGeom>
            <a:blipFill dpi="0" rotWithShape="1">
              <a:blip r:embed="rId4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646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74" y="1791980"/>
              <a:ext cx="8119135" cy="705743"/>
            </a:xfrm>
            <a:prstGeom prst="rect">
              <a:avLst/>
            </a:prstGeom>
            <a:blipFill dpi="0" rotWithShape="1">
              <a:blip r:embed="rId6">
                <a:alphaModFix amt="3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100000"/>
                        </a14:imgEffect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  <a14:imgEffect>
                          <a14:brightnessContrast bright="22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043792" y="648221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Dennis Gannon</a:t>
            </a:r>
          </a:p>
        </p:txBody>
      </p:sp>
    </p:spTree>
    <p:extLst>
      <p:ext uri="{BB962C8B-B14F-4D97-AF65-F5344CB8AC3E}">
        <p14:creationId xmlns:p14="http://schemas.microsoft.com/office/powerpoint/2010/main" val="2054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alternative to virtual machines for encapsulating software</a:t>
            </a:r>
          </a:p>
        </p:txBody>
      </p:sp>
    </p:spTree>
    <p:extLst>
      <p:ext uri="{BB962C8B-B14F-4D97-AF65-F5344CB8AC3E}">
        <p14:creationId xmlns:p14="http://schemas.microsoft.com/office/powerpoint/2010/main" val="56307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VMs? 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4" y="1054004"/>
            <a:ext cx="11588932" cy="20288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VM is an instance of a complete operating system and file system running on the virtualized hardware.</a:t>
            </a:r>
          </a:p>
          <a:p>
            <a:r>
              <a:rPr lang="en-US" dirty="0"/>
              <a:t>Containers share components of the hosts OS and file system and are more similar to a process.  (Uses special Linux features “control groups” and “name space isolation” to partition process space and layer new private  file system components on the host filesystem.)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14" t="-2473" r="12554" b="2940"/>
          <a:stretch/>
        </p:blipFill>
        <p:spPr>
          <a:xfrm>
            <a:off x="7591610" y="3438596"/>
            <a:ext cx="4600390" cy="3091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471"/>
            <a:ext cx="9159655" cy="39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0" y="1690688"/>
            <a:ext cx="11186412" cy="26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163"/>
          </a:xfrm>
        </p:spPr>
        <p:txBody>
          <a:bodyPr/>
          <a:lstStyle/>
          <a:p>
            <a:r>
              <a:rPr lang="en-US" dirty="0"/>
              <a:t>Using Docker to manage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707"/>
            <a:ext cx="10515600" cy="4874256"/>
          </a:xfrm>
        </p:spPr>
        <p:txBody>
          <a:bodyPr/>
          <a:lstStyle/>
          <a:p>
            <a:r>
              <a:rPr lang="en-US" dirty="0"/>
              <a:t>Download Docker for your pc or mac</a:t>
            </a:r>
          </a:p>
          <a:p>
            <a:pPr lvl="1"/>
            <a:r>
              <a:rPr lang="en-US" dirty="0">
                <a:hlinkClick r:id="rId2"/>
              </a:rPr>
              <a:t>https://docs.docker.com/engine/installation/</a:t>
            </a:r>
            <a:endParaRPr lang="en-US" dirty="0"/>
          </a:p>
          <a:p>
            <a:r>
              <a:rPr lang="en-US" dirty="0"/>
              <a:t>Or login to your Azure data science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</a:p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	sudo 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Type</a:t>
            </a:r>
            <a:br>
              <a:rPr lang="en-US" dirty="0"/>
            </a:br>
            <a:r>
              <a:rPr lang="en-US" dirty="0"/>
              <a:t>	sudo docker run –it </a:t>
            </a:r>
            <a:r>
              <a:rPr lang="en-US" dirty="0" err="1"/>
              <a:t>ubuntu</a:t>
            </a:r>
            <a:endParaRPr lang="en-US" dirty="0"/>
          </a:p>
          <a:p>
            <a:r>
              <a:rPr lang="en-US" dirty="0"/>
              <a:t>You are now running Ubuntu </a:t>
            </a:r>
            <a:r>
              <a:rPr lang="en-US" dirty="0" err="1"/>
              <a:t>linix</a:t>
            </a:r>
            <a:r>
              <a:rPr lang="en-US" dirty="0"/>
              <a:t> in a container.   -it give you the i/o for the shell.</a:t>
            </a:r>
          </a:p>
        </p:txBody>
      </p:sp>
    </p:spTree>
    <p:extLst>
      <p:ext uri="{BB962C8B-B14F-4D97-AF65-F5344CB8AC3E}">
        <p14:creationId xmlns:p14="http://schemas.microsoft.com/office/powerpoint/2010/main" val="172749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way to share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Lots of our sample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For this tutorial we have a container</a:t>
            </a:r>
          </a:p>
          <a:p>
            <a:pPr marL="0" indent="0">
              <a:buNone/>
            </a:pPr>
            <a:r>
              <a:rPr lang="en-US" dirty="0"/>
              <a:t>   &gt;docker run –it –p 8888:8888 dbgannon/tutorial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password = tutorial</a:t>
            </a:r>
          </a:p>
          <a:p>
            <a:pPr lvl="1"/>
            <a:r>
              <a:rPr lang="en-US" dirty="0"/>
              <a:t>contains lots of our sample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Many other Science containers:</a:t>
            </a:r>
          </a:p>
          <a:p>
            <a:pPr lvl="1"/>
            <a:r>
              <a:rPr lang="en-US" dirty="0"/>
              <a:t>Bio  - Galaxy and Hamburg genome toolkit</a:t>
            </a:r>
          </a:p>
          <a:p>
            <a:pPr lvl="1"/>
            <a:r>
              <a:rPr lang="en-US" dirty="0"/>
              <a:t>Geosciences – </a:t>
            </a:r>
            <a:r>
              <a:rPr lang="en-US" dirty="0" err="1"/>
              <a:t>geoserver</a:t>
            </a:r>
            <a:endParaRPr lang="en-US" dirty="0"/>
          </a:p>
          <a:p>
            <a:pPr lvl="1"/>
            <a:r>
              <a:rPr lang="en-US" dirty="0"/>
              <a:t>Astronomy – LOFAR, </a:t>
            </a:r>
            <a:r>
              <a:rPr lang="en-US" dirty="0" err="1"/>
              <a:t>PyImager</a:t>
            </a:r>
            <a:r>
              <a:rPr lang="en-US" dirty="0"/>
              <a:t>, </a:t>
            </a:r>
            <a:r>
              <a:rPr lang="en-US" dirty="0" err="1"/>
              <a:t>MegTree</a:t>
            </a:r>
            <a:endParaRPr lang="en-US" dirty="0"/>
          </a:p>
          <a:p>
            <a:pPr lvl="1"/>
            <a:r>
              <a:rPr lang="en-US" dirty="0"/>
              <a:t>Engineering – </a:t>
            </a:r>
            <a:r>
              <a:rPr lang="en-US" dirty="0" err="1"/>
              <a:t>Ubercloud</a:t>
            </a:r>
            <a:r>
              <a:rPr lang="en-US" dirty="0"/>
              <a:t> project (theubercloud.com)</a:t>
            </a:r>
          </a:p>
          <a:p>
            <a:pPr lvl="1"/>
            <a:r>
              <a:rPr lang="en-US" dirty="0"/>
              <a:t>Math – </a:t>
            </a:r>
            <a:r>
              <a:rPr lang="en-US" dirty="0" err="1"/>
              <a:t>Matlab</a:t>
            </a:r>
            <a:r>
              <a:rPr lang="en-US" dirty="0"/>
              <a:t>, Axiom</a:t>
            </a:r>
          </a:p>
        </p:txBody>
      </p:sp>
    </p:spTree>
    <p:extLst>
      <p:ext uri="{BB962C8B-B14F-4D97-AF65-F5344CB8AC3E}">
        <p14:creationId xmlns:p14="http://schemas.microsoft.com/office/powerpoint/2010/main" val="137065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210"/>
          </a:xfrm>
        </p:spPr>
        <p:txBody>
          <a:bodyPr/>
          <a:lstStyle/>
          <a:p>
            <a:r>
              <a:rPr lang="en-US" dirty="0"/>
              <a:t>Creating a container from other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36" y="1472283"/>
            <a:ext cx="5628482" cy="3218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directory with</a:t>
            </a:r>
          </a:p>
          <a:p>
            <a:pPr lvl="1"/>
            <a:r>
              <a:rPr lang="en-US" dirty="0"/>
              <a:t>A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Things you want in the container</a:t>
            </a:r>
          </a:p>
          <a:p>
            <a:pPr lvl="2"/>
            <a:r>
              <a:rPr lang="en-US" dirty="0"/>
              <a:t>A script</a:t>
            </a:r>
          </a:p>
          <a:p>
            <a:pPr lvl="2"/>
            <a:r>
              <a:rPr lang="en-US" dirty="0"/>
              <a:t>A directory of data file: </a:t>
            </a:r>
            <a:r>
              <a:rPr lang="en-US" dirty="0" err="1"/>
              <a:t>datadir</a:t>
            </a:r>
            <a:endParaRPr lang="en-US" dirty="0"/>
          </a:p>
          <a:p>
            <a:pPr lvl="2"/>
            <a:r>
              <a:rPr lang="en-US" dirty="0"/>
              <a:t>A directory  of the notebook examples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openssl</a:t>
            </a:r>
            <a:r>
              <a:rPr lang="en-US" dirty="0"/>
              <a:t> certificate and key file</a:t>
            </a:r>
          </a:p>
          <a:p>
            <a:r>
              <a:rPr lang="en-US" dirty="0"/>
              <a:t>A secure hash of a password “tutorial” as a ‘sha1:….” string</a:t>
            </a:r>
          </a:p>
          <a:p>
            <a:r>
              <a:rPr lang="en-US" dirty="0"/>
              <a:t>To build the container I ran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000" dirty="0"/>
              <a:t>docker build –t=“dbgannon/tutorial” 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4510" y="1808716"/>
            <a:ext cx="42126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Version: 0.1.0</a:t>
            </a:r>
          </a:p>
          <a:p>
            <a:r>
              <a:rPr lang="en-US" dirty="0"/>
              <a:t>FROM </a:t>
            </a:r>
            <a:r>
              <a:rPr lang="en-US" dirty="0" err="1"/>
              <a:t>jupyter</a:t>
            </a:r>
            <a:r>
              <a:rPr lang="en-US" dirty="0"/>
              <a:t>/all-spark-notebook </a:t>
            </a:r>
          </a:p>
          <a:p>
            <a:r>
              <a:rPr lang="en-US" dirty="0"/>
              <a:t>MAINTAINER your name "dennis gannon"</a:t>
            </a:r>
          </a:p>
          <a:p>
            <a:r>
              <a:rPr lang="en-US" dirty="0"/>
              <a:t>RUN pip install azure-storage ==0.32.0</a:t>
            </a:r>
          </a:p>
          <a:p>
            <a:r>
              <a:rPr lang="en-US" dirty="0"/>
              <a:t>RUN pip install boto3</a:t>
            </a:r>
          </a:p>
          <a:p>
            <a:r>
              <a:rPr lang="en-US" dirty="0"/>
              <a:t>RUN </a:t>
            </a:r>
            <a:r>
              <a:rPr lang="en-US" dirty="0" err="1"/>
              <a:t>easy_install</a:t>
            </a:r>
            <a:r>
              <a:rPr lang="en-US" dirty="0"/>
              <a:t> pika</a:t>
            </a:r>
          </a:p>
          <a:p>
            <a:r>
              <a:rPr lang="en-US" dirty="0"/>
              <a:t>RUN </a:t>
            </a:r>
            <a:r>
              <a:rPr lang="en-US" dirty="0" err="1"/>
              <a:t>easy_install</a:t>
            </a:r>
            <a:r>
              <a:rPr lang="en-US" dirty="0"/>
              <a:t> bottle</a:t>
            </a:r>
          </a:p>
          <a:p>
            <a:r>
              <a:rPr lang="en-US" dirty="0"/>
              <a:t>COPY book-notebooks /</a:t>
            </a:r>
            <a:r>
              <a:rPr lang="en-US" dirty="0" err="1"/>
              <a:t>tutorial_notebooks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datadir</a:t>
            </a:r>
            <a:r>
              <a:rPr lang="en-US" dirty="0"/>
              <a:t> /</a:t>
            </a:r>
            <a:r>
              <a:rPr lang="en-US" dirty="0" err="1"/>
              <a:t>datadir</a:t>
            </a:r>
            <a:endParaRPr lang="en-US" dirty="0"/>
          </a:p>
          <a:p>
            <a:r>
              <a:rPr lang="en-US" dirty="0"/>
              <a:t>COPY script /</a:t>
            </a:r>
          </a:p>
          <a:p>
            <a:r>
              <a:rPr lang="en-US" dirty="0"/>
              <a:t>COPY </a:t>
            </a:r>
            <a:r>
              <a:rPr lang="en-US" dirty="0" err="1"/>
              <a:t>mycert.pem</a:t>
            </a:r>
            <a:r>
              <a:rPr lang="en-US" dirty="0"/>
              <a:t> /</a:t>
            </a:r>
          </a:p>
          <a:p>
            <a:r>
              <a:rPr lang="en-US" dirty="0"/>
              <a:t>COPY </a:t>
            </a:r>
            <a:r>
              <a:rPr lang="en-US" dirty="0" err="1"/>
              <a:t>mycert.key</a:t>
            </a:r>
            <a:r>
              <a:rPr lang="en-US" dirty="0"/>
              <a:t> /</a:t>
            </a:r>
          </a:p>
          <a:p>
            <a:r>
              <a:rPr lang="en-US" dirty="0"/>
              <a:t>CMD ["bash", "/script"]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4510" y="1163537"/>
            <a:ext cx="293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Docker file for tutorial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849" y="5444519"/>
            <a:ext cx="9353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jovyan</a:t>
            </a:r>
            <a:r>
              <a:rPr lang="en-US" dirty="0"/>
              <a:t>/work/notebooks</a:t>
            </a:r>
          </a:p>
          <a:p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tutorial_notebooks</a:t>
            </a:r>
            <a:r>
              <a:rPr lang="en-US" dirty="0"/>
              <a:t>/* /home/</a:t>
            </a:r>
            <a:r>
              <a:rPr lang="en-US" dirty="0" err="1"/>
              <a:t>jovyan</a:t>
            </a:r>
            <a:r>
              <a:rPr lang="en-US" dirty="0"/>
              <a:t>/work/notebooks</a:t>
            </a:r>
          </a:p>
          <a:p>
            <a:r>
              <a:rPr lang="en-US" dirty="0"/>
              <a:t>start-notebook.sh --</a:t>
            </a:r>
            <a:r>
              <a:rPr lang="en-US" dirty="0" err="1"/>
              <a:t>certfile</a:t>
            </a:r>
            <a:r>
              <a:rPr lang="en-US" dirty="0"/>
              <a:t>=/</a:t>
            </a:r>
            <a:r>
              <a:rPr lang="en-US" dirty="0" err="1"/>
              <a:t>mycert.pem</a:t>
            </a:r>
            <a:r>
              <a:rPr lang="en-US" dirty="0"/>
              <a:t> --</a:t>
            </a:r>
            <a:r>
              <a:rPr lang="en-US" dirty="0" err="1"/>
              <a:t>keyfile</a:t>
            </a:r>
            <a:r>
              <a:rPr lang="en-US" dirty="0"/>
              <a:t>=/</a:t>
            </a:r>
            <a:r>
              <a:rPr lang="en-US" dirty="0" err="1"/>
              <a:t>mycert.key</a:t>
            </a:r>
            <a:r>
              <a:rPr lang="en-US" dirty="0"/>
              <a:t> \</a:t>
            </a:r>
          </a:p>
          <a:p>
            <a:r>
              <a:rPr lang="en-US" dirty="0"/>
              <a:t>--</a:t>
            </a:r>
            <a:r>
              <a:rPr lang="en-US" dirty="0" err="1"/>
              <a:t>NotebookApp.password</a:t>
            </a:r>
            <a:r>
              <a:rPr lang="en-US" dirty="0"/>
              <a:t>='sha1:c02ed938ef17:0934044bb76008a364781d85db149a65fe9bb480'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849" y="5491633"/>
            <a:ext cx="10449288" cy="12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0448" y="1717093"/>
            <a:ext cx="4306754" cy="3727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84494" y="501572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 file is </a:t>
            </a:r>
          </a:p>
        </p:txBody>
      </p:sp>
    </p:spTree>
    <p:extLst>
      <p:ext uri="{BB962C8B-B14F-4D97-AF65-F5344CB8AC3E}">
        <p14:creationId xmlns:p14="http://schemas.microsoft.com/office/powerpoint/2010/main" val="97385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 about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mount your own directory in the container so data generated in the container can persist.  </a:t>
            </a:r>
          </a:p>
          <a:p>
            <a:pPr lvl="1"/>
            <a:r>
              <a:rPr lang="en-US" dirty="0"/>
              <a:t>Docker run –v </a:t>
            </a:r>
            <a:r>
              <a:rPr lang="en-US" dirty="0" err="1"/>
              <a:t>your_director:container_director</a:t>
            </a:r>
            <a:r>
              <a:rPr lang="en-US" dirty="0"/>
              <a:t>   -it –p …..</a:t>
            </a:r>
          </a:p>
          <a:p>
            <a:pPr lvl="1"/>
            <a:r>
              <a:rPr lang="en-US" dirty="0"/>
              <a:t>Containers can share mounted directories</a:t>
            </a:r>
          </a:p>
          <a:p>
            <a:r>
              <a:rPr lang="en-US" dirty="0"/>
              <a:t>Docker compose – allows for container composition</a:t>
            </a:r>
          </a:p>
          <a:p>
            <a:r>
              <a:rPr lang="en-US" dirty="0"/>
              <a:t>Singularity – a container system for supercomputer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8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look at Virtual Machines</a:t>
            </a:r>
          </a:p>
          <a:p>
            <a:pPr lvl="1"/>
            <a:r>
              <a:rPr lang="en-US" dirty="0"/>
              <a:t>Installed Linux Data Science VM on Azure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dirty="0"/>
              <a:t>An introduction to Container </a:t>
            </a:r>
            <a:r>
              <a:rPr lang="en-US" dirty="0" err="1"/>
              <a:t>archeticture</a:t>
            </a:r>
            <a:endParaRPr lang="en-US" dirty="0"/>
          </a:p>
          <a:p>
            <a:pPr lvl="1"/>
            <a:r>
              <a:rPr lang="en-US" dirty="0"/>
              <a:t>Containers vs VMs</a:t>
            </a:r>
          </a:p>
          <a:p>
            <a:pPr lvl="1"/>
            <a:r>
              <a:rPr lang="en-US" dirty="0"/>
              <a:t>Building a container</a:t>
            </a:r>
          </a:p>
          <a:p>
            <a:r>
              <a:rPr lang="en-US" dirty="0"/>
              <a:t>NEXT – swarms of containers in the cloud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37" y="1690687"/>
            <a:ext cx="10515600" cy="482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foundation of Infrastructure as a Service (IaaS) Clouds</a:t>
            </a:r>
          </a:p>
          <a:p>
            <a:r>
              <a:rPr lang="en-US" dirty="0"/>
              <a:t>Operating Systems manage multiple user processes by trapping “privileged” instructions they attempt to execute.</a:t>
            </a:r>
          </a:p>
          <a:p>
            <a:pPr lvl="1"/>
            <a:r>
              <a:rPr lang="en-US" dirty="0"/>
              <a:t>If safe to proceed the OS hands the process a “virtual” safe version of the instruction to execute.  </a:t>
            </a:r>
          </a:p>
          <a:p>
            <a:r>
              <a:rPr lang="en-US" dirty="0"/>
              <a:t>In the 1970 IBM and others figured out how to virtualize the entire computer.  </a:t>
            </a:r>
          </a:p>
          <a:p>
            <a:pPr lvl="1"/>
            <a:r>
              <a:rPr lang="en-US" dirty="0"/>
              <a:t>A Hypervisor (or virtual machine monitor) is a manager of this virtualization that allows multiple distinct OSs to use the hardware simultaneously.</a:t>
            </a:r>
          </a:p>
          <a:p>
            <a:r>
              <a:rPr lang="en-US" dirty="0"/>
              <a:t>This is the key to managing thousands of computer “VMs” for customers</a:t>
            </a:r>
          </a:p>
          <a:p>
            <a:pPr lvl="1"/>
            <a:r>
              <a:rPr lang="en-US" dirty="0"/>
              <a:t>A VM is a object that can be managed by a “fabric controller” and virtualized networks.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4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07"/>
          </a:xfrm>
        </p:spPr>
        <p:txBody>
          <a:bodyPr/>
          <a:lstStyle/>
          <a:p>
            <a:r>
              <a:rPr lang="en-US" dirty="0"/>
              <a:t>Using the Azure portal to create a VM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32" y="1261176"/>
            <a:ext cx="5196070" cy="5125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466" y="4781405"/>
            <a:ext cx="1423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 this</a:t>
            </a:r>
          </a:p>
          <a:p>
            <a:r>
              <a:rPr lang="en-US" dirty="0"/>
              <a:t>To bring up</a:t>
            </a:r>
          </a:p>
          <a:p>
            <a:r>
              <a:rPr lang="en-US" dirty="0"/>
              <a:t>The VM page</a:t>
            </a:r>
          </a:p>
          <a:p>
            <a:r>
              <a:rPr lang="en-US" dirty="0"/>
              <a:t>Then click</a:t>
            </a:r>
          </a:p>
          <a:p>
            <a:r>
              <a:rPr lang="en-US" dirty="0"/>
              <a:t>Add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179646" y="5018730"/>
            <a:ext cx="600293" cy="837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04" y="2276774"/>
            <a:ext cx="4137606" cy="3981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8904" y="1200586"/>
            <a:ext cx="468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search box enter “data science” and you</a:t>
            </a:r>
            <a:br>
              <a:rPr lang="en-US" dirty="0"/>
            </a:br>
            <a:r>
              <a:rPr lang="en-US" dirty="0"/>
              <a:t>will see this choice.   Pick this one and click here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9855976" y="1846917"/>
            <a:ext cx="1752018" cy="3541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1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858"/>
          </a:xfrm>
        </p:spPr>
        <p:txBody>
          <a:bodyPr/>
          <a:lstStyle/>
          <a:p>
            <a:r>
              <a:rPr lang="en-US" dirty="0"/>
              <a:t>The Linux Data Science VM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3460" y="15844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42" y="1060984"/>
            <a:ext cx="106635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Linux-based virtual machine contains popular tools for data science and development activities, </a:t>
            </a:r>
          </a:p>
          <a:p>
            <a:r>
              <a:rPr lang="en-US" sz="2000" dirty="0"/>
              <a:t>including Microsoft R Open, Anaconda Python, Azure command line tools, and Jupyter notebooks </a:t>
            </a:r>
          </a:p>
          <a:p>
            <a:r>
              <a:rPr lang="en-US" sz="2000" dirty="0"/>
              <a:t>for Python, R and Julia. It also has machine learning tools and algorithms like </a:t>
            </a:r>
            <a:r>
              <a:rPr lang="en-US" sz="2000" dirty="0" err="1"/>
              <a:t>mxnet</a:t>
            </a:r>
            <a:r>
              <a:rPr lang="en-US" sz="2000" dirty="0"/>
              <a:t>, CNTK, </a:t>
            </a:r>
          </a:p>
          <a:p>
            <a:r>
              <a:rPr lang="en-US" sz="2000" dirty="0" err="1"/>
              <a:t>Vowpal</a:t>
            </a:r>
            <a:r>
              <a:rPr lang="en-US" sz="2000" dirty="0"/>
              <a:t> Wabbit and </a:t>
            </a:r>
            <a:r>
              <a:rPr lang="en-US" sz="2000" dirty="0" err="1"/>
              <a:t>xgboost</a:t>
            </a:r>
            <a:r>
              <a:rPr lang="en-US" sz="2000" dirty="0"/>
              <a:t>.</a:t>
            </a:r>
          </a:p>
          <a:p>
            <a:r>
              <a:rPr lang="en-US" sz="2000" b="1" dirty="0"/>
              <a:t>What's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Linux data science virtual machine now includes Microsoft R Server 9.0, now with </a:t>
            </a:r>
            <a:br>
              <a:rPr lang="en-US" sz="2000" dirty="0"/>
            </a:br>
            <a:r>
              <a:rPr lang="en-US" sz="2000" dirty="0"/>
              <a:t>Microsoft R Open 3.3.2 and new options for operationalizing 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Weka</a:t>
            </a:r>
            <a:r>
              <a:rPr lang="en-US" sz="2000" dirty="0"/>
              <a:t> for easy graphical exploration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Apache Drill</a:t>
            </a:r>
            <a:r>
              <a:rPr lang="en-US" sz="2000" dirty="0"/>
              <a:t> for querying non-relational data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Spark local 2.0.2 with a </a:t>
            </a:r>
            <a:r>
              <a:rPr lang="en-US" sz="2000" dirty="0" err="1"/>
              <a:t>PySpark</a:t>
            </a:r>
            <a:r>
              <a:rPr lang="en-US" sz="2000" dirty="0"/>
              <a:t> Jupyter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node local Hadoop (HDFS, Yarn)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 Studio Code IDEs, IntelliJ IDEA, </a:t>
            </a:r>
            <a:r>
              <a:rPr lang="en-US" sz="2000" dirty="0" err="1"/>
              <a:t>PyCharm</a:t>
            </a:r>
            <a:r>
              <a:rPr lang="en-US" sz="2000" dirty="0"/>
              <a:t>, Atom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mxnet</a:t>
            </a:r>
            <a:r>
              <a:rPr lang="en-US" sz="2000" dirty="0"/>
              <a:t> for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JuliaPro</a:t>
            </a:r>
            <a:r>
              <a:rPr lang="en-US" sz="2000" dirty="0"/>
              <a:t> - a curated distribution of Julia Language and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Also  Jupyter hub running on the </a:t>
            </a:r>
            <a:r>
              <a:rPr lang="en-US" sz="2000" dirty="0" err="1"/>
              <a:t>ip</a:t>
            </a:r>
            <a:r>
              <a:rPr lang="en-US" sz="2000" dirty="0"/>
              <a:t> address:8000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97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31111"/>
          </a:xfrm>
        </p:spPr>
        <p:txBody>
          <a:bodyPr/>
          <a:lstStyle/>
          <a:p>
            <a:r>
              <a:rPr lang="en-US" dirty="0"/>
              <a:t>You need a public-private RSA key pair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00665"/>
            <a:ext cx="5157787" cy="560996"/>
          </a:xfrm>
        </p:spPr>
        <p:txBody>
          <a:bodyPr/>
          <a:lstStyle/>
          <a:p>
            <a:r>
              <a:rPr lang="en-US" dirty="0"/>
              <a:t>Linux/Mac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1661"/>
            <a:ext cx="5157787" cy="42280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&gt;ssh-keygen</a:t>
            </a:r>
          </a:p>
          <a:p>
            <a:pPr marL="0" indent="0">
              <a:buNone/>
            </a:pPr>
            <a:r>
              <a:rPr lang="en-US" sz="2400" dirty="0"/>
              <a:t>Will create a password protected private key and a public key</a:t>
            </a:r>
          </a:p>
          <a:p>
            <a:pPr marL="0" indent="0">
              <a:buNone/>
            </a:pPr>
            <a:r>
              <a:rPr lang="en-US" sz="2400" dirty="0"/>
              <a:t>When machine is up, login with</a:t>
            </a:r>
          </a:p>
          <a:p>
            <a:pPr marL="0" indent="0">
              <a:buNone/>
            </a:pPr>
            <a:r>
              <a:rPr lang="en-US" sz="2400" dirty="0"/>
              <a:t>&gt;ssh –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privatekey</a:t>
            </a:r>
            <a:r>
              <a:rPr lang="en-US" sz="2400" dirty="0"/>
              <a:t>  </a:t>
            </a:r>
            <a:r>
              <a:rPr lang="en-US" sz="2400" dirty="0" err="1"/>
              <a:t>user@ipaddress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(it will ask for the password)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8737" y="1450921"/>
            <a:ext cx="5183188" cy="4156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8737" y="1914019"/>
            <a:ext cx="5183188" cy="4323285"/>
          </a:xfrm>
        </p:spPr>
        <p:txBody>
          <a:bodyPr/>
          <a:lstStyle/>
          <a:p>
            <a:r>
              <a:rPr lang="en-US" sz="2400" dirty="0"/>
              <a:t>On Windows10 you can use </a:t>
            </a:r>
            <a:r>
              <a:rPr lang="en-US" sz="2400" dirty="0" err="1"/>
              <a:t>linux</a:t>
            </a:r>
            <a:r>
              <a:rPr lang="en-US" sz="2400" dirty="0"/>
              <a:t> subsystem and follow </a:t>
            </a:r>
            <a:r>
              <a:rPr lang="en-US" sz="2400" dirty="0" err="1"/>
              <a:t>linux</a:t>
            </a:r>
            <a:r>
              <a:rPr lang="en-US" sz="2400" dirty="0"/>
              <a:t> method </a:t>
            </a:r>
          </a:p>
          <a:p>
            <a:r>
              <a:rPr lang="en-US" sz="2400" dirty="0"/>
              <a:t>Or Install Putty</a:t>
            </a:r>
          </a:p>
          <a:p>
            <a:r>
              <a:rPr lang="en-US" sz="2400" dirty="0"/>
              <a:t>Run </a:t>
            </a:r>
            <a:r>
              <a:rPr lang="en-US" sz="2400" dirty="0" err="1"/>
              <a:t>PuTTYGen</a:t>
            </a:r>
            <a:endParaRPr lang="en-US" sz="2400" dirty="0"/>
          </a:p>
          <a:p>
            <a:r>
              <a:rPr lang="en-US" sz="2400" dirty="0"/>
              <a:t>Runn Putty to</a:t>
            </a:r>
            <a:br>
              <a:rPr lang="en-US" sz="2400" dirty="0"/>
            </a:br>
            <a:r>
              <a:rPr lang="en-US" sz="2400" dirty="0"/>
              <a:t>log in.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59" y="2799567"/>
            <a:ext cx="3922513" cy="384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1534" y="5279721"/>
            <a:ext cx="5014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log in you need to set your user password</a:t>
            </a:r>
          </a:p>
          <a:p>
            <a:r>
              <a:rPr lang="en-US" dirty="0"/>
              <a:t>&gt;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err="1"/>
              <a:t>YourID</a:t>
            </a:r>
            <a:endParaRPr lang="en-US" dirty="0"/>
          </a:p>
          <a:p>
            <a:r>
              <a:rPr lang="en-US" dirty="0"/>
              <a:t>&gt;enter your password twice</a:t>
            </a:r>
          </a:p>
          <a:p>
            <a:r>
              <a:rPr lang="en-US" dirty="0"/>
              <a:t>We will need this later.</a:t>
            </a:r>
          </a:p>
        </p:txBody>
      </p:sp>
    </p:spTree>
    <p:extLst>
      <p:ext uri="{BB962C8B-B14F-4D97-AF65-F5344CB8AC3E}">
        <p14:creationId xmlns:p14="http://schemas.microsoft.com/office/powerpoint/2010/main" val="77393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67" y="201552"/>
            <a:ext cx="6184900" cy="354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0" y="1158706"/>
            <a:ext cx="4000178" cy="5172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580"/>
          </a:xfrm>
        </p:spPr>
        <p:txBody>
          <a:bodyPr/>
          <a:lstStyle/>
          <a:p>
            <a:r>
              <a:rPr lang="en-US" dirty="0"/>
              <a:t>Configuring and launching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78" y="3908426"/>
            <a:ext cx="5457009" cy="29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/>
          <a:lstStyle/>
          <a:p>
            <a:r>
              <a:rPr lang="en-US" dirty="0"/>
              <a:t>Install X2GO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262" y="879266"/>
            <a:ext cx="6357368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http://wiki.x2go.org</a:t>
            </a:r>
            <a:r>
              <a:rPr lang="en-US" dirty="0"/>
              <a:t> </a:t>
            </a:r>
          </a:p>
          <a:p>
            <a:r>
              <a:rPr lang="en-US" dirty="0"/>
              <a:t>A client to show the desktop of the Linux Data Science VM</a:t>
            </a:r>
          </a:p>
          <a:p>
            <a:r>
              <a:rPr lang="en-US" dirty="0"/>
              <a:t>When VM up Start X2GO client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62" y="3108460"/>
            <a:ext cx="6520181" cy="3519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967" y="6273350"/>
            <a:ext cx="324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portal view and IP address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220172" y="5492663"/>
            <a:ext cx="4234896" cy="780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3" y="1260206"/>
            <a:ext cx="5413608" cy="45706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17107" y="4121063"/>
            <a:ext cx="2517731" cy="118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Path to your private key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20728" y="5751977"/>
            <a:ext cx="0" cy="216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8043" y="5968652"/>
            <a:ext cx="11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this</a:t>
            </a:r>
          </a:p>
        </p:txBody>
      </p:sp>
    </p:spTree>
    <p:extLst>
      <p:ext uri="{BB962C8B-B14F-4D97-AF65-F5344CB8AC3E}">
        <p14:creationId xmlns:p14="http://schemas.microsoft.com/office/powerpoint/2010/main" val="32609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2" y="928360"/>
            <a:ext cx="5554315" cy="5639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57"/>
          </a:xfrm>
        </p:spPr>
        <p:txBody>
          <a:bodyPr>
            <a:normAutofit fontScale="90000"/>
          </a:bodyPr>
          <a:lstStyle/>
          <a:p>
            <a:r>
              <a:rPr lang="en-US" dirty="0"/>
              <a:t>X2GO XFCE 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1938" y="5236692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X2GO on PC or mac.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15286" y="928360"/>
            <a:ext cx="6031282" cy="4905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run jupyter use </a:t>
            </a:r>
            <a:r>
              <a:rPr lang="en-US" dirty="0" err="1"/>
              <a:t>JupyterHub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you need to set you </a:t>
            </a:r>
            <a:r>
              <a:rPr lang="en-US" dirty="0" err="1"/>
              <a:t>linux</a:t>
            </a:r>
            <a:r>
              <a:rPr lang="en-US" dirty="0"/>
              <a:t> passwd</a:t>
            </a:r>
          </a:p>
          <a:p>
            <a:pPr lvl="2"/>
            <a:r>
              <a:rPr lang="en-US" dirty="0"/>
              <a:t>Open the shell tool</a:t>
            </a:r>
          </a:p>
          <a:p>
            <a:pPr lvl="2"/>
            <a:r>
              <a:rPr lang="en-US" dirty="0"/>
              <a:t>&gt;sudo passwd </a:t>
            </a:r>
            <a:r>
              <a:rPr lang="en-US" dirty="0" err="1"/>
              <a:t>yourID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Add the password twice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https://yourDSVMip:8000</a:t>
            </a:r>
            <a:endParaRPr lang="en-US" dirty="0"/>
          </a:p>
          <a:p>
            <a:pPr lvl="2"/>
            <a:r>
              <a:rPr lang="en-US" dirty="0"/>
              <a:t>Enter you ID and password</a:t>
            </a:r>
          </a:p>
          <a:p>
            <a:pPr lvl="1"/>
            <a:r>
              <a:rPr lang="en-US" dirty="0"/>
              <a:t>Or launch a local Jupyter by clicking on the icon.</a:t>
            </a:r>
          </a:p>
        </p:txBody>
      </p:sp>
    </p:spTree>
    <p:extLst>
      <p:ext uri="{BB962C8B-B14F-4D97-AF65-F5344CB8AC3E}">
        <p14:creationId xmlns:p14="http://schemas.microsoft.com/office/powerpoint/2010/main" val="6949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/>
          <a:lstStyle/>
          <a:p>
            <a:r>
              <a:rPr lang="en-US" dirty="0"/>
              <a:t>Adding a </a:t>
            </a:r>
            <a:r>
              <a:rPr lang="en-US" dirty="0" err="1"/>
              <a:t>fileshare</a:t>
            </a:r>
            <a:r>
              <a:rPr lang="en-US" dirty="0"/>
              <a:t>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673" y="1271392"/>
            <a:ext cx="11793255" cy="5536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 disk in blob storage that you </a:t>
            </a:r>
            <a:br>
              <a:rPr lang="en-US" dirty="0"/>
            </a:br>
            <a:r>
              <a:rPr lang="en-US" dirty="0"/>
              <a:t>can see with </a:t>
            </a:r>
            <a:r>
              <a:rPr lang="en-US" dirty="0" err="1"/>
              <a:t>AzureExplorer</a:t>
            </a:r>
            <a:endParaRPr lang="en-US" dirty="0"/>
          </a:p>
          <a:p>
            <a:pPr lvl="1"/>
            <a:r>
              <a:rPr lang="en-US" dirty="0"/>
              <a:t>Create a storage account in same location </a:t>
            </a:r>
            <a:br>
              <a:rPr lang="en-US" dirty="0"/>
            </a:br>
            <a:r>
              <a:rPr lang="en-US" dirty="0"/>
              <a:t>as your DSVM.  </a:t>
            </a:r>
          </a:p>
          <a:p>
            <a:pPr lvl="1"/>
            <a:r>
              <a:rPr lang="en-US" dirty="0"/>
              <a:t>Create a file share in that account named XXX</a:t>
            </a:r>
          </a:p>
          <a:p>
            <a:pPr lvl="1"/>
            <a:r>
              <a:rPr lang="en-US" dirty="0"/>
              <a:t>Grab the storage account key</a:t>
            </a:r>
          </a:p>
          <a:p>
            <a:r>
              <a:rPr lang="en-US" dirty="0"/>
              <a:t>Run these commands</a:t>
            </a:r>
          </a:p>
          <a:p>
            <a:pPr marL="0" indent="0">
              <a:buNone/>
            </a:pPr>
            <a:r>
              <a:rPr lang="en-US" sz="2200" dirty="0"/>
              <a:t>&gt;</a:t>
            </a:r>
            <a:r>
              <a:rPr lang="en-US" sz="1900" dirty="0"/>
              <a:t>sudo yum install samba-client samba-common </a:t>
            </a:r>
            <a:r>
              <a:rPr lang="en-US" sz="1900" dirty="0" err="1"/>
              <a:t>cifs-utils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&gt;sudo </a:t>
            </a:r>
            <a:r>
              <a:rPr lang="en-US" sz="1900" dirty="0" err="1"/>
              <a:t>mkdir</a:t>
            </a:r>
            <a:r>
              <a:rPr lang="en-US" sz="1900" dirty="0"/>
              <a:t>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&gt;sudo </a:t>
            </a:r>
            <a:r>
              <a:rPr lang="en-US" sz="1900" dirty="0" err="1"/>
              <a:t>chmod</a:t>
            </a:r>
            <a:r>
              <a:rPr lang="en-US" sz="1900" dirty="0"/>
              <a:t> 0777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&gt;sudo mount -t </a:t>
            </a:r>
            <a:r>
              <a:rPr lang="en-US" sz="1900" dirty="0" err="1"/>
              <a:t>cifs</a:t>
            </a:r>
            <a:r>
              <a:rPr lang="en-US" sz="1900" dirty="0"/>
              <a:t> //yourstorageaccnt.file.core.windows.net/XXX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r>
              <a:rPr lang="en-US" sz="1900" dirty="0"/>
              <a:t> -o </a:t>
            </a:r>
            <a:r>
              <a:rPr lang="en-US" sz="1900" dirty="0" err="1"/>
              <a:t>vers</a:t>
            </a:r>
            <a:r>
              <a:rPr lang="en-US" sz="1900" dirty="0"/>
              <a:t>=3.0,user=</a:t>
            </a:r>
            <a:r>
              <a:rPr lang="en-US" sz="1900" dirty="0" err="1"/>
              <a:t>yourstorageaccnt,password</a:t>
            </a:r>
            <a:r>
              <a:rPr lang="en-US" sz="1900" dirty="0"/>
              <a:t>=you </a:t>
            </a:r>
            <a:r>
              <a:rPr lang="en-US" sz="1900" dirty="0" err="1"/>
              <a:t>accntpasswrd</a:t>
            </a:r>
            <a:r>
              <a:rPr lang="en-US" sz="1900" dirty="0"/>
              <a:t> ending in==,</a:t>
            </a:r>
            <a:r>
              <a:rPr lang="en-US" sz="1900" dirty="0" err="1"/>
              <a:t>dir_mode</a:t>
            </a:r>
            <a:r>
              <a:rPr lang="en-US" sz="1900" dirty="0"/>
              <a:t>=0777,file_mode=0777,serverino</a:t>
            </a:r>
          </a:p>
          <a:p>
            <a:pPr marL="0" indent="0">
              <a:buNone/>
            </a:pPr>
            <a:r>
              <a:rPr lang="en-US" sz="1900" dirty="0"/>
              <a:t>&gt;sudo vi /</a:t>
            </a:r>
            <a:r>
              <a:rPr lang="en-US" sz="1900" dirty="0" err="1"/>
              <a:t>etc</a:t>
            </a:r>
            <a:r>
              <a:rPr lang="en-US" sz="1900" dirty="0"/>
              <a:t>/</a:t>
            </a:r>
            <a:r>
              <a:rPr lang="en-US" sz="1900" dirty="0" err="1"/>
              <a:t>fstab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Add this line at the end</a:t>
            </a:r>
          </a:p>
          <a:p>
            <a:pPr marL="0" indent="0">
              <a:buNone/>
            </a:pPr>
            <a:r>
              <a:rPr lang="en-US" sz="1900" dirty="0"/>
              <a:t>//yourstorageaccnt.file.core.windows.net/XXX  /</a:t>
            </a:r>
            <a:r>
              <a:rPr lang="en-US" sz="1900" dirty="0" err="1"/>
              <a:t>mnt</a:t>
            </a:r>
            <a:r>
              <a:rPr lang="en-US" sz="1900" dirty="0"/>
              <a:t>/</a:t>
            </a:r>
            <a:r>
              <a:rPr lang="en-US" sz="1900" dirty="0" err="1"/>
              <a:t>tutorialshare</a:t>
            </a:r>
            <a:r>
              <a:rPr lang="en-US" sz="1900" dirty="0"/>
              <a:t>  </a:t>
            </a:r>
            <a:r>
              <a:rPr lang="en-US" sz="1900" dirty="0" err="1"/>
              <a:t>vers</a:t>
            </a:r>
            <a:r>
              <a:rPr lang="en-US" sz="1900" dirty="0"/>
              <a:t>=3.0,user=</a:t>
            </a:r>
            <a:r>
              <a:rPr lang="en-US" sz="1900" dirty="0" err="1"/>
              <a:t>yourstorageaccnt,password</a:t>
            </a:r>
            <a:r>
              <a:rPr lang="en-US" sz="1900" dirty="0"/>
              <a:t>=you </a:t>
            </a:r>
            <a:r>
              <a:rPr lang="en-US" sz="1900" dirty="0" err="1"/>
              <a:t>accntpasswrd</a:t>
            </a:r>
            <a:r>
              <a:rPr lang="en-US" sz="1900" dirty="0"/>
              <a:t> ending in==,</a:t>
            </a:r>
            <a:r>
              <a:rPr lang="en-US" sz="1900" dirty="0" err="1"/>
              <a:t>dir_mode</a:t>
            </a:r>
            <a:r>
              <a:rPr lang="en-US" sz="1900" dirty="0"/>
              <a:t>=0777,file_mode=0777,serverino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44" y="283581"/>
            <a:ext cx="4773496" cy="32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8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893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Cloud Computing for Science</vt:lpstr>
      <vt:lpstr>What is a Virtual Machine?</vt:lpstr>
      <vt:lpstr>Using the Azure portal to create a VM</vt:lpstr>
      <vt:lpstr>The Linux Data Science VM</vt:lpstr>
      <vt:lpstr>You need a public-private RSA key pair</vt:lpstr>
      <vt:lpstr>Configuring and launching</vt:lpstr>
      <vt:lpstr>Install X2GO Client</vt:lpstr>
      <vt:lpstr>X2GO XFCE Desktop</vt:lpstr>
      <vt:lpstr>Adding a fileshare disk</vt:lpstr>
      <vt:lpstr>Containers</vt:lpstr>
      <vt:lpstr>What are VMs?  containers?</vt:lpstr>
      <vt:lpstr>Advantages</vt:lpstr>
      <vt:lpstr>Using Docker to manage containers</vt:lpstr>
      <vt:lpstr>Containers as a way to share science</vt:lpstr>
      <vt:lpstr>Creating a container from other containers</vt:lpstr>
      <vt:lpstr>Much more about containers</vt:lpstr>
      <vt:lpstr>Section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for Science</dc:title>
  <dc:creator>dennis gannon</dc:creator>
  <cp:lastModifiedBy>dennis gannon</cp:lastModifiedBy>
  <cp:revision>36</cp:revision>
  <dcterms:created xsi:type="dcterms:W3CDTF">2017-03-07T18:29:24Z</dcterms:created>
  <dcterms:modified xsi:type="dcterms:W3CDTF">2017-04-01T23:22:39Z</dcterms:modified>
</cp:coreProperties>
</file>