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1"/>
  </p:notesMasterIdLst>
  <p:sldIdLst>
    <p:sldId id="256" r:id="rId3"/>
    <p:sldId id="258" r:id="rId4"/>
    <p:sldId id="257" r:id="rId5"/>
    <p:sldId id="259" r:id="rId6"/>
    <p:sldId id="260" r:id="rId7"/>
    <p:sldId id="264" r:id="rId8"/>
    <p:sldId id="261" r:id="rId9"/>
    <p:sldId id="262" r:id="rId10"/>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Garamond" panose="02020404030301010803" pitchFamily="18" charset="0"/>
      <p:regular r:id="rId16"/>
      <p:bold r:id="rId17"/>
      <p:italic r:id="rId18"/>
    </p:embeddedFont>
    <p:embeddedFont>
      <p:font typeface="Oswald" panose="000005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fe03be4c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ffe03be4c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fe03be4c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g2ffe03be4c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ffe03be4c4_1_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fe03be4c4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g2ffe03be4c4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ffe03be4c4_1_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fe03be4c4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g2ffe03be4c4_1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ffe03be4c4_1_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4</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fe03be4c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g2ffe03be4c4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ffe03be4c4_1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5</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fe03be4c4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g2ffe03be4c4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ffe03be4c4_1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7</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fe03be4c4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g2ffe03be4c4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ffe03be4c4_1_1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8</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21"/>
            <a:ext cx="7772400" cy="1102519"/>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68575" tIns="34275" rIns="68575" bIns="34275" anchor="t" anchorCtr="0">
            <a:no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59" name="Google Shape;59;p1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9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9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9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9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9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9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9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sz="3000" b="1" cap="none"/>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71" name="Google Shape;71;p16"/>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457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7" name="Google Shape;77;p17"/>
          <p:cNvSpPr txBox="1">
            <a:spLocks noGrp="1"/>
          </p:cNvSpPr>
          <p:nvPr>
            <p:ph type="body" idx="2"/>
          </p:nvPr>
        </p:nvSpPr>
        <p:spPr>
          <a:xfrm>
            <a:off x="4648200" y="1200152"/>
            <a:ext cx="4038600" cy="3394472"/>
          </a:xfrm>
          <a:prstGeom prst="rect">
            <a:avLst/>
          </a:prstGeom>
          <a:noFill/>
          <a:ln>
            <a:noFill/>
          </a:ln>
        </p:spPr>
        <p:txBody>
          <a:bodyPr spcFirstLastPara="1" wrap="square" lIns="68575" tIns="34275" rIns="68575" bIns="34275" anchor="t" anchorCtr="0">
            <a:no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78" name="Google Shape;78;p17"/>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5" name="Google Shape;85;p18"/>
          <p:cNvSpPr txBox="1">
            <a:spLocks noGrp="1"/>
          </p:cNvSpPr>
          <p:nvPr>
            <p:ph type="body" idx="3"/>
          </p:nvPr>
        </p:nvSpPr>
        <p:spPr>
          <a:xfrm>
            <a:off x="4645027" y="1151335"/>
            <a:ext cx="4041775" cy="479822"/>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45027" y="1631156"/>
            <a:ext cx="4041775" cy="2963466"/>
          </a:xfrm>
          <a:prstGeom prst="rect">
            <a:avLst/>
          </a:prstGeom>
          <a:noFill/>
          <a:ln>
            <a:noFill/>
          </a:ln>
        </p:spPr>
        <p:txBody>
          <a:bodyPr spcFirstLastPara="1" wrap="square" lIns="68575" tIns="34275" rIns="68575" bIns="34275" anchor="t" anchorCtr="0">
            <a:no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87" name="Google Shape;87;p18"/>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575050" y="204790"/>
            <a:ext cx="5111750" cy="4389835"/>
          </a:xfrm>
          <a:prstGeom prst="rect">
            <a:avLst/>
          </a:prstGeom>
          <a:noFill/>
          <a:ln>
            <a:noFill/>
          </a:ln>
        </p:spPr>
        <p:txBody>
          <a:bodyPr spcFirstLastPara="1" wrap="square" lIns="68575" tIns="34275" rIns="68575" bIns="34275" anchor="t" anchorCtr="0">
            <a:no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457201" y="1076327"/>
            <a:ext cx="3008313" cy="351829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03" name="Google Shape;103;p21"/>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sz="1500" b="1"/>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68575" tIns="34275" rIns="68575" bIns="34275" anchor="t" anchorCtr="0">
            <a:no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10" name="Google Shape;110;p22"/>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685455" y="-1406723"/>
            <a:ext cx="3773091" cy="82296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sz="900">
                <a:solidFill>
                  <a:srgbClr val="898989"/>
                </a:solidFill>
                <a:latin typeface="Oswald"/>
                <a:ea typeface="Oswald"/>
                <a:cs typeface="Oswald"/>
                <a:sym typeface="Oswald"/>
              </a:defRPr>
            </a:lvl1pPr>
            <a:lvl2pPr marL="0" lvl="1" indent="0" algn="r">
              <a:spcBef>
                <a:spcPts val="0"/>
              </a:spcBef>
              <a:spcAft>
                <a:spcPts val="0"/>
              </a:spcAft>
              <a:buNone/>
              <a:defRPr sz="900">
                <a:solidFill>
                  <a:srgbClr val="898989"/>
                </a:solidFill>
                <a:latin typeface="Oswald"/>
                <a:ea typeface="Oswald"/>
                <a:cs typeface="Oswald"/>
                <a:sym typeface="Oswald"/>
              </a:defRPr>
            </a:lvl2pPr>
            <a:lvl3pPr marL="0" lvl="2" indent="0" algn="r">
              <a:spcBef>
                <a:spcPts val="0"/>
              </a:spcBef>
              <a:spcAft>
                <a:spcPts val="0"/>
              </a:spcAft>
              <a:buNone/>
              <a:defRPr sz="900">
                <a:solidFill>
                  <a:srgbClr val="898989"/>
                </a:solidFill>
                <a:latin typeface="Oswald"/>
                <a:ea typeface="Oswald"/>
                <a:cs typeface="Oswald"/>
                <a:sym typeface="Oswald"/>
              </a:defRPr>
            </a:lvl3pPr>
            <a:lvl4pPr marL="0" lvl="3" indent="0" algn="r">
              <a:spcBef>
                <a:spcPts val="0"/>
              </a:spcBef>
              <a:spcAft>
                <a:spcPts val="0"/>
              </a:spcAft>
              <a:buNone/>
              <a:defRPr sz="900">
                <a:solidFill>
                  <a:srgbClr val="898989"/>
                </a:solidFill>
                <a:latin typeface="Oswald"/>
                <a:ea typeface="Oswald"/>
                <a:cs typeface="Oswald"/>
                <a:sym typeface="Oswald"/>
              </a:defRPr>
            </a:lvl4pPr>
            <a:lvl5pPr marL="0" lvl="4" indent="0" algn="r">
              <a:spcBef>
                <a:spcPts val="0"/>
              </a:spcBef>
              <a:spcAft>
                <a:spcPts val="0"/>
              </a:spcAft>
              <a:buNone/>
              <a:defRPr sz="900">
                <a:solidFill>
                  <a:srgbClr val="898989"/>
                </a:solidFill>
                <a:latin typeface="Oswald"/>
                <a:ea typeface="Oswald"/>
                <a:cs typeface="Oswald"/>
                <a:sym typeface="Oswald"/>
              </a:defRPr>
            </a:lvl5pPr>
            <a:lvl6pPr marL="0" lvl="5" indent="0" algn="r">
              <a:spcBef>
                <a:spcPts val="0"/>
              </a:spcBef>
              <a:spcAft>
                <a:spcPts val="0"/>
              </a:spcAft>
              <a:buNone/>
              <a:defRPr sz="900">
                <a:solidFill>
                  <a:srgbClr val="898989"/>
                </a:solidFill>
                <a:latin typeface="Oswald"/>
                <a:ea typeface="Oswald"/>
                <a:cs typeface="Oswald"/>
                <a:sym typeface="Oswald"/>
              </a:defRPr>
            </a:lvl6pPr>
            <a:lvl7pPr marL="0" lvl="6" indent="0" algn="r">
              <a:spcBef>
                <a:spcPts val="0"/>
              </a:spcBef>
              <a:spcAft>
                <a:spcPts val="0"/>
              </a:spcAft>
              <a:buNone/>
              <a:defRPr sz="900">
                <a:solidFill>
                  <a:srgbClr val="898989"/>
                </a:solidFill>
                <a:latin typeface="Oswald"/>
                <a:ea typeface="Oswald"/>
                <a:cs typeface="Oswald"/>
                <a:sym typeface="Oswald"/>
              </a:defRPr>
            </a:lvl7pPr>
            <a:lvl8pPr marL="0" lvl="7" indent="0" algn="r">
              <a:spcBef>
                <a:spcPts val="0"/>
              </a:spcBef>
              <a:spcAft>
                <a:spcPts val="0"/>
              </a:spcAft>
              <a:buNone/>
              <a:defRPr sz="900">
                <a:solidFill>
                  <a:srgbClr val="898989"/>
                </a:solidFill>
                <a:latin typeface="Oswald"/>
                <a:ea typeface="Oswald"/>
                <a:cs typeface="Oswald"/>
                <a:sym typeface="Oswald"/>
              </a:defRPr>
            </a:lvl8pPr>
            <a:lvl9pPr marL="0" lvl="8" indent="0" algn="r">
              <a:spcBef>
                <a:spcPts val="0"/>
              </a:spcBef>
              <a:spcAft>
                <a:spcPts val="0"/>
              </a:spcAft>
              <a:buNone/>
              <a:defRPr sz="9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1"/>
                </a:solidFill>
                <a:latin typeface="Oswald"/>
                <a:ea typeface="Oswald"/>
                <a:cs typeface="Oswald"/>
                <a:sym typeface="Oswald"/>
              </a:defRPr>
            </a:lvl1pPr>
            <a:lvl2pPr marR="0" lvl="1" algn="ctr" rtl="0">
              <a:spcBef>
                <a:spcPts val="0"/>
              </a:spcBef>
              <a:spcAft>
                <a:spcPts val="0"/>
              </a:spcAft>
              <a:buSzPts val="1100"/>
              <a:buNone/>
              <a:defRPr sz="3300" b="0" i="0" u="none" strike="noStrike" cap="none">
                <a:solidFill>
                  <a:schemeClr val="dk1"/>
                </a:solidFill>
                <a:latin typeface="Oswald"/>
                <a:ea typeface="Oswald"/>
                <a:cs typeface="Oswald"/>
                <a:sym typeface="Oswald"/>
              </a:defRPr>
            </a:lvl2pPr>
            <a:lvl3pPr marR="0" lvl="2" algn="ctr" rtl="0">
              <a:spcBef>
                <a:spcPts val="0"/>
              </a:spcBef>
              <a:spcAft>
                <a:spcPts val="0"/>
              </a:spcAft>
              <a:buSzPts val="1100"/>
              <a:buNone/>
              <a:defRPr sz="3300" b="0" i="0" u="none" strike="noStrike" cap="none">
                <a:solidFill>
                  <a:schemeClr val="dk1"/>
                </a:solidFill>
                <a:latin typeface="Oswald"/>
                <a:ea typeface="Oswald"/>
                <a:cs typeface="Oswald"/>
                <a:sym typeface="Oswald"/>
              </a:defRPr>
            </a:lvl3pPr>
            <a:lvl4pPr marR="0" lvl="3" algn="ctr" rtl="0">
              <a:spcBef>
                <a:spcPts val="0"/>
              </a:spcBef>
              <a:spcAft>
                <a:spcPts val="0"/>
              </a:spcAft>
              <a:buSzPts val="1100"/>
              <a:buNone/>
              <a:defRPr sz="3300" b="0" i="0" u="none" strike="noStrike" cap="none">
                <a:solidFill>
                  <a:schemeClr val="dk1"/>
                </a:solidFill>
                <a:latin typeface="Oswald"/>
                <a:ea typeface="Oswald"/>
                <a:cs typeface="Oswald"/>
                <a:sym typeface="Oswald"/>
              </a:defRPr>
            </a:lvl4pPr>
            <a:lvl5pPr marR="0" lvl="4" algn="ctr" rtl="0">
              <a:spcBef>
                <a:spcPts val="0"/>
              </a:spcBef>
              <a:spcAft>
                <a:spcPts val="0"/>
              </a:spcAft>
              <a:buSzPts val="1100"/>
              <a:buNone/>
              <a:defRPr sz="3300" b="0" i="0" u="none" strike="noStrike" cap="none">
                <a:solidFill>
                  <a:schemeClr val="dk1"/>
                </a:solidFill>
                <a:latin typeface="Oswald"/>
                <a:ea typeface="Oswald"/>
                <a:cs typeface="Oswald"/>
                <a:sym typeface="Oswald"/>
              </a:defRPr>
            </a:lvl5pPr>
            <a:lvl6pPr marR="0" lvl="5" algn="ctr" rtl="0">
              <a:spcBef>
                <a:spcPts val="0"/>
              </a:spcBef>
              <a:spcAft>
                <a:spcPts val="0"/>
              </a:spcAft>
              <a:buSzPts val="1100"/>
              <a:buNone/>
              <a:defRPr sz="3300" b="0" i="0" u="none" strike="noStrike" cap="none">
                <a:solidFill>
                  <a:schemeClr val="dk1"/>
                </a:solidFill>
                <a:latin typeface="Oswald"/>
                <a:ea typeface="Oswald"/>
                <a:cs typeface="Oswald"/>
                <a:sym typeface="Oswald"/>
              </a:defRPr>
            </a:lvl6pPr>
            <a:lvl7pPr marR="0" lvl="6" algn="ctr" rtl="0">
              <a:spcBef>
                <a:spcPts val="0"/>
              </a:spcBef>
              <a:spcAft>
                <a:spcPts val="0"/>
              </a:spcAft>
              <a:buSzPts val="1100"/>
              <a:buNone/>
              <a:defRPr sz="3300" b="0" i="0" u="none" strike="noStrike" cap="none">
                <a:solidFill>
                  <a:schemeClr val="dk1"/>
                </a:solidFill>
                <a:latin typeface="Oswald"/>
                <a:ea typeface="Oswald"/>
                <a:cs typeface="Oswald"/>
                <a:sym typeface="Oswald"/>
              </a:defRPr>
            </a:lvl7pPr>
            <a:lvl8pPr marR="0" lvl="7" algn="ctr" rtl="0">
              <a:spcBef>
                <a:spcPts val="0"/>
              </a:spcBef>
              <a:spcAft>
                <a:spcPts val="0"/>
              </a:spcAft>
              <a:buSzPts val="1100"/>
              <a:buNone/>
              <a:defRPr sz="3300" b="0" i="0" u="none" strike="noStrike" cap="none">
                <a:solidFill>
                  <a:schemeClr val="dk1"/>
                </a:solidFill>
                <a:latin typeface="Oswald"/>
                <a:ea typeface="Oswald"/>
                <a:cs typeface="Oswald"/>
                <a:sym typeface="Oswald"/>
              </a:defRPr>
            </a:lvl8pPr>
            <a:lvl9pPr marR="0" lvl="8" algn="ctr" rtl="0">
              <a:spcBef>
                <a:spcPts val="0"/>
              </a:spcBef>
              <a:spcAft>
                <a:spcPts val="0"/>
              </a:spcAft>
              <a:buSzPts val="1100"/>
              <a:buNone/>
              <a:defRPr sz="3300" b="0" i="0" u="none" strike="noStrike" cap="none">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457200" y="821531"/>
            <a:ext cx="8229600" cy="3773091"/>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Arial" panose="020B0604020202020204"/>
              <a:buChar char="•"/>
              <a:defRPr sz="2400" b="0" i="0" u="none" strike="noStrike" cap="none">
                <a:solidFill>
                  <a:schemeClr val="dk1"/>
                </a:solidFill>
                <a:latin typeface="Oswald"/>
                <a:ea typeface="Oswald"/>
                <a:cs typeface="Oswald"/>
                <a:sym typeface="Oswald"/>
              </a:defRPr>
            </a:lvl1pPr>
            <a:lvl2pPr marL="914400" marR="0" lvl="1" indent="-361950" algn="l" rtl="0">
              <a:spcBef>
                <a:spcPts val="400"/>
              </a:spcBef>
              <a:spcAft>
                <a:spcPts val="0"/>
              </a:spcAft>
              <a:buClr>
                <a:schemeClr val="dk1"/>
              </a:buClr>
              <a:buSzPts val="2100"/>
              <a:buFont typeface="Arial" panose="020B0604020202020204"/>
              <a:buChar char="–"/>
              <a:defRPr sz="2100" b="0" i="0" u="none" strike="noStrike" cap="none">
                <a:solidFill>
                  <a:schemeClr val="dk1"/>
                </a:solidFill>
                <a:latin typeface="Oswald"/>
                <a:ea typeface="Oswald"/>
                <a:cs typeface="Oswald"/>
                <a:sym typeface="Oswald"/>
              </a:defRPr>
            </a:lvl2pPr>
            <a:lvl3pPr marL="1371600" marR="0" lvl="2" indent="-342900" algn="l" rtl="0">
              <a:spcBef>
                <a:spcPts val="400"/>
              </a:spcBef>
              <a:spcAft>
                <a:spcPts val="0"/>
              </a:spcAft>
              <a:buClr>
                <a:schemeClr val="dk1"/>
              </a:buClr>
              <a:buSzPts val="1800"/>
              <a:buFont typeface="Arial" panose="020B0604020202020204"/>
              <a:buChar char="•"/>
              <a:defRPr sz="1800" b="0" i="0" u="none" strike="noStrike" cap="none">
                <a:solidFill>
                  <a:schemeClr val="dk1"/>
                </a:solidFill>
                <a:latin typeface="Oswald"/>
                <a:ea typeface="Oswald"/>
                <a:cs typeface="Oswald"/>
                <a:sym typeface="Oswald"/>
              </a:defRPr>
            </a:lvl3pPr>
            <a:lvl4pPr marL="1828800" marR="0" lvl="3"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Oswald"/>
                <a:ea typeface="Oswald"/>
                <a:cs typeface="Oswald"/>
                <a:sym typeface="Oswald"/>
              </a:defRPr>
            </a:lvl4pPr>
            <a:lvl5pPr marL="2286000" marR="0" lvl="4"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Oswald"/>
                <a:ea typeface="Oswald"/>
                <a:cs typeface="Oswald"/>
                <a:sym typeface="Oswald"/>
              </a:defRPr>
            </a:lvl5pPr>
            <a:lvl6pPr marL="2743200" marR="0" lvl="5"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98989"/>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Oswald"/>
                <a:ea typeface="Oswald"/>
                <a:cs typeface="Oswald"/>
                <a:sym typeface="Oswald"/>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9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9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9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9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9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9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9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9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ishwarya2422005/ai-starter-kit" TargetMode="External"/><Relationship Id="rId2" Type="http://schemas.openxmlformats.org/officeDocument/2006/relationships/hyperlink" Target="https://drive.google.com/file/d/1IY1BXXqgFFtyW750MVTem3efMZncd-jR/view?usp=drive_lin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698326" y="167742"/>
            <a:ext cx="6858000" cy="115532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Google Shape;130;p25"/>
          <p:cNvSpPr txBox="1">
            <a:spLocks noGrp="1"/>
          </p:cNvSpPr>
          <p:nvPr>
            <p:ph type="subTitle" idx="1"/>
          </p:nvPr>
        </p:nvSpPr>
        <p:spPr>
          <a:xfrm>
            <a:off x="1760983" y="2368344"/>
            <a:ext cx="6400800" cy="13146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888888"/>
              </a:buClr>
              <a:buSzPts val="2400"/>
              <a:buNone/>
            </a:pPr>
            <a:endParaRPr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500"/>
              </a:spcBef>
              <a:spcAft>
                <a:spcPts val="0"/>
              </a:spcAft>
              <a:buClr>
                <a:schemeClr val="dk1"/>
              </a:buClr>
              <a:buSzPts val="2400"/>
              <a:buNone/>
            </a:pPr>
            <a:r>
              <a:rPr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DataTrackAI</a:t>
            </a: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AI-Based Forecasting and Sales Analytics</a:t>
            </a:r>
          </a:p>
        </p:txBody>
      </p:sp>
      <p:sp>
        <p:nvSpPr>
          <p:cNvPr id="132" name="Google Shape;132;p25"/>
          <p:cNvSpPr txBox="1"/>
          <p:nvPr/>
        </p:nvSpPr>
        <p:spPr>
          <a:xfrm>
            <a:off x="4572000" y="4086975"/>
            <a:ext cx="4372919" cy="71555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n-GB" b="1" dirty="0">
                <a:solidFill>
                  <a:schemeClr val="dk1"/>
                </a:solidFill>
                <a:latin typeface="Calibri" panose="020F0502020204030204"/>
                <a:ea typeface="Calibri" panose="020F0502020204030204"/>
                <a:cs typeface="Calibri" panose="020F0502020204030204"/>
                <a:sym typeface="Calibri" panose="020F0502020204030204"/>
              </a:rPr>
              <a:t>Name  </a:t>
            </a:r>
            <a:r>
              <a:rPr lang="en-GB" dirty="0">
                <a:solidFill>
                  <a:schemeClr val="dk1"/>
                </a:solidFill>
                <a:latin typeface="Calibri" panose="020F0502020204030204"/>
                <a:ea typeface="Calibri" panose="020F0502020204030204"/>
                <a:cs typeface="Calibri" panose="020F0502020204030204"/>
                <a:sym typeface="Calibri" panose="020F0502020204030204"/>
              </a:rPr>
              <a:t>-  Aishwarya S</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0"/>
              </a:spcBef>
              <a:spcAft>
                <a:spcPts val="0"/>
              </a:spcAft>
              <a:buNone/>
            </a:pPr>
            <a:r>
              <a:rPr lang="en-GB" b="1" dirty="0">
                <a:solidFill>
                  <a:schemeClr val="dk1"/>
                </a:solidFill>
                <a:latin typeface="Calibri" panose="020F0502020204030204"/>
                <a:ea typeface="Calibri" panose="020F0502020204030204"/>
                <a:cs typeface="Calibri" panose="020F0502020204030204"/>
                <a:sym typeface="Calibri" panose="020F0502020204030204"/>
              </a:rPr>
              <a:t>Starter Kit Title </a:t>
            </a:r>
            <a:r>
              <a:rPr lang="en-GB" dirty="0">
                <a:solidFill>
                  <a:schemeClr val="dk1"/>
                </a:solidFill>
                <a:latin typeface="Calibri" panose="020F0502020204030204"/>
                <a:ea typeface="Calibri" panose="020F0502020204030204"/>
                <a:cs typeface="Calibri" panose="020F0502020204030204"/>
                <a:sym typeface="Calibri" panose="020F0502020204030204"/>
              </a:rPr>
              <a:t>- Enterprise Knowledge Retriever</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0"/>
              </a:spcBef>
              <a:spcAft>
                <a:spcPts val="0"/>
              </a:spcAft>
              <a:buNone/>
            </a:pPr>
            <a:r>
              <a:rPr lang="en-GB" b="1" dirty="0">
                <a:solidFill>
                  <a:schemeClr val="dk1"/>
                </a:solidFill>
                <a:latin typeface="Calibri" panose="020F0502020204030204"/>
                <a:ea typeface="Calibri" panose="020F0502020204030204"/>
                <a:cs typeface="Calibri" panose="020F0502020204030204"/>
                <a:sym typeface="Calibri" panose="020F0502020204030204"/>
              </a:rPr>
              <a:t>Mentor Name  </a:t>
            </a:r>
            <a:r>
              <a:rPr lang="en-GB"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Mr Naveen </a:t>
            </a:r>
            <a:r>
              <a:rPr lang="en-IN" dirty="0">
                <a:latin typeface="Times New Roman" panose="02020603050405020304" pitchFamily="18" charset="0"/>
                <a:cs typeface="Times New Roman" panose="02020603050405020304" pitchFamily="18" charset="0"/>
              </a:rPr>
              <a:t>Natarajan</a:t>
            </a:r>
            <a:endParaRPr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Rectangle 6"/>
          <p:cNvSpPr/>
          <p:nvPr/>
        </p:nvSpPr>
        <p:spPr>
          <a:xfrm>
            <a:off x="1346548" y="167742"/>
            <a:ext cx="7546931" cy="2200602"/>
          </a:xfrm>
          <a:prstGeom prst="rect">
            <a:avLst/>
          </a:prstGeom>
        </p:spPr>
        <p:txBody>
          <a:bodyPr wrap="square">
            <a:spAutoFit/>
          </a:bodyPr>
          <a:lstStyle/>
          <a:p>
            <a:pPr algn="ctr">
              <a:lnSpc>
                <a:spcPct val="150000"/>
              </a:lnSpc>
            </a:pPr>
            <a:r>
              <a:rPr lang="en-US" sz="2000" b="1" dirty="0">
                <a:solidFill>
                  <a:srgbClr val="1525B9"/>
                </a:solidFill>
                <a:latin typeface="Cambria" panose="02040503050406030204" pitchFamily="18" charset="0"/>
              </a:rPr>
              <a:t>National Engineering College, </a:t>
            </a:r>
            <a:r>
              <a:rPr lang="en-IN" sz="2000" b="1" dirty="0">
                <a:solidFill>
                  <a:srgbClr val="1525B9"/>
                </a:solidFill>
                <a:latin typeface="Cambria" panose="02040503050406030204" pitchFamily="18" charset="0"/>
              </a:rPr>
              <a:t>K.R. Nagar, Kovilpatti – 628 503</a:t>
            </a:r>
            <a:br>
              <a:rPr lang="en-US" b="1" dirty="0">
                <a:solidFill>
                  <a:srgbClr val="1525B9"/>
                </a:solidFill>
                <a:latin typeface="Cambria" panose="02040503050406030204" pitchFamily="18" charset="0"/>
              </a:rPr>
            </a:br>
            <a:r>
              <a:rPr lang="en-US" b="1" i="1" dirty="0">
                <a:solidFill>
                  <a:srgbClr val="C00000"/>
                </a:solidFill>
                <a:latin typeface="Cambria" panose="02040503050406030204" pitchFamily="18" charset="0"/>
              </a:rPr>
              <a:t>(An Autonomous Institution,  Affiliated to Anna University, Chennai)</a:t>
            </a:r>
          </a:p>
          <a:p>
            <a:pPr algn="ctr">
              <a:lnSpc>
                <a:spcPct val="150000"/>
              </a:lnSpc>
            </a:pPr>
            <a:r>
              <a:rPr lang="en-US" sz="2000" b="1" dirty="0">
                <a:solidFill>
                  <a:srgbClr val="2B0BB5"/>
                </a:solidFill>
                <a:latin typeface="Cambria" panose="02040503050406030204" pitchFamily="18" charset="0"/>
                <a:ea typeface="Cambria" panose="02040503050406030204" pitchFamily="18" charset="0"/>
              </a:rPr>
              <a:t>Department of Artificial Intelligence and Data Science</a:t>
            </a:r>
          </a:p>
          <a:p>
            <a:pPr algn="ctr">
              <a:lnSpc>
                <a:spcPct val="150000"/>
              </a:lnSpc>
            </a:pPr>
            <a:r>
              <a:rPr lang="en-GB" sz="2800" b="1" dirty="0">
                <a:solidFill>
                  <a:schemeClr val="dk2"/>
                </a:solidFill>
                <a:latin typeface="Garamond" panose="02020404030301010803" pitchFamily="18" charset="0"/>
                <a:ea typeface="Garamond" panose="02020404030301010803"/>
                <a:cs typeface="Garamond" panose="02020404030301010803"/>
                <a:sym typeface="Garamond" panose="02020404030301010803"/>
              </a:rPr>
              <a:t>DigitalT3 Hackathon</a:t>
            </a:r>
            <a:endParaRPr lang="en-US" sz="2800" b="1" dirty="0">
              <a:solidFill>
                <a:srgbClr val="2B0BB5"/>
              </a:solidFill>
              <a:latin typeface="Garamond" panose="02020404030301010803" pitchFamily="18" charset="0"/>
              <a:ea typeface="Cambria" panose="02040503050406030204" pitchFamily="18" charset="0"/>
            </a:endParaRPr>
          </a:p>
          <a:p>
            <a:pPr algn="ctr"/>
            <a:endParaRPr lang="en-US" b="1" dirty="0">
              <a:solidFill>
                <a:srgbClr val="C00000"/>
              </a:solidFill>
              <a:latin typeface="Cambria" panose="02040503050406030204" pitchFamily="18"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51" name="Google Shape;151;p27"/>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dirty="0">
                <a:latin typeface="Times New Roman" panose="02020603050405020304"/>
                <a:cs typeface="Times New Roman" panose="02020603050405020304"/>
                <a:sym typeface="Times New Roman" panose="02020603050405020304"/>
              </a:rPr>
              <a:t>Problem Statement of starter kit</a:t>
            </a:r>
            <a:endParaRPr dirty="0"/>
          </a:p>
        </p:txBody>
      </p:sp>
      <p:sp>
        <p:nvSpPr>
          <p:cNvPr id="152" name="Google Shape;152;p27"/>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b="1">
                <a:solidFill>
                  <a:schemeClr val="lt1"/>
                </a:solidFill>
              </a:rPr>
              <a:t>2</a:t>
            </a:fld>
            <a:endParaRPr b="1">
              <a:solidFill>
                <a:schemeClr val="lt1"/>
              </a:solidFill>
            </a:endParaRPr>
          </a:p>
        </p:txBody>
      </p:sp>
      <p:sp>
        <p:nvSpPr>
          <p:cNvPr id="153" name="Google Shape;153;p27"/>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a:solidFill>
                  <a:schemeClr val="lt1"/>
                </a:solidFill>
              </a:rPr>
              <a:t>@DigitalT3 Hackathon Submission</a:t>
            </a:r>
            <a:endParaRPr>
              <a:solidFill>
                <a:schemeClr val="lt1"/>
              </a:solidFill>
            </a:endParaRPr>
          </a:p>
        </p:txBody>
      </p:sp>
      <p:sp>
        <p:nvSpPr>
          <p:cNvPr id="155" name="Google Shape;155;p27"/>
          <p:cNvSpPr txBox="1"/>
          <p:nvPr/>
        </p:nvSpPr>
        <p:spPr>
          <a:xfrm>
            <a:off x="271145" y="1185545"/>
            <a:ext cx="8640445" cy="342392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endParaRPr>
              <a:latin typeface="Times New Roman" panose="02020603050405020304" charset="0"/>
              <a:cs typeface="Times New Roman" panose="02020603050405020304" charset="0"/>
            </a:endParaRPr>
          </a:p>
          <a:p>
            <a:pPr marL="457200" marR="0" lvl="0" indent="0" algn="just" rtl="0">
              <a:spcBef>
                <a:spcPts val="0"/>
              </a:spcBef>
              <a:spcAft>
                <a:spcPts val="0"/>
              </a:spcAft>
              <a:buNone/>
            </a:pPr>
            <a:r>
              <a:rPr sz="1800">
                <a:latin typeface="Times New Roman" panose="02020603050405020304" charset="0"/>
                <a:cs typeface="Times New Roman" panose="02020603050405020304" charset="0"/>
              </a:rPr>
              <a:t>Businesses often face challenges in analyzing large datasets, making it difficult to derive actionable insights, forecast future performance, and maintain context across data analysis sessions. </a:t>
            </a:r>
          </a:p>
          <a:p>
            <a:pPr marL="457200" marR="0" lvl="0" indent="0" algn="just" rtl="0">
              <a:spcBef>
                <a:spcPts val="0"/>
              </a:spcBef>
              <a:spcAft>
                <a:spcPts val="0"/>
              </a:spcAft>
              <a:buNone/>
            </a:pPr>
            <a:endParaRPr sz="1800">
              <a:latin typeface="Times New Roman" panose="02020603050405020304" charset="0"/>
              <a:cs typeface="Times New Roman" panose="02020603050405020304" charset="0"/>
            </a:endParaRPr>
          </a:p>
          <a:p>
            <a:pPr marL="457200" marR="0" lvl="0" indent="0" algn="just" rtl="0">
              <a:spcBef>
                <a:spcPts val="0"/>
              </a:spcBef>
              <a:spcAft>
                <a:spcPts val="0"/>
              </a:spcAft>
              <a:buNone/>
            </a:pPr>
            <a:r>
              <a:rPr sz="1800">
                <a:latin typeface="Times New Roman" panose="02020603050405020304" charset="0"/>
                <a:cs typeface="Times New Roman" panose="02020603050405020304" charset="0"/>
              </a:rPr>
              <a:t>This platform provides interactive visualizations, sales forecasts, and comprehensive reports while enabling query-based insights from both structured (CSV) and unstructured (PDF) data for more informed decision-making.</a:t>
            </a:r>
            <a:endParaRPr>
              <a:latin typeface="Times New Roman" panose="02020603050405020304" charset="0"/>
              <a:cs typeface="Times New Roman" panose="02020603050405020304" charset="0"/>
            </a:endParaRPr>
          </a:p>
          <a:p>
            <a:pPr marL="457200" marR="0" lvl="0" indent="0" algn="just" rtl="0">
              <a:spcBef>
                <a:spcPts val="0"/>
              </a:spcBef>
              <a:spcAft>
                <a:spcPts val="0"/>
              </a:spcAft>
              <a:buNone/>
            </a:pPr>
            <a:endParaRPr>
              <a:latin typeface="Times New Roman" panose="02020603050405020304" charset="0"/>
              <a:cs typeface="Times New Roman" panose="02020603050405020304" charset="0"/>
            </a:endParaRPr>
          </a:p>
          <a:p>
            <a:pPr marL="457200" marR="0" lvl="0" indent="0" algn="just" rtl="0">
              <a:spcBef>
                <a:spcPts val="0"/>
              </a:spcBef>
              <a:spcAft>
                <a:spcPts val="0"/>
              </a:spcAft>
              <a:buNone/>
            </a:pPr>
            <a:endParaRPr>
              <a:latin typeface="Times New Roman" panose="02020603050405020304" charset="0"/>
              <a:cs typeface="Times New Roman" panose="02020603050405020304" charset="0"/>
            </a:endParaRPr>
          </a:p>
          <a:p>
            <a:pPr marL="457200" marR="0" lvl="0" indent="0" algn="just" rtl="0">
              <a:spcBef>
                <a:spcPts val="0"/>
              </a:spcBef>
              <a:spcAft>
                <a:spcPts val="0"/>
              </a:spcAft>
              <a:buNone/>
            </a:pPr>
            <a:endParaRPr>
              <a:latin typeface="Times New Roman" panose="02020603050405020304" charset="0"/>
              <a:cs typeface="Times New Roman" panose="02020603050405020304" charset="0"/>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457474" y="283947"/>
            <a:ext cx="883285" cy="100012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40" name="Google Shape;140;p26"/>
          <p:cNvSpPr txBox="1">
            <a:spLocks noGrp="1"/>
          </p:cNvSpPr>
          <p:nvPr>
            <p:ph type="title"/>
          </p:nvPr>
        </p:nvSpPr>
        <p:spPr>
          <a:xfrm>
            <a:off x="137249" y="0"/>
            <a:ext cx="8229600" cy="8574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        Need of Problem/Use cases/Applications</a:t>
            </a:r>
            <a:endParaRPr dirty="0"/>
          </a:p>
        </p:txBody>
      </p:sp>
      <p:sp>
        <p:nvSpPr>
          <p:cNvPr id="141" name="Google Shape;141;p26"/>
          <p:cNvSpPr txBox="1"/>
          <p:nvPr/>
        </p:nvSpPr>
        <p:spPr>
          <a:xfrm>
            <a:off x="-81280" y="735965"/>
            <a:ext cx="9144000" cy="3858260"/>
          </a:xfrm>
          <a:prstGeom prst="rect">
            <a:avLst/>
          </a:prstGeom>
          <a:noFill/>
          <a:ln>
            <a:noFill/>
          </a:ln>
        </p:spPr>
        <p:txBody>
          <a:bodyPr spcFirstLastPara="1" wrap="square" lIns="68575" tIns="34275" rIns="68575" bIns="34275" anchor="t" anchorCtr="0">
            <a:noAutofit/>
          </a:bodyPr>
          <a:lstStyle/>
          <a:p>
            <a:pPr marL="457200" marR="0" lvl="0" indent="0" algn="ctr" rtl="0">
              <a:spcBef>
                <a:spcPts val="0"/>
              </a:spcBef>
              <a:spcAft>
                <a:spcPts val="0"/>
              </a:spcAft>
              <a:buNone/>
            </a:pPr>
            <a:endParaRPr sz="1100" dirty="0"/>
          </a:p>
          <a:p>
            <a:pPr marL="457200" marR="0" lvl="0" indent="0" algn="just" rtl="0">
              <a:lnSpc>
                <a:spcPct val="90000"/>
              </a:lnSpc>
              <a:spcBef>
                <a:spcPts val="0"/>
              </a:spcBef>
              <a:spcAft>
                <a:spcPts val="0"/>
              </a:spcAft>
              <a:buFont typeface="Arial" panose="020B0604020202020204" pitchFamily="34" charset="0"/>
              <a:buNone/>
            </a:pPr>
            <a:endParaRPr b="1" dirty="0">
              <a:solidFill>
                <a:srgbClr val="C0000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457200" marR="0" lvl="0" indent="0" algn="just" rtl="0">
              <a:lnSpc>
                <a:spcPct val="90000"/>
              </a:lnSpc>
              <a:spcBef>
                <a:spcPts val="0"/>
              </a:spcBef>
              <a:spcAft>
                <a:spcPts val="0"/>
              </a:spcAft>
              <a:buFont typeface="Arial" panose="020B0604020202020204" pitchFamily="34" charset="0"/>
              <a:buNone/>
            </a:pPr>
            <a:r>
              <a:rPr sz="1600" b="1" dirty="0">
                <a:solidFill>
                  <a:srgbClr val="C0000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Importance and Problem It Aims to Solve</a:t>
            </a:r>
          </a:p>
          <a:p>
            <a:pPr marL="457200" marR="0" lvl="0" indent="0" algn="just" rtl="0">
              <a:lnSpc>
                <a:spcPct val="90000"/>
              </a:lnSpc>
              <a:spcBef>
                <a:spcPts val="0"/>
              </a:spcBef>
              <a:spcAft>
                <a:spcPts val="0"/>
              </a:spcAft>
              <a:buFont typeface="Arial" panose="020B0604020202020204" pitchFamily="34" charset="0"/>
              <a:buNone/>
            </a:pPr>
            <a:endParaRPr sz="1600" b="1" dirty="0">
              <a:latin typeface="Times New Roman" panose="02020603050405020304" charset="0"/>
              <a:cs typeface="Times New Roman" panose="02020603050405020304" charset="0"/>
            </a:endParaRPr>
          </a:p>
          <a:p>
            <a:pPr marL="457200" marR="0" lvl="0" indent="0" algn="just" rtl="0">
              <a:lnSpc>
                <a:spcPct val="90000"/>
              </a:lnSpc>
              <a:spcBef>
                <a:spcPts val="0"/>
              </a:spcBef>
              <a:spcAft>
                <a:spcPts val="0"/>
              </a:spcAft>
              <a:buFont typeface="Arial" panose="020B0604020202020204" pitchFamily="34" charset="0"/>
              <a:buNone/>
            </a:pPr>
            <a:r>
              <a:rPr sz="1600" dirty="0">
                <a:latin typeface="Times New Roman" panose="02020603050405020304" charset="0"/>
                <a:cs typeface="Times New Roman" panose="02020603050405020304" charset="0"/>
              </a:rPr>
              <a:t>The project is crucial because businesses, especially in the retail sector, rely heavily on data to make informed decisions about inventory, marketing, and customer engagement</a:t>
            </a:r>
          </a:p>
          <a:p>
            <a:pPr marL="1200150" marR="0" lvl="1" indent="-285750" algn="just" rtl="0">
              <a:lnSpc>
                <a:spcPct val="90000"/>
              </a:lnSpc>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Analyzing large volumes of sales data</a:t>
            </a:r>
            <a:r>
              <a:rPr lang="en-US" sz="1600" dirty="0">
                <a:latin typeface="Times New Roman" panose="02020603050405020304" charset="0"/>
                <a:cs typeface="Times New Roman" panose="02020603050405020304" charset="0"/>
              </a:rPr>
              <a:t> </a:t>
            </a:r>
            <a:endParaRPr sz="1600" dirty="0">
              <a:latin typeface="Times New Roman" panose="02020603050405020304" charset="0"/>
              <a:cs typeface="Times New Roman" panose="02020603050405020304" charset="0"/>
            </a:endParaRPr>
          </a:p>
          <a:p>
            <a:pPr marL="1200150" marR="0" lvl="1" indent="-285750" algn="just" rtl="0">
              <a:lnSpc>
                <a:spcPct val="90000"/>
              </a:lnSpc>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Predicting future sales</a:t>
            </a:r>
            <a:r>
              <a:rPr lang="en-US" sz="1600" dirty="0">
                <a:latin typeface="Times New Roman" panose="02020603050405020304" charset="0"/>
                <a:cs typeface="Times New Roman" panose="02020603050405020304" charset="0"/>
              </a:rPr>
              <a:t> and generates summary </a:t>
            </a:r>
            <a:endParaRPr sz="1600" dirty="0">
              <a:latin typeface="Times New Roman" panose="02020603050405020304" charset="0"/>
              <a:cs typeface="Times New Roman" panose="02020603050405020304" charset="0"/>
            </a:endParaRPr>
          </a:p>
          <a:p>
            <a:pPr marL="1200150" marR="0" lvl="1" indent="-285750" algn="just" rtl="0">
              <a:lnSpc>
                <a:spcPct val="90000"/>
              </a:lnSpc>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Making sense of unstructured data </a:t>
            </a:r>
          </a:p>
          <a:p>
            <a:pPr marL="457200" marR="0" lvl="0" indent="0" algn="just" rtl="0">
              <a:lnSpc>
                <a:spcPct val="90000"/>
              </a:lnSpc>
              <a:spcBef>
                <a:spcPts val="0"/>
              </a:spcBef>
              <a:spcAft>
                <a:spcPts val="0"/>
              </a:spcAft>
              <a:buFont typeface="Arial" panose="020B0604020202020204" pitchFamily="34" charset="0"/>
              <a:buNone/>
            </a:pPr>
            <a:endParaRPr sz="1600" dirty="0">
              <a:latin typeface="Times New Roman" panose="02020603050405020304" charset="0"/>
              <a:cs typeface="Times New Roman" panose="02020603050405020304" charset="0"/>
            </a:endParaRPr>
          </a:p>
          <a:p>
            <a:pPr marL="457200" marR="0" lvl="0" indent="0" algn="just" rtl="0">
              <a:lnSpc>
                <a:spcPct val="90000"/>
              </a:lnSpc>
              <a:spcBef>
                <a:spcPts val="0"/>
              </a:spcBef>
              <a:spcAft>
                <a:spcPts val="0"/>
              </a:spcAft>
              <a:buFont typeface="Arial" panose="020B0604020202020204" pitchFamily="34" charset="0"/>
              <a:buNone/>
            </a:pPr>
            <a:r>
              <a:rPr sz="1600" b="1" dirty="0">
                <a:solidFill>
                  <a:srgbClr val="C00000"/>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why this problem is relevant.</a:t>
            </a:r>
          </a:p>
          <a:p>
            <a:pPr marL="628650" marR="0" lvl="0" indent="-171450" algn="just" rtl="0">
              <a:lnSpc>
                <a:spcPct val="90000"/>
              </a:lnSpc>
              <a:spcBef>
                <a:spcPts val="0"/>
              </a:spcBef>
              <a:spcAft>
                <a:spcPts val="0"/>
              </a:spcAft>
              <a:buFont typeface="Arial" panose="020B0604020202020204" pitchFamily="34" charset="0"/>
              <a:buChar char="•"/>
            </a:pPr>
            <a:endParaRPr sz="1600" dirty="0">
              <a:latin typeface="Times New Roman" panose="02020603050405020304" charset="0"/>
              <a:cs typeface="Times New Roman" panose="02020603050405020304" charset="0"/>
            </a:endParaRPr>
          </a:p>
          <a:p>
            <a:pPr marL="457200" marR="0" lvl="0" indent="0" algn="just" rtl="0">
              <a:spcBef>
                <a:spcPts val="0"/>
              </a:spcBef>
              <a:spcAft>
                <a:spcPts val="0"/>
              </a:spcAft>
              <a:buNone/>
            </a:pPr>
            <a:r>
              <a:rPr sz="1600" dirty="0">
                <a:latin typeface="Times New Roman" panose="02020603050405020304" charset="0"/>
                <a:cs typeface="Times New Roman" panose="02020603050405020304" charset="0"/>
              </a:rPr>
              <a:t>The ability to quickly analyze trends, forecast sales, and understand customer segments enables businesses to react to market changes, improve customer satisfaction, and maximize profits. By addressing the inefficiencies in traditional data analysis workflows, this project is highly relevant for retail businesses aiming to thrive in a fast-paced, information-rich environment.</a:t>
            </a:r>
          </a:p>
        </p:txBody>
      </p:sp>
      <p:sp>
        <p:nvSpPr>
          <p:cNvPr id="142" name="Google Shape;142;p26"/>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b="1">
                <a:solidFill>
                  <a:schemeClr val="lt1"/>
                </a:solidFill>
              </a:rPr>
              <a:t>3</a:t>
            </a:fld>
            <a:endParaRPr b="1">
              <a:solidFill>
                <a:schemeClr val="lt1"/>
              </a:solidFill>
            </a:endParaRPr>
          </a:p>
        </p:txBody>
      </p:sp>
      <p:sp>
        <p:nvSpPr>
          <p:cNvPr id="143" name="Google Shape;143;p26"/>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a:solidFill>
                  <a:schemeClr val="lt1"/>
                </a:solidFill>
              </a:rPr>
              <a:t>@DigitalT3 Hackathon Submission</a:t>
            </a:r>
            <a:endParaRPr>
              <a:solidFill>
                <a:schemeClr val="lt1"/>
              </a:solidFill>
            </a:endParaRP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221889" y="71222"/>
            <a:ext cx="883285" cy="100012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62" name="Google Shape;162;p28"/>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Innovation of model developed</a:t>
            </a:r>
            <a:endParaRPr dirty="0"/>
          </a:p>
        </p:txBody>
      </p:sp>
      <p:sp>
        <p:nvSpPr>
          <p:cNvPr id="163" name="Google Shape;163;p28"/>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GB" sz="900" b="1" i="0" u="none" strike="noStrike" cap="none">
                <a:solidFill>
                  <a:srgbClr val="FFFFFF"/>
                </a:solidFill>
                <a:latin typeface="Oswald"/>
                <a:ea typeface="Oswald"/>
                <a:cs typeface="Oswald"/>
                <a:sym typeface="Oswald"/>
              </a:rPr>
              <a:t>4</a:t>
            </a:fld>
            <a:endParaRPr sz="900" b="1" i="0" u="none" strike="noStrike" cap="none">
              <a:solidFill>
                <a:srgbClr val="FFFFFF"/>
              </a:solidFill>
              <a:latin typeface="Oswald"/>
              <a:ea typeface="Oswald"/>
              <a:cs typeface="Oswald"/>
              <a:sym typeface="Oswald"/>
            </a:endParaRPr>
          </a:p>
        </p:txBody>
      </p:sp>
      <p:sp>
        <p:nvSpPr>
          <p:cNvPr id="164" name="Google Shape;164;p28"/>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a:solidFill>
                  <a:schemeClr val="lt1"/>
                </a:solidFill>
              </a:rPr>
              <a:t>@DigitalT3 Hackathon Submission</a:t>
            </a:r>
            <a:endParaRPr>
              <a:solidFill>
                <a:srgbClr val="FFFFFF"/>
              </a:solidFill>
            </a:endParaRPr>
          </a:p>
        </p:txBody>
      </p:sp>
      <p:sp>
        <p:nvSpPr>
          <p:cNvPr id="166" name="Google Shape;166;p28"/>
          <p:cNvSpPr txBox="1"/>
          <p:nvPr/>
        </p:nvSpPr>
        <p:spPr>
          <a:xfrm>
            <a:off x="0" y="1221105"/>
            <a:ext cx="9054465" cy="297561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sz="1600" dirty="0">
                <a:latin typeface="Times New Roman" panose="02020603050405020304" charset="0"/>
                <a:cs typeface="Times New Roman" panose="02020603050405020304" charset="0"/>
              </a:rPr>
              <a:t>The solution matters because it transforms how businesses interact with their data. Traditional tools are often static and lack the ability to provide real-time, predictive insights. This AI-powered platform introduces forecasting, and actionable insights through advanced machine learning models like GPT-2 and Prophet, helping businesses respond faster and more effectively to changes in their environment.</a:t>
            </a:r>
          </a:p>
          <a:p>
            <a:pPr marL="457200" marR="0" lvl="0" indent="0" algn="just" rtl="0">
              <a:spcBef>
                <a:spcPts val="0"/>
              </a:spcBef>
              <a:spcAft>
                <a:spcPts val="0"/>
              </a:spcAft>
              <a:buNone/>
            </a:pPr>
            <a:endParaRPr sz="1600" dirty="0">
              <a:latin typeface="Times New Roman" panose="02020603050405020304" charset="0"/>
              <a:cs typeface="Times New Roman" panose="02020603050405020304" charset="0"/>
            </a:endParaRPr>
          </a:p>
          <a:p>
            <a:pPr marL="457200" marR="0" lvl="0" indent="0" algn="just" rtl="0">
              <a:spcBef>
                <a:spcPts val="0"/>
              </a:spcBef>
              <a:spcAft>
                <a:spcPts val="0"/>
              </a:spcAft>
              <a:buNone/>
            </a:pPr>
            <a:r>
              <a:rPr sz="1600" b="1" dirty="0">
                <a:solidFill>
                  <a:srgbClr val="C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What Difference It Will Make:</a:t>
            </a:r>
          </a:p>
          <a:p>
            <a:pPr marL="457200" marR="0" lvl="0" indent="0" algn="just" rtl="0">
              <a:spcBef>
                <a:spcPts val="0"/>
              </a:spcBef>
              <a:spcAft>
                <a:spcPts val="0"/>
              </a:spcAft>
              <a:buNone/>
            </a:pPr>
            <a:endParaRPr sz="1600" dirty="0">
              <a:latin typeface="Times New Roman" panose="02020603050405020304" charset="0"/>
              <a:cs typeface="Times New Roman" panose="02020603050405020304" charset="0"/>
            </a:endParaRPr>
          </a:p>
          <a:p>
            <a:pPr marL="1200150" marR="0" lvl="1" indent="-285750" algn="just" rtl="0">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Predictive Insights</a:t>
            </a:r>
          </a:p>
          <a:p>
            <a:pPr marL="1200150" marR="0" lvl="1" indent="-285750" algn="just" rtl="0">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Automated Reporting</a:t>
            </a:r>
          </a:p>
          <a:p>
            <a:pPr marL="1200150" marR="0" lvl="1" indent="-285750" algn="just" rtl="0">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Enhanced Data Understanding</a:t>
            </a:r>
          </a:p>
          <a:p>
            <a:pPr marL="1200150" marR="0" lvl="1" indent="-285750" algn="just" rtl="0">
              <a:spcBef>
                <a:spcPts val="0"/>
              </a:spcBef>
              <a:spcAft>
                <a:spcPts val="0"/>
              </a:spcAft>
              <a:buFont typeface="Arial" panose="020B0604020202020204" pitchFamily="34" charset="0"/>
              <a:buChar char="•"/>
            </a:pPr>
            <a:r>
              <a:rPr sz="1600" dirty="0">
                <a:latin typeface="Times New Roman" panose="02020603050405020304" charset="0"/>
                <a:cs typeface="Times New Roman" panose="02020603050405020304" charset="0"/>
              </a:rPr>
              <a:t>Time and Cost Savings</a:t>
            </a: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06782"/>
            <a:ext cx="883285" cy="100012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73" name="Google Shape;173;p29"/>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Prototype/Model Developed</a:t>
            </a:r>
            <a:endParaRPr dirty="0"/>
          </a:p>
        </p:txBody>
      </p:sp>
      <p:sp>
        <p:nvSpPr>
          <p:cNvPr id="174" name="Google Shape;174;p29"/>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GB" sz="900" b="1" i="0" u="none" strike="noStrike" cap="none">
                <a:solidFill>
                  <a:srgbClr val="FFFFFF"/>
                </a:solidFill>
                <a:latin typeface="Oswald"/>
                <a:ea typeface="Oswald"/>
                <a:cs typeface="Oswald"/>
                <a:sym typeface="Oswald"/>
              </a:rPr>
              <a:t>5</a:t>
            </a:fld>
            <a:endParaRPr sz="900" b="1" i="0" u="none" strike="noStrike" cap="none">
              <a:solidFill>
                <a:srgbClr val="FFFFFF"/>
              </a:solidFill>
              <a:latin typeface="Oswald"/>
              <a:ea typeface="Oswald"/>
              <a:cs typeface="Oswald"/>
              <a:sym typeface="Oswald"/>
            </a:endParaRPr>
          </a:p>
        </p:txBody>
      </p:sp>
      <p:sp>
        <p:nvSpPr>
          <p:cNvPr id="175" name="Google Shape;175;p29"/>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a:solidFill>
                  <a:schemeClr val="lt1"/>
                </a:solidFill>
              </a:rPr>
              <a:t>@DigitalT3 Hackathon Submission</a:t>
            </a:r>
            <a:endParaRPr>
              <a:solidFill>
                <a:srgbClr val="FFFFFF"/>
              </a:solidFill>
            </a:endParaRPr>
          </a:p>
        </p:txBody>
      </p:sp>
      <p:sp>
        <p:nvSpPr>
          <p:cNvPr id="177" name="Google Shape;177;p29"/>
          <p:cNvSpPr txBox="1"/>
          <p:nvPr/>
        </p:nvSpPr>
        <p:spPr>
          <a:xfrm>
            <a:off x="0" y="1548765"/>
            <a:ext cx="9144000" cy="2244090"/>
          </a:xfrm>
          <a:prstGeom prst="rect">
            <a:avLst/>
          </a:prstGeom>
          <a:noFill/>
          <a:ln>
            <a:noFill/>
          </a:ln>
        </p:spPr>
        <p:txBody>
          <a:bodyPr spcFirstLastPara="1" wrap="square" lIns="68575" tIns="34275" rIns="68575" bIns="34275" anchor="t" anchorCtr="0">
            <a:noAutofit/>
          </a:bodyPr>
          <a:lstStyle/>
          <a:p>
            <a:pPr marL="457200" lvl="0" indent="0" algn="ctr" rtl="0">
              <a:spcBef>
                <a:spcPts val="0"/>
              </a:spcBef>
              <a:spcAft>
                <a:spcPts val="0"/>
              </a:spcAft>
              <a:buNone/>
            </a:pPr>
            <a:endParaRPr sz="2400" b="1" dirty="0">
              <a:solidFill>
                <a:schemeClr val="dk2"/>
              </a:solidFill>
            </a:endParaRPr>
          </a:p>
        </p:txBody>
      </p:sp>
      <p:pic>
        <p:nvPicPr>
          <p:cNvPr id="8" name="Picture 7"/>
          <p:cNvPicPr>
            <a:picLocks noChangeAspect="1" noChangeArrowheads="1"/>
          </p:cNvPicPr>
          <p:nvPr/>
        </p:nvPicPr>
        <p:blipFill>
          <a:blip r:embed="rId6"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graphicFrame>
        <p:nvGraphicFramePr>
          <p:cNvPr id="3" name="Table 2"/>
          <p:cNvGraphicFramePr/>
          <p:nvPr>
            <p:custDataLst>
              <p:tags r:id="rId1"/>
            </p:custDataLst>
          </p:nvPr>
        </p:nvGraphicFramePr>
        <p:xfrm>
          <a:off x="317500" y="1286510"/>
          <a:ext cx="2281555" cy="2651760"/>
        </p:xfrm>
        <a:graphic>
          <a:graphicData uri="http://schemas.openxmlformats.org/drawingml/2006/table">
            <a:tbl>
              <a:tblPr firstRow="1" bandRow="1">
                <a:tableStyleId>{5C22544A-7EE6-4342-B048-85BDC9FD1C3A}</a:tableStyleId>
              </a:tblPr>
              <a:tblGrid>
                <a:gridCol w="2281555">
                  <a:extLst>
                    <a:ext uri="{9D8B030D-6E8A-4147-A177-3AD203B41FA5}">
                      <a16:colId xmlns:a16="http://schemas.microsoft.com/office/drawing/2014/main" val="20000"/>
                    </a:ext>
                  </a:extLst>
                </a:gridCol>
              </a:tblGrid>
              <a:tr h="2651760">
                <a:tc>
                  <a:txBody>
                    <a:bodyPr/>
                    <a:lstStyle/>
                    <a:p>
                      <a:pPr>
                        <a:buNone/>
                      </a:pPr>
                      <a:r>
                        <a:rPr lang="en-US" sz="1500" b="1">
                          <a:solidFill>
                            <a:srgbClr val="C00000"/>
                          </a:solidFill>
                          <a:latin typeface="Times New Roman" panose="02020603050405020304" charset="0"/>
                          <a:cs typeface="Times New Roman" panose="02020603050405020304" charset="0"/>
                        </a:rPr>
                        <a:t>Machine Learning and Forecasting:</a:t>
                      </a:r>
                    </a:p>
                    <a:p>
                      <a:pPr>
                        <a:buNone/>
                      </a:pPr>
                      <a:endParaRPr lang="en-US" sz="1500" b="1">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b="1">
                          <a:solidFill>
                            <a:schemeClr val="tx1"/>
                          </a:solidFill>
                          <a:latin typeface="Times New Roman" panose="02020603050405020304" charset="0"/>
                          <a:cs typeface="Times New Roman" panose="02020603050405020304" charset="0"/>
                        </a:rPr>
                        <a:t>Scikit-learn: </a:t>
                      </a:r>
                      <a:r>
                        <a:rPr lang="en-US" sz="1500" b="0">
                          <a:solidFill>
                            <a:schemeClr val="tx1"/>
                          </a:solidFill>
                          <a:latin typeface="Times New Roman" panose="02020603050405020304" charset="0"/>
                          <a:cs typeface="Times New Roman" panose="02020603050405020304" charset="0"/>
                        </a:rPr>
                        <a:t>Linear regression models.</a:t>
                      </a:r>
                      <a:endParaRPr lang="en-US" sz="1500" b="1">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b="1">
                          <a:solidFill>
                            <a:schemeClr val="tx1"/>
                          </a:solidFill>
                          <a:latin typeface="Times New Roman" panose="02020603050405020304" charset="0"/>
                          <a:cs typeface="Times New Roman" panose="02020603050405020304" charset="0"/>
                        </a:rPr>
                        <a:t>Prophet: </a:t>
                      </a:r>
                      <a:r>
                        <a:rPr lang="en-US" sz="1500" b="0">
                          <a:solidFill>
                            <a:schemeClr val="tx1"/>
                          </a:solidFill>
                          <a:latin typeface="Times New Roman" panose="02020603050405020304" charset="0"/>
                          <a:cs typeface="Times New Roman" panose="02020603050405020304" charset="0"/>
                        </a:rPr>
                        <a:t>Advanced forecasting with seasonality.</a:t>
                      </a:r>
                      <a:endParaRPr lang="en-US" sz="1500" b="1">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b="1">
                          <a:solidFill>
                            <a:schemeClr val="tx1"/>
                          </a:solidFill>
                          <a:latin typeface="Times New Roman" panose="02020603050405020304" charset="0"/>
                          <a:cs typeface="Times New Roman" panose="02020603050405020304" charset="0"/>
                        </a:rPr>
                        <a:t>Statsmodels:</a:t>
                      </a:r>
                      <a:r>
                        <a:rPr lang="en-US" sz="1500" b="0">
                          <a:solidFill>
                            <a:schemeClr val="tx1"/>
                          </a:solidFill>
                          <a:latin typeface="Times New Roman" panose="02020603050405020304" charset="0"/>
                          <a:cs typeface="Times New Roman" panose="02020603050405020304" charset="0"/>
                        </a:rPr>
                        <a:t> Seasonal decomposition.</a:t>
                      </a: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p:nvPr>
            <p:custDataLst>
              <p:tags r:id="rId2"/>
            </p:custDataLst>
          </p:nvPr>
        </p:nvGraphicFramePr>
        <p:xfrm>
          <a:off x="3010535" y="1286510"/>
          <a:ext cx="2510155" cy="2652395"/>
        </p:xfrm>
        <a:graphic>
          <a:graphicData uri="http://schemas.openxmlformats.org/drawingml/2006/table">
            <a:tbl>
              <a:tblPr firstRow="1" bandRow="1">
                <a:tableStyleId>{5C22544A-7EE6-4342-B048-85BDC9FD1C3A}</a:tableStyleId>
              </a:tblPr>
              <a:tblGrid>
                <a:gridCol w="2510155">
                  <a:extLst>
                    <a:ext uri="{9D8B030D-6E8A-4147-A177-3AD203B41FA5}">
                      <a16:colId xmlns:a16="http://schemas.microsoft.com/office/drawing/2014/main" val="20000"/>
                    </a:ext>
                  </a:extLst>
                </a:gridCol>
              </a:tblGrid>
              <a:tr h="2652395">
                <a:tc>
                  <a:txBody>
                    <a:bodyPr/>
                    <a:lstStyle/>
                    <a:p>
                      <a:pPr>
                        <a:buNone/>
                      </a:pPr>
                      <a:r>
                        <a:rPr lang="en-US" sz="1400">
                          <a:solidFill>
                            <a:srgbClr val="C00000"/>
                          </a:solidFill>
                          <a:latin typeface="Times New Roman" panose="02020603050405020304" charset="0"/>
                          <a:cs typeface="Times New Roman" panose="02020603050405020304" charset="0"/>
                        </a:rPr>
                        <a:t>Text Generation and Summarization:</a:t>
                      </a:r>
                    </a:p>
                    <a:p>
                      <a:pPr>
                        <a:buNone/>
                      </a:pPr>
                      <a:endParaRPr lang="en-US" sz="1400">
                        <a:solidFill>
                          <a:schemeClr val="tx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400">
                          <a:solidFill>
                            <a:schemeClr val="tx1"/>
                          </a:solidFill>
                          <a:latin typeface="Times New Roman" panose="02020603050405020304" charset="0"/>
                          <a:cs typeface="Times New Roman" panose="02020603050405020304" charset="0"/>
                        </a:rPr>
                        <a:t>Transformers:</a:t>
                      </a:r>
                      <a:r>
                        <a:rPr lang="en-US" sz="1400" b="0">
                          <a:solidFill>
                            <a:schemeClr val="tx1"/>
                          </a:solidFill>
                          <a:latin typeface="Times New Roman" panose="02020603050405020304" charset="0"/>
                          <a:cs typeface="Times New Roman" panose="02020603050405020304" charset="0"/>
                        </a:rPr>
                        <a:t> GPT-2 for summaries and insights</a:t>
                      </a:r>
                      <a:r>
                        <a:rPr lang="en-US" sz="1400">
                          <a:solidFill>
                            <a:schemeClr val="tx1"/>
                          </a:solidFill>
                          <a:latin typeface="Times New Roman" panose="02020603050405020304" charset="0"/>
                          <a:cs typeface="Times New Roman" panose="02020603050405020304" charset="0"/>
                        </a:rPr>
                        <a:t>.</a:t>
                      </a:r>
                    </a:p>
                    <a:p>
                      <a:pPr marL="285750" indent="-285750" algn="l">
                        <a:buFont typeface="Arial" panose="020B0604020202020204" pitchFamily="34" charset="0"/>
                        <a:buChar char="•"/>
                      </a:pPr>
                      <a:r>
                        <a:rPr lang="en-US" sz="1400">
                          <a:solidFill>
                            <a:schemeClr val="tx1"/>
                          </a:solidFill>
                          <a:latin typeface="Times New Roman" panose="02020603050405020304" charset="0"/>
                          <a:cs typeface="Times New Roman" panose="02020603050405020304" charset="0"/>
                        </a:rPr>
                        <a:t>Interactive Chat: </a:t>
                      </a:r>
                      <a:r>
                        <a:rPr lang="en-US" sz="1400" b="0">
                          <a:solidFill>
                            <a:schemeClr val="tx1"/>
                          </a:solidFill>
                          <a:latin typeface="Times New Roman" panose="02020603050405020304" charset="0"/>
                          <a:cs typeface="Times New Roman" panose="02020603050405020304" charset="0"/>
                        </a:rPr>
                        <a:t>Supports PDF uploads for querying and insights.</a:t>
                      </a:r>
                    </a:p>
                    <a:p>
                      <a:pPr marL="285750" indent="-285750" algn="l">
                        <a:buFont typeface="Arial" panose="020B0604020202020204" pitchFamily="34" charset="0"/>
                        <a:buChar char="•"/>
                      </a:pPr>
                      <a:r>
                        <a:rPr lang="en-US" sz="1400" b="1">
                          <a:solidFill>
                            <a:schemeClr val="tx1"/>
                          </a:solidFill>
                          <a:latin typeface="Times New Roman" panose="02020603050405020304" charset="0"/>
                          <a:cs typeface="Times New Roman" panose="02020603050405020304" charset="0"/>
                        </a:rPr>
                        <a:t>Vector Database: </a:t>
                      </a:r>
                      <a:r>
                        <a:rPr lang="en-US" sz="1400" b="0">
                          <a:solidFill>
                            <a:schemeClr val="tx1"/>
                          </a:solidFill>
                          <a:latin typeface="Times New Roman" panose="02020603050405020304" charset="0"/>
                          <a:cs typeface="Times New Roman" panose="02020603050405020304" charset="0"/>
                        </a:rPr>
                        <a:t>Querying documents for deeper insights.</a:t>
                      </a:r>
                    </a:p>
                    <a:p>
                      <a:pPr marL="285750" indent="-285750" algn="l">
                        <a:buFont typeface="Arial" panose="020B0604020202020204" pitchFamily="34" charset="0"/>
                        <a:buChar char="•"/>
                      </a:pPr>
                      <a:endParaRPr lang="en-US" sz="1400" b="0">
                        <a:solidFill>
                          <a:schemeClr val="tx1"/>
                        </a:solidFill>
                        <a:latin typeface="Times New Roman" panose="02020603050405020304" charset="0"/>
                        <a:cs typeface="Times New Roman" panose="02020603050405020304" charset="0"/>
                      </a:endParaRP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p:nvPr>
            <p:custDataLst>
              <p:tags r:id="rId3"/>
            </p:custDataLst>
          </p:nvPr>
        </p:nvGraphicFramePr>
        <p:xfrm>
          <a:off x="5932170" y="1286510"/>
          <a:ext cx="2628900" cy="2651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tblGrid>
              <a:tr h="2651125">
                <a:tc>
                  <a:txBody>
                    <a:bodyPr/>
                    <a:lstStyle/>
                    <a:p>
                      <a:pPr>
                        <a:buNone/>
                      </a:pPr>
                      <a:r>
                        <a:rPr lang="en-US" sz="1400">
                          <a:solidFill>
                            <a:srgbClr val="C00000"/>
                          </a:solidFill>
                          <a:latin typeface="Times New Roman" panose="02020603050405020304" charset="0"/>
                          <a:cs typeface="Times New Roman" panose="02020603050405020304" charset="0"/>
                        </a:rPr>
                        <a:t>Data Visualization and Analysis:</a:t>
                      </a:r>
                    </a:p>
                    <a:p>
                      <a:pPr>
                        <a:buNone/>
                      </a:pPr>
                      <a:endParaRPr lang="en-US" sz="140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400">
                          <a:solidFill>
                            <a:schemeClr val="tx1"/>
                          </a:solidFill>
                          <a:latin typeface="Times New Roman" panose="02020603050405020304" charset="0"/>
                          <a:cs typeface="Times New Roman" panose="02020603050405020304" charset="0"/>
                        </a:rPr>
                        <a:t>Plotly: </a:t>
                      </a:r>
                      <a:r>
                        <a:rPr lang="en-US" sz="1400" b="0">
                          <a:solidFill>
                            <a:schemeClr val="tx1"/>
                          </a:solidFill>
                          <a:latin typeface="Times New Roman" panose="02020603050405020304" charset="0"/>
                          <a:cs typeface="Times New Roman" panose="02020603050405020304" charset="0"/>
                        </a:rPr>
                        <a:t>Interactive visualizations (bar charts, pie charts, etc.).</a:t>
                      </a:r>
                    </a:p>
                    <a:p>
                      <a:pPr marL="285750" indent="-285750">
                        <a:buFont typeface="Arial" panose="020B0604020202020204" pitchFamily="34" charset="0"/>
                        <a:buChar char="•"/>
                      </a:pPr>
                      <a:r>
                        <a:rPr lang="en-US" sz="1400">
                          <a:solidFill>
                            <a:schemeClr val="tx1"/>
                          </a:solidFill>
                          <a:latin typeface="Times New Roman" panose="02020603050405020304" charset="0"/>
                          <a:cs typeface="Times New Roman" panose="02020603050405020304" charset="0"/>
                        </a:rPr>
                        <a:t>Base64: </a:t>
                      </a:r>
                      <a:r>
                        <a:rPr lang="en-US" sz="1400" b="0">
                          <a:solidFill>
                            <a:schemeClr val="tx1"/>
                          </a:solidFill>
                          <a:latin typeface="Times New Roman" panose="02020603050405020304" charset="0"/>
                          <a:cs typeface="Times New Roman" panose="02020603050405020304" charset="0"/>
                        </a:rPr>
                        <a:t>Creating downloadable reports.</a:t>
                      </a:r>
                    </a:p>
                    <a:p>
                      <a:pPr marL="285750" indent="-285750">
                        <a:buFont typeface="Arial" panose="020B0604020202020204" pitchFamily="34" charset="0"/>
                        <a:buChar char="•"/>
                      </a:pPr>
                      <a:r>
                        <a:rPr lang="en-US" sz="1400">
                          <a:solidFill>
                            <a:schemeClr val="tx1"/>
                          </a:solidFill>
                          <a:latin typeface="Times New Roman" panose="02020603050405020304" charset="0"/>
                          <a:cs typeface="Times New Roman" panose="02020603050405020304" charset="0"/>
                          <a:sym typeface="+mn-ea"/>
                        </a:rPr>
                        <a:t>Anomaly Detection: </a:t>
                      </a:r>
                      <a:r>
                        <a:rPr lang="en-US" sz="1400" b="0">
                          <a:solidFill>
                            <a:schemeClr val="tx1"/>
                          </a:solidFill>
                          <a:latin typeface="Times New Roman" panose="02020603050405020304" charset="0"/>
                          <a:cs typeface="Times New Roman" panose="02020603050405020304" charset="0"/>
                          <a:sym typeface="+mn-ea"/>
                        </a:rPr>
                        <a:t>Identifying unusual sales patterns.</a:t>
                      </a:r>
                      <a:endParaRPr lang="en-US" sz="1400" b="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400">
                        <a:solidFill>
                          <a:schemeClr val="tx1"/>
                        </a:solidFill>
                        <a:latin typeface="Times New Roman" panose="02020603050405020304" charset="0"/>
                        <a:cs typeface="Times New Roman" panose="02020603050405020304" charset="0"/>
                      </a:endParaRPr>
                    </a:p>
                  </a:txBody>
                  <a:tcPr>
                    <a:solidFill>
                      <a:schemeClr val="bg2">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a:ea typeface="Times New Roman" panose="02020603050405020304"/>
                <a:cs typeface="Times New Roman" panose="02020603050405020304"/>
                <a:sym typeface="Times New Roman" panose="02020603050405020304"/>
              </a:rPr>
              <a:t>Prototype/Model Developed</a:t>
            </a:r>
            <a:endParaRPr lang="en-US" sz="3200" dirty="0"/>
          </a:p>
        </p:txBody>
      </p:sp>
      <p:sp>
        <p:nvSpPr>
          <p:cNvPr id="3" name="Text Placeholder 2"/>
          <p:cNvSpPr>
            <a:spLocks noGrp="1"/>
          </p:cNvSpPr>
          <p:nvPr>
            <p:ph type="body" idx="1"/>
          </p:nvPr>
        </p:nvSpPr>
        <p:spPr/>
        <p:txBody>
          <a:bodyPr/>
          <a:lstStyle/>
          <a:p>
            <a:pPr marL="139700" indent="0">
              <a:buNone/>
            </a:pPr>
            <a:endParaRPr lang="en-US" dirty="0"/>
          </a:p>
          <a:p>
            <a:pPr marL="139700" indent="0">
              <a:buNone/>
            </a:pPr>
            <a:endParaRPr lang="en-US" dirty="0"/>
          </a:p>
          <a:p>
            <a:pPr marL="139700" indent="0">
              <a:buNone/>
            </a:pPr>
            <a:r>
              <a:rPr lang="en-US" dirty="0">
                <a:solidFill>
                  <a:srgbClr val="FF0000"/>
                </a:solidFill>
                <a:latin typeface="Times New Roman" panose="02020603050405020304" charset="0"/>
                <a:cs typeface="Times New Roman" panose="02020603050405020304" charset="0"/>
              </a:rPr>
              <a:t>Video link - </a:t>
            </a:r>
          </a:p>
          <a:p>
            <a:pPr marL="139700" indent="0">
              <a:buNone/>
            </a:pPr>
            <a:r>
              <a:rPr lang="en-US" dirty="0">
                <a:latin typeface="Times New Roman" panose="02020603050405020304" charset="0"/>
                <a:cs typeface="Times New Roman" panose="02020603050405020304" charset="0"/>
                <a:hlinkClick r:id="rId2"/>
              </a:rPr>
              <a:t>https://drive.google.com/file/d/1IY1BXXqgFFtyW750MVTem3efMZncd-jR/view?usp=drive_link</a:t>
            </a:r>
            <a:endParaRPr lang="en-US" dirty="0">
              <a:latin typeface="Times New Roman" panose="02020603050405020304" charset="0"/>
              <a:cs typeface="Times New Roman" panose="02020603050405020304" charset="0"/>
            </a:endParaRPr>
          </a:p>
          <a:p>
            <a:pPr marL="139700" indent="0">
              <a:buNone/>
            </a:pPr>
            <a:endParaRPr lang="en-US" dirty="0">
              <a:latin typeface="Times New Roman" panose="02020603050405020304" charset="0"/>
              <a:cs typeface="Times New Roman" panose="02020603050405020304" charset="0"/>
            </a:endParaRPr>
          </a:p>
          <a:p>
            <a:pPr marL="139700" indent="0">
              <a:buNone/>
            </a:pPr>
            <a:r>
              <a:rPr lang="en-US" dirty="0" err="1">
                <a:solidFill>
                  <a:srgbClr val="FF0000"/>
                </a:solidFill>
                <a:latin typeface="Times New Roman" panose="02020603050405020304" charset="0"/>
                <a:cs typeface="Times New Roman" panose="02020603050405020304" charset="0"/>
              </a:rPr>
              <a:t>Github</a:t>
            </a:r>
            <a:r>
              <a:rPr lang="en-US" dirty="0">
                <a:solidFill>
                  <a:srgbClr val="FF0000"/>
                </a:solidFill>
                <a:latin typeface="Times New Roman" panose="02020603050405020304" charset="0"/>
                <a:cs typeface="Times New Roman" panose="02020603050405020304" charset="0"/>
              </a:rPr>
              <a:t> Link -</a:t>
            </a:r>
            <a:br>
              <a:rPr lang="en-US" dirty="0">
                <a:solidFill>
                  <a:srgbClr val="FF0000"/>
                </a:solidFill>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hlinkClick r:id="rId3"/>
              </a:rPr>
              <a:t>https://github.com/Aishwarya2422005/ai-starter-kit</a:t>
            </a:r>
            <a:endParaRPr lang="en-US" dirty="0">
              <a:latin typeface="Times New Roman" panose="02020603050405020304" charset="0"/>
              <a:cs typeface="Times New Roman" panose="02020603050405020304" charset="0"/>
            </a:endParaRPr>
          </a:p>
          <a:p>
            <a:pPr marL="139700" indent="0">
              <a:buNone/>
            </a:pPr>
            <a:endParaRPr lang="en-US" dirty="0">
              <a:latin typeface="Times New Roman" panose="02020603050405020304" charset="0"/>
              <a:cs typeface="Times New Roman" panose="02020603050405020304" charset="0"/>
            </a:endParaRPr>
          </a:p>
          <a:p>
            <a:pPr marL="139700" inden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84" name="Google Shape;184;p30"/>
          <p:cNvSpPr txBox="1">
            <a:spLocks noGrp="1"/>
          </p:cNvSpPr>
          <p:nvPr>
            <p:ph type="title"/>
          </p:nvPr>
        </p:nvSpPr>
        <p:spPr>
          <a:xfrm>
            <a:off x="457200" y="-35719"/>
            <a:ext cx="8229600" cy="85725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Future Work</a:t>
            </a:r>
            <a:endParaRPr dirty="0"/>
          </a:p>
        </p:txBody>
      </p:sp>
      <p:sp>
        <p:nvSpPr>
          <p:cNvPr id="185" name="Google Shape;185;p30"/>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GB" sz="900" b="1" i="0" u="none" strike="noStrike" cap="none">
                <a:solidFill>
                  <a:srgbClr val="FFFFFF"/>
                </a:solidFill>
                <a:latin typeface="Oswald"/>
                <a:ea typeface="Oswald"/>
                <a:cs typeface="Oswald"/>
                <a:sym typeface="Oswald"/>
              </a:rPr>
              <a:t>7</a:t>
            </a:fld>
            <a:endParaRPr sz="900" b="1" i="0" u="none" strike="noStrike" cap="none">
              <a:solidFill>
                <a:srgbClr val="FFFFFF"/>
              </a:solidFill>
              <a:latin typeface="Oswald"/>
              <a:ea typeface="Oswald"/>
              <a:cs typeface="Oswald"/>
              <a:sym typeface="Oswald"/>
            </a:endParaRPr>
          </a:p>
        </p:txBody>
      </p:sp>
      <p:sp>
        <p:nvSpPr>
          <p:cNvPr id="186" name="Google Shape;186;p30"/>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a:solidFill>
                  <a:schemeClr val="lt1"/>
                </a:solidFill>
              </a:rPr>
              <a:t>@DigitalT3 Hackathon Submission</a:t>
            </a:r>
            <a:endParaRPr>
              <a:solidFill>
                <a:srgbClr val="FFFFFF"/>
              </a:solidFill>
            </a:endParaRPr>
          </a:p>
        </p:txBody>
      </p:sp>
      <p:sp>
        <p:nvSpPr>
          <p:cNvPr id="188" name="Google Shape;188;p30"/>
          <p:cNvSpPr txBox="1"/>
          <p:nvPr/>
        </p:nvSpPr>
        <p:spPr>
          <a:xfrm>
            <a:off x="0" y="1168400"/>
            <a:ext cx="9144000" cy="2434590"/>
          </a:xfrm>
          <a:prstGeom prst="rect">
            <a:avLst/>
          </a:prstGeom>
          <a:noFill/>
          <a:ln>
            <a:noFill/>
          </a:ln>
        </p:spPr>
        <p:txBody>
          <a:bodyPr spcFirstLastPara="1" wrap="square" lIns="68575" tIns="34275" rIns="68575" bIns="34275" anchor="t" anchorCtr="0">
            <a:noAutofit/>
          </a:bodyPr>
          <a:lstStyle/>
          <a:p>
            <a:pPr marL="457200" marR="0" lvl="0" indent="0" algn="l" rtl="0">
              <a:lnSpc>
                <a:spcPct val="90000"/>
              </a:lnSpc>
              <a:spcBef>
                <a:spcPts val="0"/>
              </a:spcBef>
              <a:spcAft>
                <a:spcPts val="0"/>
              </a:spcAft>
              <a:buFont typeface="Arial" panose="020B0604020202020204" pitchFamily="34" charset="0"/>
              <a:buNone/>
            </a:pPr>
            <a:endParaRPr sz="1800" b="1">
              <a:latin typeface="Times New Roman" panose="02020603050405020304" charset="0"/>
              <a:cs typeface="Times New Roman" panose="02020603050405020304" charset="0"/>
            </a:endParaRPr>
          </a:p>
          <a:p>
            <a:pPr marL="457200" marR="0" lvl="0" indent="0" algn="l" rtl="0">
              <a:lnSpc>
                <a:spcPct val="90000"/>
              </a:lnSpc>
              <a:spcBef>
                <a:spcPts val="0"/>
              </a:spcBef>
              <a:spcAft>
                <a:spcPts val="0"/>
              </a:spcAft>
              <a:buFont typeface="Arial" panose="020B0604020202020204" pitchFamily="34" charset="0"/>
              <a:buNone/>
            </a:pPr>
            <a:r>
              <a:rPr sz="1800" b="1">
                <a:latin typeface="Times New Roman" panose="02020603050405020304" charset="0"/>
                <a:cs typeface="Times New Roman" panose="02020603050405020304" charset="0"/>
              </a:rPr>
              <a:t>What's Next:</a:t>
            </a:r>
          </a:p>
          <a:p>
            <a:pPr marL="457200" marR="0" lvl="0" indent="0" algn="l" rtl="0">
              <a:lnSpc>
                <a:spcPct val="90000"/>
              </a:lnSpc>
              <a:spcBef>
                <a:spcPts val="0"/>
              </a:spcBef>
              <a:spcAft>
                <a:spcPts val="0"/>
              </a:spcAft>
              <a:buFont typeface="Arial" panose="020B0604020202020204" pitchFamily="34" charset="0"/>
              <a:buNone/>
            </a:pPr>
            <a:endParaRPr b="1">
              <a:latin typeface="Times New Roman" panose="02020603050405020304" charset="0"/>
              <a:cs typeface="Times New Roman" panose="02020603050405020304" charset="0"/>
            </a:endParaRPr>
          </a:p>
          <a:p>
            <a:pPr marL="742950" marR="0" lvl="0" indent="-285750" algn="l" rtl="0">
              <a:lnSpc>
                <a:spcPct val="80000"/>
              </a:lnSpc>
              <a:spcBef>
                <a:spcPts val="0"/>
              </a:spcBef>
              <a:spcAft>
                <a:spcPts val="0"/>
              </a:spcAft>
              <a:buFont typeface="Arial" panose="020B0604020202020204" pitchFamily="34" charset="0"/>
              <a:buChar char="•"/>
            </a:pPr>
            <a:endParaRPr sz="1600">
              <a:latin typeface="Times New Roman" panose="02020603050405020304" charset="0"/>
              <a:cs typeface="Times New Roman" panose="02020603050405020304" charset="0"/>
            </a:endParaRPr>
          </a:p>
          <a:p>
            <a:pPr marL="742950" marR="0" lvl="0" indent="-285750" algn="l" rtl="0">
              <a:lnSpc>
                <a:spcPct val="80000"/>
              </a:lnSpc>
              <a:spcBef>
                <a:spcPts val="0"/>
              </a:spcBef>
              <a:spcAft>
                <a:spcPts val="0"/>
              </a:spcAft>
              <a:buFont typeface="Arial" panose="020B0604020202020204" pitchFamily="34" charset="0"/>
              <a:buChar char="•"/>
            </a:pPr>
            <a:r>
              <a:rPr sz="1600">
                <a:latin typeface="Times New Roman" panose="02020603050405020304" charset="0"/>
                <a:cs typeface="Times New Roman" panose="02020603050405020304" charset="0"/>
              </a:rPr>
              <a:t>Integrate real-time data for instant insights and decision-making.</a:t>
            </a:r>
          </a:p>
          <a:p>
            <a:pPr marL="742950" marR="0" lvl="0" indent="-285750" algn="l" rtl="0">
              <a:lnSpc>
                <a:spcPct val="80000"/>
              </a:lnSpc>
              <a:spcBef>
                <a:spcPts val="0"/>
              </a:spcBef>
              <a:spcAft>
                <a:spcPts val="0"/>
              </a:spcAft>
              <a:buFont typeface="Arial" panose="020B0604020202020204" pitchFamily="34" charset="0"/>
              <a:buChar char="•"/>
            </a:pPr>
            <a:endParaRPr sz="1600">
              <a:latin typeface="Times New Roman" panose="02020603050405020304" charset="0"/>
              <a:cs typeface="Times New Roman" panose="02020603050405020304" charset="0"/>
            </a:endParaRPr>
          </a:p>
          <a:p>
            <a:pPr marL="742950" marR="0" lvl="0" indent="-285750" algn="l" rtl="0">
              <a:lnSpc>
                <a:spcPct val="80000"/>
              </a:lnSpc>
              <a:spcBef>
                <a:spcPts val="0"/>
              </a:spcBef>
              <a:spcAft>
                <a:spcPts val="0"/>
              </a:spcAft>
              <a:buFont typeface="Arial" panose="020B0604020202020204" pitchFamily="34" charset="0"/>
              <a:buChar char="•"/>
            </a:pPr>
            <a:r>
              <a:rPr sz="1600">
                <a:latin typeface="Times New Roman" panose="02020603050405020304" charset="0"/>
                <a:cs typeface="Times New Roman" panose="02020603050405020304" charset="0"/>
              </a:rPr>
              <a:t>Voice-activated Queries:Add voice recognition capabilities to allow users to interact with the application using voice commands and queries.</a:t>
            </a:r>
          </a:p>
          <a:p>
            <a:pPr marL="457200" marR="0" lvl="0" indent="0" algn="l" rtl="0">
              <a:lnSpc>
                <a:spcPct val="80000"/>
              </a:lnSpc>
              <a:spcBef>
                <a:spcPts val="0"/>
              </a:spcBef>
              <a:spcAft>
                <a:spcPts val="0"/>
              </a:spcAft>
              <a:buFont typeface="Arial" panose="020B0604020202020204" pitchFamily="34" charset="0"/>
              <a:buNone/>
            </a:pPr>
            <a:endParaRPr sz="1600">
              <a:latin typeface="Times New Roman" panose="02020603050405020304" charset="0"/>
              <a:cs typeface="Times New Roman" panose="02020603050405020304" charset="0"/>
            </a:endParaRPr>
          </a:p>
          <a:p>
            <a:pPr marL="742950" marR="0" lvl="0" indent="-285750" algn="l" rtl="0">
              <a:lnSpc>
                <a:spcPct val="80000"/>
              </a:lnSpc>
              <a:spcBef>
                <a:spcPts val="0"/>
              </a:spcBef>
              <a:spcAft>
                <a:spcPts val="0"/>
              </a:spcAft>
              <a:buFont typeface="Arial" panose="020B0604020202020204" pitchFamily="34" charset="0"/>
              <a:buChar char="•"/>
            </a:pPr>
            <a:r>
              <a:rPr sz="1600">
                <a:latin typeface="Times New Roman" panose="02020603050405020304" charset="0"/>
                <a:cs typeface="Times New Roman" panose="02020603050405020304" charset="0"/>
              </a:rPr>
              <a:t>Multimodal Integration</a:t>
            </a:r>
            <a:r>
              <a:rPr lang="en-US" sz="1600">
                <a:latin typeface="Times New Roman" panose="02020603050405020304" charset="0"/>
                <a:cs typeface="Times New Roman" panose="02020603050405020304" charset="0"/>
              </a:rPr>
              <a:t>:Extending support for a wider range of file formats beyond CSVs and PDFs, such as images, videos, and audio, to offer a holistic approach to data analysis.</a:t>
            </a:r>
          </a:p>
        </p:txBody>
      </p:sp>
      <p:pic>
        <p:nvPicPr>
          <p:cNvPr id="8" name="Picture 7"/>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0" y="4766072"/>
            <a:ext cx="9143999" cy="377429"/>
          </a:xfrm>
          <a:prstGeom prst="rect">
            <a:avLst/>
          </a:prstGeom>
          <a:solidFill>
            <a:srgbClr val="0070C0"/>
          </a:solidFill>
          <a:ln>
            <a:noFill/>
          </a:ln>
          <a:effectLst>
            <a:outerShdw dist="23000" dir="5400000" rotWithShape="0">
              <a:srgbClr val="808080">
                <a:alpha val="3490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95" name="Google Shape;195;p31"/>
          <p:cNvSpPr txBox="1">
            <a:spLocks noGrp="1"/>
          </p:cNvSpPr>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FFFFFF"/>
              </a:buClr>
              <a:buSzPts val="900"/>
              <a:buFont typeface="Oswald"/>
              <a:buNone/>
            </a:pPr>
            <a:fld id="{00000000-1234-1234-1234-123412341234}" type="slidenum">
              <a:rPr lang="en-GB" sz="900" b="1" i="0" u="none" strike="noStrike" cap="none">
                <a:solidFill>
                  <a:srgbClr val="FFFFFF"/>
                </a:solidFill>
                <a:latin typeface="Oswald"/>
                <a:ea typeface="Oswald"/>
                <a:cs typeface="Oswald"/>
                <a:sym typeface="Oswald"/>
              </a:rPr>
              <a:t>8</a:t>
            </a:fld>
            <a:endParaRPr sz="900" b="1" i="0" u="none" strike="noStrike" cap="none">
              <a:solidFill>
                <a:srgbClr val="FFFFFF"/>
              </a:solidFill>
              <a:latin typeface="Oswald"/>
              <a:ea typeface="Oswald"/>
              <a:cs typeface="Oswald"/>
              <a:sym typeface="Oswald"/>
            </a:endParaRPr>
          </a:p>
        </p:txBody>
      </p:sp>
      <p:sp>
        <p:nvSpPr>
          <p:cNvPr id="196" name="Google Shape;196;p31"/>
          <p:cNvSpPr txBox="1">
            <a:spLocks noGrp="1"/>
          </p:cNvSpPr>
          <p:nvPr>
            <p:ph type="ftr" idx="11"/>
          </p:nvPr>
        </p:nvSpPr>
        <p:spPr>
          <a:xfrm>
            <a:off x="3486150" y="4767265"/>
            <a:ext cx="24030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a:solidFill>
                  <a:schemeClr val="lt1"/>
                </a:solidFill>
              </a:rPr>
              <a:t>@DigitalT3 Hackathon Submission</a:t>
            </a:r>
            <a:endParaRPr>
              <a:solidFill>
                <a:srgbClr val="FFFFFF"/>
              </a:solidFill>
            </a:endParaRPr>
          </a:p>
        </p:txBody>
      </p:sp>
      <p:sp>
        <p:nvSpPr>
          <p:cNvPr id="198" name="Google Shape;198;p31"/>
          <p:cNvSpPr txBox="1">
            <a:spLocks noGrp="1"/>
          </p:cNvSpPr>
          <p:nvPr>
            <p:ph type="title"/>
          </p:nvPr>
        </p:nvSpPr>
        <p:spPr>
          <a:xfrm>
            <a:off x="572770" y="1673860"/>
            <a:ext cx="8229600" cy="136398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GB" sz="2700" b="1">
                <a:latin typeface="Times New Roman" panose="02020603050405020304"/>
                <a:ea typeface="Times New Roman" panose="02020603050405020304"/>
                <a:cs typeface="Times New Roman" panose="02020603050405020304"/>
                <a:sym typeface="Times New Roman" panose="02020603050405020304"/>
              </a:rPr>
              <a:t>Thank You</a:t>
            </a:r>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lum contrast="30000"/>
          </a:blip>
          <a:srcRect/>
          <a:stretch>
            <a:fillRect/>
          </a:stretch>
        </p:blipFill>
        <p:spPr bwMode="auto">
          <a:xfrm>
            <a:off x="576854" y="167742"/>
            <a:ext cx="883285" cy="100012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179*208"/>
  <p:tag name="TABLE_ENDDRAG_RECT" val="25*101*179*208"/>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197*208"/>
  <p:tag name="TABLE_ENDDRAG_RECT" val="237*101*197*20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207*208"/>
  <p:tag name="TABLE_ENDDRAG_RECT" val="467*101*207*20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576</Words>
  <Application>Microsoft Office PowerPoint</Application>
  <PresentationFormat>On-screen Show (16:9)</PresentationFormat>
  <Paragraphs>88</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Cambria</vt:lpstr>
      <vt:lpstr>Garamond</vt:lpstr>
      <vt:lpstr>Arial</vt:lpstr>
      <vt:lpstr>Calibri</vt:lpstr>
      <vt:lpstr>Times New Roman</vt:lpstr>
      <vt:lpstr>Oswald</vt:lpstr>
      <vt:lpstr>Simple Light</vt:lpstr>
      <vt:lpstr>Office Theme</vt:lpstr>
      <vt:lpstr>PowerPoint Presentation</vt:lpstr>
      <vt:lpstr>Problem Statement of starter kit</vt:lpstr>
      <vt:lpstr>        Need of Problem/Use cases/Applications</vt:lpstr>
      <vt:lpstr>Innovation of model developed</vt:lpstr>
      <vt:lpstr>Prototype/Model Developed</vt:lpstr>
      <vt:lpstr>Prototype/Model Developed</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DigitalT3 Hackathon</dc:title>
  <dc:creator>Admin</dc:creator>
  <cp:lastModifiedBy>G GOPAL</cp:lastModifiedBy>
  <cp:revision>21</cp:revision>
  <dcterms:created xsi:type="dcterms:W3CDTF">2024-09-15T16:42:00Z</dcterms:created>
  <dcterms:modified xsi:type="dcterms:W3CDTF">2024-09-16T10:28:27Z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AFD174BD48F84C569F4E3CFCFED5CC99_13</vt:lpwstr>
  </property>
  <property fmtid="{D5CDD505-2E9C-101B-9397-08002B2CF9AE}" pid="3" name="KSOProductBuildVer">
    <vt:lpwstr>1033-12.2.0.18283</vt:lpwstr>
  </property>
</Properties>
</file>