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8"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9"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9/3/2025</a:t>
            </a:fld>
            <a:endParaRPr lang="zh-CN" altLang="en-US" sz="1200">
              <a:latin typeface="Calibri" charset="0"/>
              <a:ea typeface="等线" charset="0"/>
              <a:cs typeface="Calibri" charset="0"/>
            </a:endParaRPr>
          </a:p>
        </p:txBody>
      </p:sp>
      <p:sp>
        <p:nvSpPr>
          <p:cNvPr id="20"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1"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2"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380196969"/>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365200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3592781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
        <p:nvSpPr>
          <p:cNvPr id="161"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2"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377180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4053891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1092877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0362375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15</a:t>
            </a:fld>
            <a:endParaRPr lang="zh-CN" altLang="en-US" sz="1200">
              <a:latin typeface="Calibri" charset="0"/>
              <a:ea typeface="等线" charset="0"/>
              <a:cs typeface="Calibri" charset="0"/>
            </a:endParaRPr>
          </a:p>
        </p:txBody>
      </p:sp>
      <p:sp>
        <p:nvSpPr>
          <p:cNvPr id="170"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71"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8876406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17</a:t>
            </a:fld>
            <a:endParaRPr lang="zh-CN" altLang="en-US" sz="1200">
              <a:latin typeface="Calibri" charset="0"/>
              <a:ea typeface="等线" charset="0"/>
              <a:cs typeface="Calibri" charset="0"/>
            </a:endParaRPr>
          </a:p>
        </p:txBody>
      </p:sp>
      <p:sp>
        <p:nvSpPr>
          <p:cNvPr id="178"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79"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855809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
        <p:nvSpPr>
          <p:cNvPr id="84"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85"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6373699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
        <p:nvSpPr>
          <p:cNvPr id="108"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09"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584819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
        <p:nvSpPr>
          <p:cNvPr id="119"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20"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098244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
        <p:nvSpPr>
          <p:cNvPr id="129"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30"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874838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
        <p:nvSpPr>
          <p:cNvPr id="13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3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4688344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
        <p:nvSpPr>
          <p:cNvPr id="1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4031110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
        <p:nvSpPr>
          <p:cNvPr id="151"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52"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7611005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
        <p:nvSpPr>
          <p:cNvPr id="158"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59"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394468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2025/9/3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11505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2025/9/3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83119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2025/9/3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793049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23"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6"/>
                </a:lnTo>
              </a:path>
            </a:pathLst>
          </a:custGeom>
          <a:noFill/>
          <a:ln w="9525" cap="flat" cmpd="sng">
            <a:solidFill>
              <a:srgbClr val="5FCAEE"/>
            </a:solidFill>
            <a:prstDash val="solid"/>
            <a:round/>
          </a:ln>
        </p:spPr>
      </p:sp>
      <p:sp>
        <p:nvSpPr>
          <p:cNvPr id="24"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25"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26"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27"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29"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31"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3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3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35"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36"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37"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335478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49"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6"/>
                </a:lnTo>
              </a:path>
            </a:pathLst>
          </a:custGeom>
          <a:noFill/>
          <a:ln w="9525" cap="flat" cmpd="sng">
            <a:solidFill>
              <a:srgbClr val="5FCAEE"/>
            </a:solidFill>
            <a:prstDash val="solid"/>
            <a:round/>
          </a:ln>
        </p:spPr>
      </p:sp>
      <p:sp>
        <p:nvSpPr>
          <p:cNvPr id="50"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51"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2"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4"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55"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56"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57"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5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60"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61"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62"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515799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2025/9/3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29185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2025/9/3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82960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2025/9/3</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78998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2025/9/3</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12599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2025/9/3</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83698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2025/9/3</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20969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2025/9/3</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60114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2025/9/3</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84991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6"/>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4"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7"/>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9/3/2025</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915666455"/>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2.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2.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13.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13.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13.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13.xml" /></Relationships>
</file>

<file path=ppt/slides/_rels/slide15.xml.rels><?xml version="1.0" encoding="UTF-8" standalone="yes"?>
<Relationships xmlns="http://schemas.openxmlformats.org/package/2006/relationships"><Relationship Id="rId3" Type="http://schemas.openxmlformats.org/officeDocument/2006/relationships/image" Target="../media/image10.jpg" /><Relationship Id="rId2" Type="http://schemas.openxmlformats.org/officeDocument/2006/relationships/notesSlide" Target="../notesSlides/notesSlide15.xml" /><Relationship Id="rId1" Type="http://schemas.openxmlformats.org/officeDocument/2006/relationships/slideLayout" Target="../slideLayouts/slideLayout13.xml" /><Relationship Id="rId4" Type="http://schemas.openxmlformats.org/officeDocument/2006/relationships/image" Target="../media/image11.jpeg" /></Relationships>
</file>

<file path=ppt/slides/_rels/slide16.xml.rels><?xml version="1.0" encoding="UTF-8" standalone="yes"?>
<Relationships xmlns="http://schemas.openxmlformats.org/package/2006/relationships"><Relationship Id="rId3" Type="http://schemas.openxmlformats.org/officeDocument/2006/relationships/image" Target="../media/image13.jpeg" /><Relationship Id="rId2" Type="http://schemas.openxmlformats.org/officeDocument/2006/relationships/image" Target="../media/image12.jpeg" /><Relationship Id="rId1" Type="http://schemas.openxmlformats.org/officeDocument/2006/relationships/slideLayout" Target="../slideLayouts/slideLayout13.xml" /></Relationships>
</file>

<file path=ppt/slides/_rels/slide17.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16.xml" /><Relationship Id="rId1" Type="http://schemas.openxmlformats.org/officeDocument/2006/relationships/slideLayout" Target="../slideLayouts/slideLayout13.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13.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13.xml" /><Relationship Id="rId5" Type="http://schemas.openxmlformats.org/officeDocument/2006/relationships/image" Target="../media/image4.jp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6.xml" /><Relationship Id="rId1" Type="http://schemas.openxmlformats.org/officeDocument/2006/relationships/slideLayout" Target="../slideLayouts/slideLayout13.xml" /></Relationships>
</file>

<file path=ppt/slides/_rels/slide7.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notesSlide" Target="../notesSlides/notesSlide7.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3.xml" /></Relationships>
</file>

<file path=ppt/slides/_rels/slide9.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9.xml" /><Relationship Id="rId1" Type="http://schemas.openxmlformats.org/officeDocument/2006/relationships/slideLayout" Target="../slideLayouts/slideLayout1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2"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4" cy="1438275"/>
          </a:xfrm>
          <a:custGeom>
            <a:avLst/>
            <a:gdLst>
              <a:gd name="T1" fmla="*/ 0 w 21600"/>
              <a:gd name="T2" fmla="*/ 0 h 21600"/>
              <a:gd name="T3" fmla="*/ 21600 w 21600"/>
              <a:gd name="T4" fmla="*/ 21600 h 21600"/>
            </a:gdLst>
            <a:ahLst/>
            <a:cxnLst/>
            <a:rect l="T1" t="T2" r="T3" b="T4"/>
            <a:pathLst>
              <a:path w="21600" h="21600">
                <a:moveTo>
                  <a:pt x="16939" y="0"/>
                </a:moveTo>
                <a:lnTo>
                  <a:pt x="4658" y="0"/>
                </a:lnTo>
                <a:lnTo>
                  <a:pt x="0" y="10798"/>
                </a:lnTo>
                <a:lnTo>
                  <a:pt x="4658" y="21600"/>
                </a:lnTo>
                <a:lnTo>
                  <a:pt x="16939" y="21600"/>
                </a:lnTo>
                <a:lnTo>
                  <a:pt x="21600" y="10798"/>
                </a:lnTo>
                <a:lnTo>
                  <a:pt x="16939"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1523999" y="19665"/>
            <a:ext cx="7629525" cy="1001556"/>
          </a:xfrm>
          <a:prstGeom prst="rect">
            <a:avLst/>
          </a:prstGeom>
          <a:ln/>
        </p:spPr>
        <p:style>
          <a:lnRef idx="2">
            <a:schemeClr val="accent3"/>
          </a:lnRef>
          <a:fillRef idx="1">
            <a:schemeClr val="lt1"/>
          </a:fillRef>
          <a:effectRef idx="0">
            <a:schemeClr val="accent3"/>
          </a:effectRef>
          <a:fontRef idx="minor">
            <a:schemeClr val="dk1"/>
          </a:fontRef>
        </p:style>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1" u="none" strike="noStrike" kern="0" cap="none" spc="0" baseline="0">
                <a:solidFill>
                  <a:schemeClr val="tx2"/>
                </a:solidFill>
                <a:latin typeface="Times New Roman" pitchFamily="18" charset="0"/>
                <a:ea typeface="宋体" charset="0"/>
                <a:cs typeface="Times New Roman" pitchFamily="18" charset="0"/>
              </a:rPr>
              <a:t>Digital Portfolio </a:t>
            </a:r>
            <a:br>
              <a:rPr lang="zh-CN" altLang="en-US" sz="3200" b="1" i="1" u="none" strike="noStrike" kern="0" cap="none" spc="0" baseline="0">
                <a:solidFill>
                  <a:schemeClr val="tx2"/>
                </a:solidFill>
                <a:latin typeface="Roboto" pitchFamily="2" charset="0"/>
                <a:ea typeface="宋体" charset="0"/>
                <a:cs typeface="Trebuchet MS" charset="0"/>
              </a:rPr>
            </a:br>
            <a:endParaRPr lang="zh-CN" altLang="en-US" sz="3200" b="1" i="1" u="none" strike="noStrike" kern="0" cap="none" spc="15" baseline="0">
              <a:solidFill>
                <a:schemeClr val="tx2"/>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3"/>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271809" y="2616100"/>
            <a:ext cx="8628954" cy="2677656"/>
          </a:xfrm>
          <a:prstGeom prst="rect">
            <a:avLst/>
          </a:prstGeom>
          <a:solidFill>
            <a:schemeClr val="bg1"/>
          </a:solidFill>
          <a:ln>
            <a:solidFill>
              <a:schemeClr val="tx2"/>
            </a:solidFill>
          </a:ln>
        </p:spPr>
        <p:style>
          <a:lnRef idx="2">
            <a:schemeClr val="accent3"/>
          </a:lnRef>
          <a:fillRef idx="1">
            <a:schemeClr val="lt1"/>
          </a:fillRef>
          <a:effectRef idx="0">
            <a:schemeClr val="accent3"/>
          </a:effectRef>
          <a:fontRef idx="minor">
            <a:schemeClr val="dk1"/>
          </a:fontRef>
        </p:style>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1" i="1" u="sng" strike="noStrike" kern="1200" cap="none" spc="0" baseline="0" dirty="0">
                <a:solidFill>
                  <a:schemeClr val="accent4"/>
                </a:solidFill>
                <a:latin typeface="Calibri" charset="0"/>
                <a:ea typeface="宋体" charset="0"/>
                <a:cs typeface="Calibri" charset="0"/>
              </a:rPr>
              <a:t>STUDENT NAME: </a:t>
            </a:r>
            <a:r>
              <a:rPr lang="en-US" altLang="zh-CN" sz="2400" b="1" i="1" u="sng" strike="noStrike" kern="1200" cap="none" spc="0" baseline="0" dirty="0" err="1">
                <a:solidFill>
                  <a:schemeClr val="accent4"/>
                </a:solidFill>
                <a:latin typeface="Calibri" charset="0"/>
                <a:ea typeface="宋体" charset="0"/>
                <a:cs typeface="Calibri" charset="0"/>
              </a:rPr>
              <a:t>Aishwarya</a:t>
            </a:r>
            <a:r>
              <a:rPr lang="en-US" altLang="zh-CN" sz="2400" b="1" i="1" u="sng" strike="noStrike" kern="1200" cap="none" spc="0" baseline="0" dirty="0">
                <a:solidFill>
                  <a:schemeClr val="accent4"/>
                </a:solidFill>
                <a:latin typeface="Calibri" charset="0"/>
                <a:ea typeface="宋体" charset="0"/>
                <a:cs typeface="Calibri" charset="0"/>
              </a:rPr>
              <a:t> R</a:t>
            </a:r>
          </a:p>
          <a:p>
            <a:pPr marL="0" indent="0" algn="l">
              <a:lnSpc>
                <a:spcPct val="100000"/>
              </a:lnSpc>
              <a:spcBef>
                <a:spcPts val="0"/>
              </a:spcBef>
              <a:spcAft>
                <a:spcPts val="0"/>
              </a:spcAft>
              <a:buNone/>
            </a:pPr>
            <a:r>
              <a:rPr lang="en-US" altLang="zh-CN" sz="2400" b="1" i="1" u="sng" strike="noStrike" kern="1200" cap="none" spc="0" baseline="0" dirty="0">
                <a:solidFill>
                  <a:schemeClr val="accent4"/>
                </a:solidFill>
                <a:latin typeface="Calibri" charset="0"/>
                <a:ea typeface="宋体" charset="0"/>
                <a:cs typeface="Calibri" charset="0"/>
              </a:rPr>
              <a:t>REGISTER NO AND NMID: 212400339 and DE89172006E5B6EA6DC4333DD1BE1D95</a:t>
            </a:r>
          </a:p>
          <a:p>
            <a:pPr marL="0" indent="0" algn="l">
              <a:lnSpc>
                <a:spcPct val="100000"/>
              </a:lnSpc>
              <a:spcBef>
                <a:spcPts val="0"/>
              </a:spcBef>
              <a:spcAft>
                <a:spcPts val="0"/>
              </a:spcAft>
              <a:buNone/>
            </a:pPr>
            <a:r>
              <a:rPr lang="en-US" altLang="zh-CN" sz="2400" b="1" i="1" u="sng" strike="noStrike" kern="1200" cap="none" spc="0" baseline="0" dirty="0">
                <a:solidFill>
                  <a:schemeClr val="accent4"/>
                </a:solidFill>
                <a:latin typeface="Calibri" charset="0"/>
                <a:ea typeface="宋体" charset="0"/>
                <a:cs typeface="Calibri" charset="0"/>
              </a:rPr>
              <a:t>DEPARTMENT</a:t>
            </a:r>
            <a:r>
              <a:rPr lang="en-US" altLang="zh-CN" sz="2400" b="1" i="1" u="sng" strike="noStrike" kern="1200" cap="none" spc="0" baseline="0">
                <a:solidFill>
                  <a:schemeClr val="accent4"/>
                </a:solidFill>
                <a:latin typeface="Calibri" charset="0"/>
                <a:ea typeface="宋体" charset="0"/>
                <a:cs typeface="Calibri" charset="0"/>
              </a:rPr>
              <a:t>: BCA</a:t>
            </a:r>
            <a:endParaRPr lang="en-US" altLang="zh-CN" sz="2400" b="1" i="1" u="sng" strike="noStrike" kern="1200" cap="none" spc="0" baseline="0" dirty="0">
              <a:solidFill>
                <a:schemeClr val="accent4"/>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1" i="1" u="sng" strike="noStrike" kern="1200" cap="none" spc="0" baseline="0" dirty="0">
                <a:solidFill>
                  <a:schemeClr val="accent4"/>
                </a:solidFill>
                <a:latin typeface="Calibri" charset="0"/>
                <a:ea typeface="宋体" charset="0"/>
                <a:cs typeface="Calibri" charset="0"/>
              </a:rPr>
              <a:t>COLLEGE: COLLEGE/ UNIVERSITY </a:t>
            </a:r>
            <a:r>
              <a:rPr lang="en-US" altLang="zh-CN" sz="2400" b="1" i="1" u="sng" strike="noStrike" kern="1200" cap="none" spc="0" baseline="0" dirty="0" err="1">
                <a:solidFill>
                  <a:schemeClr val="accent4"/>
                </a:solidFill>
                <a:latin typeface="Calibri" charset="0"/>
                <a:ea typeface="宋体" charset="0"/>
                <a:cs typeface="Calibri" charset="0"/>
              </a:rPr>
              <a:t>Prof.Dhanapalan</a:t>
            </a:r>
            <a:r>
              <a:rPr lang="en-US" altLang="zh-CN" sz="2400" b="1" i="1" u="sng" strike="noStrike" kern="1200" cap="none" spc="0" baseline="0" dirty="0">
                <a:solidFill>
                  <a:schemeClr val="accent4"/>
                </a:solidFill>
                <a:latin typeface="Calibri" charset="0"/>
                <a:ea typeface="宋体" charset="0"/>
                <a:cs typeface="Calibri" charset="0"/>
              </a:rPr>
              <a:t> College of Science and Management / Madras University </a:t>
            </a:r>
          </a:p>
          <a:p>
            <a:pPr marL="0" indent="0" algn="l">
              <a:lnSpc>
                <a:spcPct val="100000"/>
              </a:lnSpc>
              <a:spcBef>
                <a:spcPts val="0"/>
              </a:spcBef>
              <a:spcAft>
                <a:spcPts val="0"/>
              </a:spcAft>
              <a:buNone/>
            </a:pPr>
            <a:r>
              <a:rPr lang="en-US" altLang="zh-CN" sz="2400" b="1" i="1" u="sng" strike="noStrike" kern="1200" cap="none" spc="0" baseline="0" dirty="0">
                <a:solidFill>
                  <a:schemeClr val="accent4"/>
                </a:solidFill>
                <a:latin typeface="Calibri" charset="0"/>
                <a:ea typeface="宋体" charset="0"/>
                <a:cs typeface="Calibri" charset="0"/>
              </a:rPr>
              <a:t>           </a:t>
            </a:r>
            <a:endParaRPr lang="zh-CN" altLang="en-US" sz="2400" b="1" i="1" u="sng" strike="noStrike" kern="1200" cap="none" spc="0" baseline="0" dirty="0">
              <a:solidFill>
                <a:schemeClr val="accent4"/>
              </a:solidFill>
              <a:latin typeface="Calibri" charset="0"/>
              <a:ea typeface="宋体" charset="0"/>
              <a:cs typeface="Calibri" charset="0"/>
            </a:endParaRPr>
          </a:p>
        </p:txBody>
      </p:sp>
    </p:spTree>
    <p:extLst>
      <p:ext uri="{BB962C8B-B14F-4D97-AF65-F5344CB8AC3E}">
        <p14:creationId xmlns:p14="http://schemas.microsoft.com/office/powerpoint/2010/main" val="1593114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 name="文本框"/>
          <p:cNvSpPr>
            <a:spLocks noGrp="1"/>
          </p:cNvSpPr>
          <p:nvPr>
            <p:ph type="body" idx="1"/>
          </p:nvPr>
        </p:nvSpPr>
        <p:spPr>
          <a:xfrm>
            <a:off x="375055" y="1166842"/>
            <a:ext cx="9595119" cy="45243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r>
              <a:rPr lang="en-US" altLang="zh-CN" sz="2400" b="1" i="1"/>
              <a:t>The design uses gradient backgrounds, soft shadows, and rounded corners to maintain a modern and attractive visual  identity. White space is carefully applied between sections to avoid clutter, ensuring that the information flows smoothly. The resume download button is strategically placed in the Contact section, making it easy for recruiters or employers to access quickly.</a:t>
            </a:r>
          </a:p>
          <a:p>
            <a:endParaRPr lang="en-US" altLang="zh-CN" sz="2400" b="1" i="1"/>
          </a:p>
          <a:p>
            <a:r>
              <a:rPr lang="en-US" altLang="zh-CN" sz="2400" b="1" i="1"/>
              <a:t>The layout is fully responsive, adapting seamlessly to desktop, tablet, and mobile screens. Techniques like Flexbox and grid alignment ensure that elements remain properly structured, regardless of device size. Overall, the design achieves a balance between visual appeal, simplicity, and functionality, making the portfolio professional yet approachable.</a:t>
            </a:r>
            <a:endParaRPr lang="zh-CN" altLang="en-US" sz="3000" b="1" i="1"/>
          </a:p>
        </p:txBody>
      </p:sp>
    </p:spTree>
    <p:extLst>
      <p:ext uri="{BB962C8B-B14F-4D97-AF65-F5344CB8AC3E}">
        <p14:creationId xmlns:p14="http://schemas.microsoft.com/office/powerpoint/2010/main" val="132964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0" name="文本框"/>
          <p:cNvSpPr>
            <a:spLocks noGrp="1"/>
          </p:cNvSpPr>
          <p:nvPr>
            <p:ph type="title"/>
          </p:nvPr>
        </p:nvSpPr>
        <p:spPr>
          <a:xfrm>
            <a:off x="301991" y="360939"/>
            <a:ext cx="10681335" cy="83099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u="sng" strike="noStrike" kern="0" cap="none" spc="0" baseline="0">
                <a:solidFill>
                  <a:schemeClr val="tx2"/>
                </a:solidFill>
                <a:latin typeface="Trebuchet MS" charset="0"/>
                <a:ea typeface="宋体" charset="0"/>
                <a:cs typeface="Trebuchet MS" charset="0"/>
              </a:rPr>
              <a:t>FEATURES AND FUNCTIONALITY</a:t>
            </a:r>
            <a:endParaRPr lang="zh-CN" altLang="en-US" sz="4800" b="1" u="sng" strike="noStrike" kern="0" cap="none" spc="0" baseline="0">
              <a:solidFill>
                <a:schemeClr val="tx2"/>
              </a:solidFill>
              <a:latin typeface="Trebuchet MS" charset="0"/>
              <a:ea typeface="宋体" charset="0"/>
              <a:cs typeface="Trebuchet MS" charset="0"/>
            </a:endParaRPr>
          </a:p>
        </p:txBody>
      </p:sp>
      <p:sp>
        <p:nvSpPr>
          <p:cNvPr id="183" name="文本框"/>
          <p:cNvSpPr txBox="1">
            <a:spLocks/>
          </p:cNvSpPr>
          <p:nvPr/>
        </p:nvSpPr>
        <p:spPr>
          <a:xfrm>
            <a:off x="410636" y="1553572"/>
            <a:ext cx="8711867" cy="52349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charset="0"/>
                <a:ea typeface="宋体" charset="0"/>
                <a:cs typeface="Lucida Sans" charset="0"/>
              </a:rPr>
              <a:t>The Digital Portfolio is designed with a focus on usability, interactivity, and professional presentation. Its main features and functionalities include:</a:t>
            </a:r>
          </a:p>
          <a:p>
            <a:pPr marL="0" indent="0" algn="l">
              <a:lnSpc>
                <a:spcPct val="100000"/>
              </a:lnSpc>
              <a:spcBef>
                <a:spcPts val="0"/>
              </a:spcBef>
              <a:spcAft>
                <a:spcPts val="0"/>
              </a:spcAft>
              <a:buNone/>
            </a:pPr>
            <a:endParaRPr lang="en-US" altLang="zh-CN" sz="28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charset="0"/>
                <a:ea typeface="宋体" charset="0"/>
                <a:cs typeface="Lucida Sans" charset="0"/>
              </a:rPr>
              <a:t>Profile Header with Branding: Displays a profile photo, name, and professional tagline, creating a strong first impression.</a:t>
            </a:r>
          </a:p>
          <a:p>
            <a:pPr marL="0" indent="0" algn="l">
              <a:lnSpc>
                <a:spcPct val="100000"/>
              </a:lnSpc>
              <a:spcBef>
                <a:spcPts val="0"/>
              </a:spcBef>
              <a:spcAft>
                <a:spcPts val="0"/>
              </a:spcAft>
              <a:buNone/>
            </a:pPr>
            <a:endParaRPr lang="en-US" altLang="zh-CN" sz="28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charset="0"/>
                <a:ea typeface="宋体" charset="0"/>
                <a:cs typeface="Lucida Sans" charset="0"/>
              </a:rPr>
              <a:t>Dark Mode Toggle: A switch located at the top-right corner allows users to switch between light and dark themes, enhancing accessibility and user comfort.</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1470248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5" name="文本框"/>
          <p:cNvSpPr>
            <a:spLocks noGrp="1"/>
          </p:cNvSpPr>
          <p:nvPr>
            <p:ph type="body" idx="1"/>
          </p:nvPr>
        </p:nvSpPr>
        <p:spPr>
          <a:xfrm>
            <a:off x="609590" y="1601975"/>
            <a:ext cx="9374350" cy="452873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sz="2400" b="1" i="1"/>
              <a:t>Responsive Design: Built with HTML, CSS, and Flexbox techniques to ensure the portfolio adapts seamlessly across desktop, tablet, and mobile devices.</a:t>
            </a:r>
          </a:p>
          <a:p>
            <a:endParaRPr lang="en-US" altLang="zh-CN" sz="2400" b="1" i="1"/>
          </a:p>
          <a:p>
            <a:r>
              <a:rPr lang="en-US" altLang="zh-CN" sz="2400" b="1" i="1"/>
              <a:t>Navigation Bar: A fixed menu bar provides smooth and quick navigation to different sections like About, Education, Certificates, Projects, and Contact.</a:t>
            </a:r>
          </a:p>
          <a:p>
            <a:endParaRPr lang="en-US" altLang="zh-CN" sz="2400" b="1" i="1"/>
          </a:p>
          <a:p>
            <a:r>
              <a:rPr lang="en-US" altLang="zh-CN" sz="2400" b="1" i="1"/>
              <a:t>Card-Based Sections: Information such as education, certificates, and projects is presented in clean card layouts for readability and a professional appearance.</a:t>
            </a:r>
            <a:endParaRPr lang="zh-CN" altLang="en-US" sz="2800" b="1" i="1"/>
          </a:p>
        </p:txBody>
      </p:sp>
    </p:spTree>
    <p:extLst>
      <p:ext uri="{BB962C8B-B14F-4D97-AF65-F5344CB8AC3E}">
        <p14:creationId xmlns:p14="http://schemas.microsoft.com/office/powerpoint/2010/main" val="1278239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7" name="文本框"/>
          <p:cNvSpPr>
            <a:spLocks noGrp="1"/>
          </p:cNvSpPr>
          <p:nvPr>
            <p:ph type="body" idx="1"/>
          </p:nvPr>
        </p:nvSpPr>
        <p:spPr>
          <a:xfrm>
            <a:off x="609590" y="1601975"/>
            <a:ext cx="9446349" cy="452873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sz="2800" b="1" i="1"/>
              <a:t>Resume Download Button: A dedicated button in the Contact section enables recruiters to download the resume instantly in PDF or Word format.</a:t>
            </a:r>
          </a:p>
          <a:p>
            <a:endParaRPr lang="en-US" altLang="zh-CN" sz="2800" b="1" i="1"/>
          </a:p>
          <a:p>
            <a:r>
              <a:rPr lang="en-US" altLang="zh-CN" sz="2800" b="1" i="1"/>
              <a:t>Interactive Elements: Hover effects, smooth transitions, and button highlights make the portfolio engaging and modern.</a:t>
            </a:r>
          </a:p>
          <a:p>
            <a:endParaRPr lang="en-US" altLang="zh-CN" sz="2800" b="1" i="1"/>
          </a:p>
          <a:p>
            <a:r>
              <a:rPr lang="en-US" altLang="zh-CN" sz="2800" b="1" i="1"/>
              <a:t>Project Showcasing: Dedicated project section highlights problem statements, overviews, tools used, and results, making it easy to demonstrate practical skills.</a:t>
            </a:r>
          </a:p>
          <a:p>
            <a:endParaRPr lang="zh-CN" altLang="en-US" sz="3400" b="1" i="1"/>
          </a:p>
        </p:txBody>
      </p:sp>
    </p:spTree>
    <p:extLst>
      <p:ext uri="{BB962C8B-B14F-4D97-AF65-F5344CB8AC3E}">
        <p14:creationId xmlns:p14="http://schemas.microsoft.com/office/powerpoint/2010/main" val="374327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9" name="文本框"/>
          <p:cNvSpPr>
            <a:spLocks noGrp="1"/>
          </p:cNvSpPr>
          <p:nvPr>
            <p:ph type="body" idx="1"/>
          </p:nvPr>
        </p:nvSpPr>
        <p:spPr>
          <a:xfrm>
            <a:off x="609590" y="1601975"/>
            <a:ext cx="8942357" cy="452873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sz="2800" b="1" i="1"/>
              <a:t>Minimalist Design Principle: Clear typography, proper spacing, and pastel-to-dark theme gradients keep the portfolio visually appealing yet distraction-free.</a:t>
            </a:r>
          </a:p>
          <a:p>
            <a:endParaRPr lang="en-US" altLang="zh-CN" sz="2800" b="1" i="1"/>
          </a:p>
          <a:p>
            <a:r>
              <a:rPr lang="en-US" altLang="zh-CN" sz="2800" b="1" i="1"/>
              <a:t>Accessibility Support: Sufficient contrast in dark mode and mobile-friendly layout ensure easy navigation for all users.</a:t>
            </a:r>
            <a:endParaRPr lang="zh-CN" altLang="en-US" sz="2800" b="1" i="1"/>
          </a:p>
        </p:txBody>
      </p:sp>
    </p:spTree>
    <p:extLst>
      <p:ext uri="{BB962C8B-B14F-4D97-AF65-F5344CB8AC3E}">
        <p14:creationId xmlns:p14="http://schemas.microsoft.com/office/powerpoint/2010/main" val="1208854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 name="矩形"/>
          <p:cNvSpPr>
            <a:spLocks/>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4"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6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6" name="图片"/>
          <p:cNvPicPr>
            <a:picLocks/>
          </p:cNvPicPr>
          <p:nvPr/>
        </p:nvPicPr>
        <p:blipFill>
          <a:blip r:embed="rId3" cstate="print"/>
          <a:stretch>
            <a:fillRect/>
          </a:stretch>
        </p:blipFill>
        <p:spPr>
          <a:xfrm>
            <a:off x="66675" y="3381373"/>
            <a:ext cx="2466975" cy="3419473"/>
          </a:xfrm>
          <a:prstGeom prst="rect">
            <a:avLst/>
          </a:prstGeom>
          <a:noFill/>
          <a:ln w="12700" cap="flat" cmpd="sng">
            <a:noFill/>
            <a:prstDash val="solid"/>
            <a:miter/>
          </a:ln>
        </p:spPr>
      </p:pic>
      <p:sp>
        <p:nvSpPr>
          <p:cNvPr id="167" name="文本框"/>
          <p:cNvSpPr>
            <a:spLocks noGrp="1"/>
          </p:cNvSpPr>
          <p:nvPr>
            <p:ph type="title"/>
          </p:nvPr>
        </p:nvSpPr>
        <p:spPr>
          <a:xfrm>
            <a:off x="739774" y="654938"/>
            <a:ext cx="8480425" cy="670696"/>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sng" strike="noStrike" kern="0" cap="none" spc="15" baseline="0">
                <a:solidFill>
                  <a:schemeClr val="tx2"/>
                </a:solidFill>
                <a:latin typeface="Trebuchet MS" charset="0"/>
                <a:ea typeface="宋体" charset="0"/>
                <a:cs typeface="Trebuchet MS" charset="0"/>
              </a:rPr>
              <a:t>RESULTS AND SCREENSHOTS</a:t>
            </a:r>
            <a:endParaRPr lang="zh-CN" altLang="en-US" sz="4250" b="1" i="0" u="sng" strike="noStrike" kern="0" cap="none" spc="0" baseline="0">
              <a:solidFill>
                <a:schemeClr val="tx2"/>
              </a:solidFill>
              <a:latin typeface="Trebuchet MS" charset="0"/>
              <a:ea typeface="宋体" charset="0"/>
              <a:cs typeface="Trebuchet MS" charset="0"/>
            </a:endParaRPr>
          </a:p>
        </p:txBody>
      </p:sp>
      <p:sp>
        <p:nvSpPr>
          <p:cNvPr id="168"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15</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9" name="矩形"/>
          <p:cNvSpPr>
            <a:spLocks/>
          </p:cNvSpPr>
          <p:nvPr/>
        </p:nvSpPr>
        <p:spPr>
          <a:xfrm>
            <a:off x="2743200" y="2354703"/>
            <a:ext cx="8534019" cy="948688"/>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pic>
        <p:nvPicPr>
          <p:cNvPr id="2" name="Picture 1">
            <a:extLst>
              <a:ext uri="{FF2B5EF4-FFF2-40B4-BE49-F238E27FC236}">
                <a16:creationId xmlns:a16="http://schemas.microsoft.com/office/drawing/2014/main" id="{EE285678-C8F4-FF36-4DD0-19D391D821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87110" y="1905360"/>
            <a:ext cx="2956489" cy="4297702"/>
          </a:xfrm>
          <a:prstGeom prst="rect">
            <a:avLst/>
          </a:prstGeom>
        </p:spPr>
      </p:pic>
    </p:spTree>
    <p:extLst>
      <p:ext uri="{BB962C8B-B14F-4D97-AF65-F5344CB8AC3E}">
        <p14:creationId xmlns:p14="http://schemas.microsoft.com/office/powerpoint/2010/main" val="1075477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BD45D0-E055-0278-487A-17A8372C86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442" y="410212"/>
            <a:ext cx="3859217" cy="5346254"/>
          </a:xfrm>
          <a:prstGeom prst="rect">
            <a:avLst/>
          </a:prstGeom>
        </p:spPr>
      </p:pic>
      <p:pic>
        <p:nvPicPr>
          <p:cNvPr id="4" name="Picture 3">
            <a:extLst>
              <a:ext uri="{FF2B5EF4-FFF2-40B4-BE49-F238E27FC236}">
                <a16:creationId xmlns:a16="http://schemas.microsoft.com/office/drawing/2014/main" id="{D669F8F9-D9A2-5A7A-A993-F1950CC885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6311" y="522514"/>
            <a:ext cx="3089658" cy="5418667"/>
          </a:xfrm>
          <a:prstGeom prst="rect">
            <a:avLst/>
          </a:prstGeom>
        </p:spPr>
      </p:pic>
    </p:spTree>
    <p:extLst>
      <p:ext uri="{BB962C8B-B14F-4D97-AF65-F5344CB8AC3E}">
        <p14:creationId xmlns:p14="http://schemas.microsoft.com/office/powerpoint/2010/main" val="3767714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2"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3"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4"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75" name="文本框"/>
          <p:cNvSpPr>
            <a:spLocks noGrp="1"/>
          </p:cNvSpPr>
          <p:nvPr>
            <p:ph type="title"/>
          </p:nvPr>
        </p:nvSpPr>
        <p:spPr>
          <a:xfrm>
            <a:off x="755332" y="385444"/>
            <a:ext cx="4578668" cy="752128"/>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u="sng" strike="noStrike" kern="0" cap="none" spc="0" baseline="0">
                <a:solidFill>
                  <a:schemeClr val="tx2"/>
                </a:solidFill>
                <a:latin typeface="Trebuchet MS" charset="0"/>
                <a:ea typeface="宋体" charset="0"/>
                <a:cs typeface="Trebuchet MS" charset="0"/>
              </a:rPr>
              <a:t>CONCLUSION</a:t>
            </a:r>
            <a:endParaRPr lang="zh-CN" altLang="en-US" sz="4800" b="1" u="sng" strike="noStrike" kern="0" cap="none" spc="0" baseline="0">
              <a:solidFill>
                <a:schemeClr val="tx2"/>
              </a:solidFill>
              <a:latin typeface="Trebuchet MS" charset="0"/>
              <a:ea typeface="宋体" charset="0"/>
              <a:cs typeface="Trebuchet MS" charset="0"/>
            </a:endParaRPr>
          </a:p>
        </p:txBody>
      </p:sp>
      <p:sp>
        <p:nvSpPr>
          <p:cNvPr id="176"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17</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77" name="矩形"/>
          <p:cNvSpPr>
            <a:spLocks/>
          </p:cNvSpPr>
          <p:nvPr/>
        </p:nvSpPr>
        <p:spPr>
          <a:xfrm>
            <a:off x="842949" y="1481115"/>
            <a:ext cx="7988184" cy="483209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800" b="1" i="1" u="none" strike="noStrike" kern="1200" cap="none" spc="0" baseline="0">
                <a:solidFill>
                  <a:schemeClr val="tx1"/>
                </a:solidFill>
                <a:latin typeface="Droid Sans" charset="0"/>
                <a:ea typeface="宋体" charset="0"/>
                <a:cs typeface="Lucida Sans" charset="0"/>
              </a:rPr>
              <a:t>This project successfully delivers a simple yet powerful digital portfolio that can replace traditional resumes and enhance personal branding. It not only demonstrates technical skills in front-end development but also highlights creativity in UI/UX design. With the addition of more interactivity and backend integration in the future, the portfolio can be further expanded into a personal website or professional blog, making it a strong career asset.</a:t>
            </a:r>
            <a:endParaRPr lang="zh-CN" altLang="en-US" sz="2800" b="1" i="1"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732263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6"/>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66"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2186305" y="1178806"/>
            <a:ext cx="3909695" cy="670696"/>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i="1" u="sng" strike="noStrike" kern="0" cap="none" spc="5" baseline="0">
                <a:solidFill>
                  <a:schemeClr val="tx2"/>
                </a:solidFill>
                <a:latin typeface="Trebuchet MS" charset="0"/>
                <a:ea typeface="宋体" charset="0"/>
                <a:cs typeface="Trebuchet MS" charset="0"/>
              </a:rPr>
              <a:t>PROJECT</a:t>
            </a:r>
            <a:r>
              <a:rPr lang="en-US" altLang="zh-CN" sz="4250" i="1" u="sng" strike="noStrike" kern="0" cap="none" spc="-85" baseline="0">
                <a:solidFill>
                  <a:schemeClr val="tx2"/>
                </a:solidFill>
                <a:latin typeface="Trebuchet MS" charset="0"/>
                <a:ea typeface="宋体" charset="0"/>
                <a:cs typeface="Trebuchet MS" charset="0"/>
              </a:rPr>
              <a:t> </a:t>
            </a:r>
            <a:r>
              <a:rPr lang="en-US" altLang="zh-CN" sz="4250" i="1" u="sng" strike="noStrike" kern="0" cap="none" spc="25" baseline="0">
                <a:solidFill>
                  <a:schemeClr val="tx2"/>
                </a:solidFill>
                <a:latin typeface="Trebuchet MS" charset="0"/>
                <a:ea typeface="宋体" charset="0"/>
                <a:cs typeface="Trebuchet MS" charset="0"/>
              </a:rPr>
              <a:t>TITLE</a:t>
            </a:r>
            <a:endParaRPr lang="zh-CN" altLang="en-US" sz="4250" i="1" u="sng" strike="noStrike" kern="0" cap="none" spc="0" baseline="0">
              <a:solidFill>
                <a:schemeClr val="tx2"/>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3"/>
            </a:xfrm>
            <a:prstGeom prst="rect">
              <a:avLst/>
            </a:prstGeom>
            <a:noFill/>
            <a:ln w="12700" cap="flat" cmpd="sng">
              <a:noFill/>
              <a:prstDash val="solid"/>
              <a:miter/>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5604285" y="2955556"/>
            <a:ext cx="942960" cy="358140"/>
          </a:xfrm>
          <a:prstGeom prst="rect">
            <a:avLst/>
          </a:prstGeom>
          <a:noFill/>
          <a:ln w="12700" cap="flat" cmpd="sng">
            <a:noFill/>
            <a:prstDash val="solid"/>
            <a:miter/>
          </a:ln>
        </p:spPr>
      </p:sp>
      <p:sp>
        <p:nvSpPr>
          <p:cNvPr id="190" name="文本框"/>
          <p:cNvSpPr txBox="1">
            <a:spLocks/>
          </p:cNvSpPr>
          <p:nvPr/>
        </p:nvSpPr>
        <p:spPr>
          <a:xfrm>
            <a:off x="1399205" y="2560588"/>
            <a:ext cx="5951835" cy="2308324"/>
          </a:xfrm>
          <a:prstGeom prst="rect">
            <a:avLst/>
          </a:prstGeom>
          <a:solidFill>
            <a:schemeClr val="bg1"/>
          </a:solidFill>
          <a:ln w="12700" cap="flat" cmpd="sng">
            <a:solidFill>
              <a:schemeClr val="accent1"/>
            </a:solidFill>
            <a:prstDash val="solid"/>
            <a:miter/>
          </a:ln>
        </p:spPr>
        <p:txBody>
          <a:bodyPr vert="horz" wrap="square" lIns="91440" tIns="45720" rIns="91440" bIns="45720" anchor="t" anchorCtr="0">
            <a:prstTxWarp prst="textNoShape">
              <a:avLst/>
            </a:prstTxWarp>
            <a:spAutoFit/>
          </a:bodyPr>
          <a:lstStyle/>
          <a:p>
            <a:pPr marL="0" indent="0" algn="ctr">
              <a:lnSpc>
                <a:spcPct val="100000"/>
              </a:lnSpc>
              <a:spcBef>
                <a:spcPts val="0"/>
              </a:spcBef>
              <a:spcAft>
                <a:spcPts val="0"/>
              </a:spcAft>
              <a:buNone/>
            </a:pPr>
            <a:r>
              <a:rPr lang="en-US" altLang="zh-CN" sz="4800" b="1" i="1" u="sng" strike="noStrike" kern="1200" cap="none" spc="0" baseline="0">
                <a:solidFill>
                  <a:schemeClr val="tx1"/>
                </a:solidFill>
                <a:latin typeface="Droid Sans" charset="0"/>
                <a:ea typeface="宋体" charset="0"/>
                <a:cs typeface="Lucida Sans" charset="0"/>
              </a:rPr>
              <a:t>Interactive Digital Portfolio with Resume Integration</a:t>
            </a:r>
            <a:endParaRPr lang="zh-CN" altLang="en-US" sz="4800" b="1" i="1" u="sng"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298875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6"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599" y="0"/>
                </a:moveTo>
                <a:lnTo>
                  <a:pt x="0" y="0"/>
                </a:lnTo>
                <a:lnTo>
                  <a:pt x="0" y="21597"/>
                </a:lnTo>
                <a:lnTo>
                  <a:pt x="21599" y="21597"/>
                </a:lnTo>
                <a:lnTo>
                  <a:pt x="21599" y="0"/>
                </a:lnTo>
                <a:close/>
              </a:path>
            </a:pathLst>
          </a:custGeom>
          <a:solidFill>
            <a:srgbClr val="F1F1F1"/>
          </a:solidFill>
          <a:ln cap="flat" cmpd="sng">
            <a:noFill/>
            <a:prstDash val="solid"/>
            <a:miter/>
          </a:ln>
        </p:spPr>
      </p:sp>
      <p:grpSp>
        <p:nvGrpSpPr>
          <p:cNvPr id="96" name="组合"/>
          <p:cNvGrpSpPr>
            <a:grpSpLocks/>
          </p:cNvGrpSpPr>
          <p:nvPr/>
        </p:nvGrpSpPr>
        <p:grpSpPr>
          <a:xfrm>
            <a:off x="7448612" y="0"/>
            <a:ext cx="4743793" cy="6858466"/>
            <a:chOff x="7448612" y="0"/>
            <a:chExt cx="4743793" cy="6858466"/>
          </a:xfrm>
        </p:grpSpPr>
        <p:sp>
          <p:nvSpPr>
            <p:cNvPr id="87"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6"/>
                  </a:lnTo>
                </a:path>
              </a:pathLst>
            </a:custGeom>
            <a:noFill/>
            <a:ln w="9525" cap="flat" cmpd="sng">
              <a:solidFill>
                <a:srgbClr val="5FCAEE"/>
              </a:solidFill>
              <a:prstDash val="solid"/>
              <a:round/>
            </a:ln>
          </p:spPr>
        </p:sp>
        <p:sp>
          <p:nvSpPr>
            <p:cNvPr id="88"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89"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90"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91"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2"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93"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94"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95"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7"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8" name="矩形"/>
          <p:cNvSpPr>
            <a:spLocks/>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9"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1" y="3161"/>
                </a:lnTo>
                <a:lnTo>
                  <a:pt x="1473" y="5347"/>
                </a:lnTo>
                <a:lnTo>
                  <a:pt x="383" y="7928"/>
                </a:lnTo>
                <a:lnTo>
                  <a:pt x="0" y="10800"/>
                </a:lnTo>
                <a:lnTo>
                  <a:pt x="383" y="13671"/>
                </a:lnTo>
                <a:lnTo>
                  <a:pt x="1473" y="16250"/>
                </a:lnTo>
                <a:lnTo>
                  <a:pt x="3161" y="18436"/>
                </a:lnTo>
                <a:lnTo>
                  <a:pt x="5349" y="20124"/>
                </a:lnTo>
                <a:lnTo>
                  <a:pt x="7928" y="21214"/>
                </a:lnTo>
                <a:lnTo>
                  <a:pt x="10800" y="21600"/>
                </a:lnTo>
                <a:lnTo>
                  <a:pt x="13669"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9" y="385"/>
                </a:lnTo>
                <a:lnTo>
                  <a:pt x="10800" y="0"/>
                </a:lnTo>
                <a:close/>
              </a:path>
            </a:pathLst>
          </a:custGeom>
          <a:solidFill>
            <a:srgbClr val="EBEBEB"/>
          </a:solidFill>
          <a:ln cap="flat" cmpd="sng">
            <a:noFill/>
            <a:prstDash val="solid"/>
            <a:miter/>
          </a:ln>
        </p:spPr>
      </p:sp>
      <p:sp>
        <p:nvSpPr>
          <p:cNvPr id="100"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3" y="117"/>
                </a:lnTo>
                <a:lnTo>
                  <a:pt x="7681" y="455"/>
                </a:lnTo>
                <a:lnTo>
                  <a:pt x="6245" y="1003"/>
                </a:lnTo>
                <a:lnTo>
                  <a:pt x="4917" y="1739"/>
                </a:lnTo>
                <a:lnTo>
                  <a:pt x="3712" y="2648"/>
                </a:lnTo>
                <a:lnTo>
                  <a:pt x="2649" y="3713"/>
                </a:lnTo>
                <a:lnTo>
                  <a:pt x="1740" y="4917"/>
                </a:lnTo>
                <a:lnTo>
                  <a:pt x="1002" y="6246"/>
                </a:lnTo>
                <a:lnTo>
                  <a:pt x="456" y="7680"/>
                </a:lnTo>
                <a:lnTo>
                  <a:pt x="115" y="9202"/>
                </a:lnTo>
                <a:lnTo>
                  <a:pt x="0" y="10800"/>
                </a:lnTo>
                <a:lnTo>
                  <a:pt x="115" y="12395"/>
                </a:lnTo>
                <a:lnTo>
                  <a:pt x="456" y="13917"/>
                </a:lnTo>
                <a:lnTo>
                  <a:pt x="1002" y="15352"/>
                </a:lnTo>
                <a:lnTo>
                  <a:pt x="1740" y="16679"/>
                </a:lnTo>
                <a:lnTo>
                  <a:pt x="2649" y="17883"/>
                </a:lnTo>
                <a:lnTo>
                  <a:pt x="3712" y="18950"/>
                </a:lnTo>
                <a:lnTo>
                  <a:pt x="4917" y="19857"/>
                </a:lnTo>
                <a:lnTo>
                  <a:pt x="6245" y="20596"/>
                </a:lnTo>
                <a:lnTo>
                  <a:pt x="7681" y="21142"/>
                </a:lnTo>
                <a:lnTo>
                  <a:pt x="9203" y="21481"/>
                </a:lnTo>
                <a:lnTo>
                  <a:pt x="10800" y="21600"/>
                </a:lnTo>
                <a:lnTo>
                  <a:pt x="12393" y="21481"/>
                </a:lnTo>
                <a:lnTo>
                  <a:pt x="13916" y="21142"/>
                </a:lnTo>
                <a:lnTo>
                  <a:pt x="15350" y="20596"/>
                </a:lnTo>
                <a:lnTo>
                  <a:pt x="16680" y="19857"/>
                </a:lnTo>
                <a:lnTo>
                  <a:pt x="17884" y="18950"/>
                </a:lnTo>
                <a:lnTo>
                  <a:pt x="18950" y="17883"/>
                </a:lnTo>
                <a:lnTo>
                  <a:pt x="19858" y="16679"/>
                </a:lnTo>
                <a:lnTo>
                  <a:pt x="20593" y="15352"/>
                </a:lnTo>
                <a:lnTo>
                  <a:pt x="21140" y="13917"/>
                </a:lnTo>
                <a:lnTo>
                  <a:pt x="21482" y="12395"/>
                </a:lnTo>
                <a:lnTo>
                  <a:pt x="21600" y="10800"/>
                </a:lnTo>
                <a:lnTo>
                  <a:pt x="21482" y="9202"/>
                </a:lnTo>
                <a:lnTo>
                  <a:pt x="21140" y="7680"/>
                </a:lnTo>
                <a:lnTo>
                  <a:pt x="20593" y="6246"/>
                </a:lnTo>
                <a:lnTo>
                  <a:pt x="19858" y="4917"/>
                </a:lnTo>
                <a:lnTo>
                  <a:pt x="18950" y="3713"/>
                </a:lnTo>
                <a:lnTo>
                  <a:pt x="17884" y="2648"/>
                </a:lnTo>
                <a:lnTo>
                  <a:pt x="16680" y="1739"/>
                </a:lnTo>
                <a:lnTo>
                  <a:pt x="15350" y="1003"/>
                </a:lnTo>
                <a:lnTo>
                  <a:pt x="13916" y="455"/>
                </a:lnTo>
                <a:lnTo>
                  <a:pt x="12393" y="117"/>
                </a:lnTo>
                <a:lnTo>
                  <a:pt x="10800" y="0"/>
                </a:lnTo>
                <a:close/>
              </a:path>
            </a:pathLst>
          </a:custGeom>
          <a:solidFill>
            <a:srgbClr val="2D83C3"/>
          </a:solidFill>
          <a:ln cap="flat" cmpd="sng">
            <a:noFill/>
            <a:prstDash val="solid"/>
            <a:miter/>
          </a:ln>
        </p:spPr>
      </p:sp>
      <p:pic>
        <p:nvPicPr>
          <p:cNvPr id="101" name="图片"/>
          <p:cNvPicPr>
            <a:picLocks/>
          </p:cNvPicPr>
          <p:nvPr/>
        </p:nvPicPr>
        <p:blipFill>
          <a:blip r:embed="rId3" cstate="print"/>
          <a:stretch>
            <a:fillRect/>
          </a:stretch>
        </p:blipFill>
        <p:spPr>
          <a:xfrm>
            <a:off x="10687050" y="6134100"/>
            <a:ext cx="247648" cy="247650"/>
          </a:xfrm>
          <a:prstGeom prst="rect">
            <a:avLst/>
          </a:prstGeom>
          <a:noFill/>
          <a:ln w="12700" cap="flat" cmpd="sng">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3" name="图片"/>
            <p:cNvPicPr>
              <a:picLocks/>
            </p:cNvPicPr>
            <p:nvPr/>
          </p:nvPicPr>
          <p:blipFill>
            <a:blip r:embed="rId5" cstate="print"/>
            <a:stretch>
              <a:fillRect/>
            </a:stretch>
          </p:blipFill>
          <p:spPr>
            <a:xfrm>
              <a:off x="47625" y="3819523"/>
              <a:ext cx="1733550" cy="3009896"/>
            </a:xfrm>
            <a:prstGeom prst="rect">
              <a:avLst/>
            </a:prstGeom>
            <a:noFill/>
            <a:ln w="12700" cap="flat" cmpd="sng">
              <a:noFill/>
              <a:prstDash val="solid"/>
              <a:miter/>
            </a:ln>
          </p:spPr>
        </p:pic>
      </p:grpSp>
      <p:sp>
        <p:nvSpPr>
          <p:cNvPr id="105" name="文本框"/>
          <p:cNvSpPr>
            <a:spLocks noGrp="1"/>
          </p:cNvSpPr>
          <p:nvPr>
            <p:ph type="title"/>
          </p:nvPr>
        </p:nvSpPr>
        <p:spPr>
          <a:xfrm>
            <a:off x="3411345" y="628649"/>
            <a:ext cx="2357120" cy="752128"/>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sng" strike="noStrike" kern="0" cap="none" spc="25" baseline="0">
                <a:solidFill>
                  <a:schemeClr val="tx2"/>
                </a:solidFill>
                <a:latin typeface="Trebuchet MS" charset="0"/>
                <a:ea typeface="宋体" charset="0"/>
                <a:cs typeface="Trebuchet MS" charset="0"/>
              </a:rPr>
              <a:t>A</a:t>
            </a:r>
            <a:r>
              <a:rPr lang="en-US" altLang="zh-CN" sz="4800" b="1" i="0" u="sng" strike="noStrike" kern="0" cap="none" spc="-5" baseline="0">
                <a:solidFill>
                  <a:schemeClr val="tx2"/>
                </a:solidFill>
                <a:latin typeface="Trebuchet MS" charset="0"/>
                <a:ea typeface="宋体" charset="0"/>
                <a:cs typeface="Trebuchet MS" charset="0"/>
              </a:rPr>
              <a:t>G</a:t>
            </a:r>
            <a:r>
              <a:rPr lang="en-US" altLang="zh-CN" sz="4800" b="1" i="0" u="sng" strike="noStrike" kern="0" cap="none" spc="-35" baseline="0">
                <a:solidFill>
                  <a:schemeClr val="tx2"/>
                </a:solidFill>
                <a:latin typeface="Trebuchet MS" charset="0"/>
                <a:ea typeface="宋体" charset="0"/>
                <a:cs typeface="Trebuchet MS" charset="0"/>
              </a:rPr>
              <a:t>E</a:t>
            </a:r>
            <a:r>
              <a:rPr lang="en-US" altLang="zh-CN" sz="4800" b="1" i="0" u="sng" strike="noStrike" kern="0" cap="none" spc="15" baseline="0">
                <a:solidFill>
                  <a:schemeClr val="tx2"/>
                </a:solidFill>
                <a:latin typeface="Trebuchet MS" charset="0"/>
                <a:ea typeface="宋体" charset="0"/>
                <a:cs typeface="Trebuchet MS" charset="0"/>
              </a:rPr>
              <a:t>N</a:t>
            </a:r>
            <a:r>
              <a:rPr lang="en-US" altLang="zh-CN" sz="4800" b="1" i="0" u="sng" strike="noStrike" kern="0" cap="none" spc="0" baseline="0">
                <a:solidFill>
                  <a:schemeClr val="tx2"/>
                </a:solidFill>
                <a:latin typeface="Trebuchet MS" charset="0"/>
                <a:ea typeface="宋体" charset="0"/>
                <a:cs typeface="Trebuchet MS" charset="0"/>
              </a:rPr>
              <a:t>DA</a:t>
            </a:r>
            <a:endParaRPr lang="zh-CN" altLang="en-US" sz="4800" b="1" i="0" u="sng" strike="noStrike" kern="0" cap="none" spc="0" baseline="0">
              <a:solidFill>
                <a:schemeClr val="tx2"/>
              </a:solidFill>
              <a:latin typeface="Trebuchet MS" charset="0"/>
              <a:ea typeface="宋体" charset="0"/>
              <a:cs typeface="Trebuchet MS" charset="0"/>
            </a:endParaRPr>
          </a:p>
        </p:txBody>
      </p:sp>
      <p:sp>
        <p:nvSpPr>
          <p:cNvPr id="106"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7" name="矩形"/>
          <p:cNvSpPr>
            <a:spLocks/>
          </p:cNvSpPr>
          <p:nvPr/>
        </p:nvSpPr>
        <p:spPr>
          <a:xfrm>
            <a:off x="2521951" y="1616089"/>
            <a:ext cx="5040209" cy="4832092"/>
          </a:xfrm>
          <a:prstGeom prst="rect">
            <a:avLst/>
          </a:prstGeom>
          <a:solidFill>
            <a:schemeClr val="bg1"/>
          </a:solidFill>
          <a:ln w="12700" cap="flat" cmpd="sng">
            <a:solidFill>
              <a:schemeClr val="accent1"/>
            </a:solid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1" i="1"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1" i="1"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1" i="1"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1" i="1"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1" i="1" u="none" strike="noStrike" kern="1200" cap="none" spc="0" baseline="0">
                <a:solidFill>
                  <a:srgbClr val="0D0D0D"/>
                </a:solidFill>
                <a:latin typeface="Times New Roman" pitchFamily="18" charset="0"/>
                <a:ea typeface="宋体" charset="0"/>
                <a:cs typeface="Times New Roman" pitchFamily="18" charset="0"/>
              </a:rPr>
              <a:t>Tools and Technologies</a:t>
            </a:r>
          </a:p>
          <a:p>
            <a:pPr marL="0" indent="0" algn="l">
              <a:lnSpc>
                <a:spcPct val="100000"/>
              </a:lnSpc>
              <a:spcBef>
                <a:spcPts val="0"/>
              </a:spcBef>
              <a:spcAft>
                <a:spcPts val="0"/>
              </a:spcAft>
              <a:buClrTx/>
              <a:buAutoNum type="arabicPeriod"/>
            </a:pPr>
            <a:r>
              <a:rPr lang="en-US" altLang="zh-CN" sz="2800" b="1" i="1" u="none" strike="noStrike" kern="1200" cap="none" spc="0" baseline="0">
                <a:solidFill>
                  <a:srgbClr val="0D0D0D"/>
                </a:solidFill>
                <a:latin typeface="Times New Roman" pitchFamily="18" charset="0"/>
                <a:ea typeface="宋体" charset="0"/>
                <a:cs typeface="Times New Roman" pitchFamily="18" charset="0"/>
              </a:rPr>
              <a:t>Portfolio design and Layout</a:t>
            </a:r>
          </a:p>
          <a:p>
            <a:pPr marL="0" indent="0" algn="l">
              <a:lnSpc>
                <a:spcPct val="100000"/>
              </a:lnSpc>
              <a:spcBef>
                <a:spcPts val="0"/>
              </a:spcBef>
              <a:spcAft>
                <a:spcPts val="0"/>
              </a:spcAft>
              <a:buClrTx/>
              <a:buAutoNum type="arabicPeriod"/>
            </a:pPr>
            <a:r>
              <a:rPr lang="en-US" altLang="zh-CN" sz="2800" b="1" i="1" u="none" strike="noStrike" kern="1200" cap="none" spc="0" baseline="0">
                <a:solidFill>
                  <a:srgbClr val="0D0D0D"/>
                </a:solidFill>
                <a:latin typeface="Times New Roman" pitchFamily="18" charset="0"/>
                <a:ea typeface="宋体" charset="0"/>
                <a:cs typeface="Times New Roman" pitchFamily="18" charset="0"/>
              </a:rPr>
              <a:t>Features and Functionality</a:t>
            </a:r>
          </a:p>
          <a:p>
            <a:pPr marL="0" indent="0" algn="l">
              <a:lnSpc>
                <a:spcPct val="100000"/>
              </a:lnSpc>
              <a:spcBef>
                <a:spcPts val="0"/>
              </a:spcBef>
              <a:spcAft>
                <a:spcPts val="0"/>
              </a:spcAft>
              <a:buClrTx/>
              <a:buAutoNum type="arabicPeriod"/>
            </a:pPr>
            <a:r>
              <a:rPr lang="en-US" altLang="zh-CN" sz="2800" b="1" i="1" u="none" strike="noStrike" kern="1200" cap="none" spc="0" baseline="0">
                <a:solidFill>
                  <a:srgbClr val="0D0D0D"/>
                </a:solidFill>
                <a:latin typeface="Times New Roman" pitchFamily="18" charset="0"/>
                <a:ea typeface="宋体" charset="0"/>
                <a:cs typeface="Times New Roman" pitchFamily="18" charset="0"/>
              </a:rPr>
              <a:t>Results and Screenshots</a:t>
            </a:r>
          </a:p>
          <a:p>
            <a:pPr marL="0" indent="0" algn="l">
              <a:lnSpc>
                <a:spcPct val="100000"/>
              </a:lnSpc>
              <a:spcBef>
                <a:spcPts val="0"/>
              </a:spcBef>
              <a:spcAft>
                <a:spcPts val="0"/>
              </a:spcAft>
              <a:buClrTx/>
              <a:buAutoNum type="arabicPeriod"/>
            </a:pPr>
            <a:r>
              <a:rPr lang="en-US" altLang="zh-CN" sz="2800" b="1" i="1"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ClrTx/>
              <a:buAutoNum type="arabicPeriod"/>
            </a:pPr>
            <a:r>
              <a:rPr lang="en-US" altLang="zh-CN" sz="2800" b="1" i="1" u="none" strike="noStrike" kern="1200" cap="none" spc="0" baseline="0">
                <a:solidFill>
                  <a:srgbClr val="0D0D0D"/>
                </a:solidFill>
                <a:latin typeface="Times New Roman" pitchFamily="18" charset="0"/>
                <a:ea typeface="宋体" charset="0"/>
                <a:cs typeface="Times New Roman" pitchFamily="18" charset="0"/>
              </a:rPr>
              <a:t>Github Link</a:t>
            </a:r>
          </a:p>
          <a:p>
            <a:pPr marL="0" indent="0" algn="l">
              <a:lnSpc>
                <a:spcPct val="100000"/>
              </a:lnSpc>
              <a:spcBef>
                <a:spcPts val="0"/>
              </a:spcBef>
              <a:spcAft>
                <a:spcPts val="0"/>
              </a:spcAft>
              <a:buNone/>
            </a:pPr>
            <a:endParaRPr lang="zh-CN" altLang="en-US" sz="2800" b="1" i="1"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838625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1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12" name="图片"/>
            <p:cNvPicPr>
              <a:picLocks/>
            </p:cNvPicPr>
            <p:nvPr/>
          </p:nvPicPr>
          <p:blipFill>
            <a:blip r:embed="rId3" cstate="print"/>
            <a:stretch>
              <a:fillRect/>
            </a:stretch>
          </p:blipFill>
          <p:spPr>
            <a:xfrm>
              <a:off x="7991475" y="2933700"/>
              <a:ext cx="2762249" cy="3257550"/>
            </a:xfrm>
            <a:prstGeom prst="rect">
              <a:avLst/>
            </a:prstGeom>
            <a:noFill/>
            <a:ln w="12700" cap="flat" cmpd="sng">
              <a:noFill/>
              <a:prstDash val="solid"/>
              <a:miter/>
            </a:ln>
          </p:spPr>
        </p:pic>
      </p:grpSp>
      <p:sp>
        <p:nvSpPr>
          <p:cNvPr id="114" name="文本框"/>
          <p:cNvSpPr>
            <a:spLocks noGrp="1"/>
          </p:cNvSpPr>
          <p:nvPr>
            <p:ph type="title"/>
          </p:nvPr>
        </p:nvSpPr>
        <p:spPr>
          <a:xfrm>
            <a:off x="709878" y="625099"/>
            <a:ext cx="563689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sng" strike="noStrike" kern="0" cap="none" spc="-20" baseline="0">
                <a:solidFill>
                  <a:schemeClr val="tx2"/>
                </a:solidFill>
                <a:latin typeface="Trebuchet MS" charset="0"/>
                <a:ea typeface="宋体" charset="0"/>
                <a:cs typeface="Trebuchet MS" charset="0"/>
              </a:rPr>
              <a:t>P</a:t>
            </a:r>
            <a:r>
              <a:rPr lang="en-US" altLang="zh-CN" sz="4250" b="1" i="0" u="sng" strike="noStrike" kern="0" cap="none" spc="15" baseline="0">
                <a:solidFill>
                  <a:schemeClr val="tx2"/>
                </a:solidFill>
                <a:latin typeface="Trebuchet MS" charset="0"/>
                <a:ea typeface="宋体" charset="0"/>
                <a:cs typeface="Trebuchet MS" charset="0"/>
              </a:rPr>
              <a:t>ROB</a:t>
            </a:r>
            <a:r>
              <a:rPr lang="en-US" altLang="zh-CN" sz="4250" b="1" i="0" u="sng" strike="noStrike" kern="0" cap="none" spc="55" baseline="0">
                <a:solidFill>
                  <a:schemeClr val="tx2"/>
                </a:solidFill>
                <a:latin typeface="Trebuchet MS" charset="0"/>
                <a:ea typeface="宋体" charset="0"/>
                <a:cs typeface="Trebuchet MS" charset="0"/>
              </a:rPr>
              <a:t>L</a:t>
            </a:r>
            <a:r>
              <a:rPr lang="en-US" altLang="zh-CN" sz="4250" b="1" i="0" u="sng" strike="noStrike" kern="0" cap="none" spc="-20" baseline="0">
                <a:solidFill>
                  <a:schemeClr val="tx2"/>
                </a:solidFill>
                <a:latin typeface="Trebuchet MS" charset="0"/>
                <a:ea typeface="宋体" charset="0"/>
                <a:cs typeface="Trebuchet MS" charset="0"/>
              </a:rPr>
              <a:t>E</a:t>
            </a:r>
            <a:r>
              <a:rPr lang="en-US" altLang="zh-CN" sz="4250" b="1" i="0" u="sng" strike="noStrike" kern="0" cap="none" spc="20" baseline="0">
                <a:solidFill>
                  <a:schemeClr val="tx2"/>
                </a:solidFill>
                <a:latin typeface="Trebuchet MS" charset="0"/>
                <a:ea typeface="宋体" charset="0"/>
                <a:cs typeface="Trebuchet MS" charset="0"/>
              </a:rPr>
              <a:t>M</a:t>
            </a:r>
            <a:r>
              <a:rPr lang="en-US" altLang="zh-CN" sz="4250" b="1" i="0" u="sng" strike="noStrike" kern="0" cap="none" spc="0" baseline="0">
                <a:solidFill>
                  <a:schemeClr val="tx2"/>
                </a:solidFill>
                <a:latin typeface="Trebuchet MS" charset="0"/>
                <a:ea typeface="宋体" charset="0"/>
                <a:cs typeface="Trebuchet MS" charset="0"/>
              </a:rPr>
              <a:t>	</a:t>
            </a:r>
            <a:r>
              <a:rPr lang="en-US" altLang="zh-CN" sz="4250" b="1" i="0" u="sng" strike="noStrike" kern="0" cap="none" spc="10" baseline="0">
                <a:solidFill>
                  <a:schemeClr val="tx2"/>
                </a:solidFill>
                <a:latin typeface="Trebuchet MS" charset="0"/>
                <a:ea typeface="宋体" charset="0"/>
                <a:cs typeface="Trebuchet MS" charset="0"/>
              </a:rPr>
              <a:t>S</a:t>
            </a:r>
            <a:r>
              <a:rPr lang="en-US" altLang="zh-CN" sz="4250" b="1" i="0" u="sng" strike="noStrike" kern="0" cap="none" spc="-370" baseline="0">
                <a:solidFill>
                  <a:schemeClr val="tx2"/>
                </a:solidFill>
                <a:latin typeface="Trebuchet MS" charset="0"/>
                <a:ea typeface="宋体" charset="0"/>
                <a:cs typeface="Trebuchet MS" charset="0"/>
              </a:rPr>
              <a:t>T</a:t>
            </a:r>
            <a:r>
              <a:rPr lang="en-US" altLang="zh-CN" sz="4250" b="1" i="0" u="sng" strike="noStrike" kern="0" cap="none" spc="-375" baseline="0">
                <a:solidFill>
                  <a:schemeClr val="tx2"/>
                </a:solidFill>
                <a:latin typeface="Trebuchet MS" charset="0"/>
                <a:ea typeface="宋体" charset="0"/>
                <a:cs typeface="Trebuchet MS" charset="0"/>
              </a:rPr>
              <a:t>A</a:t>
            </a:r>
            <a:r>
              <a:rPr lang="en-US" altLang="zh-CN" sz="4250" b="1" i="0" u="sng" strike="noStrike" kern="0" cap="none" spc="15" baseline="0">
                <a:solidFill>
                  <a:schemeClr val="tx2"/>
                </a:solidFill>
                <a:latin typeface="Trebuchet MS" charset="0"/>
                <a:ea typeface="宋体" charset="0"/>
                <a:cs typeface="Trebuchet MS" charset="0"/>
              </a:rPr>
              <a:t>T</a:t>
            </a:r>
            <a:r>
              <a:rPr lang="en-US" altLang="zh-CN" sz="4250" b="1" i="0" u="sng" strike="noStrike" kern="0" cap="none" spc="-10" baseline="0">
                <a:solidFill>
                  <a:schemeClr val="tx2"/>
                </a:solidFill>
                <a:latin typeface="Trebuchet MS" charset="0"/>
                <a:ea typeface="宋体" charset="0"/>
                <a:cs typeface="Trebuchet MS" charset="0"/>
              </a:rPr>
              <a:t>E</a:t>
            </a:r>
            <a:r>
              <a:rPr lang="en-US" altLang="zh-CN" sz="4250" b="1" i="0" u="sng" strike="noStrike" kern="0" cap="none" spc="-20" baseline="0">
                <a:solidFill>
                  <a:schemeClr val="tx2"/>
                </a:solidFill>
                <a:latin typeface="Trebuchet MS" charset="0"/>
                <a:ea typeface="宋体" charset="0"/>
                <a:cs typeface="Trebuchet MS" charset="0"/>
              </a:rPr>
              <a:t>ME</a:t>
            </a:r>
            <a:r>
              <a:rPr lang="en-US" altLang="zh-CN" sz="4250" b="1" i="0" u="sng" strike="noStrike" kern="0" cap="none" spc="10" baseline="0">
                <a:solidFill>
                  <a:schemeClr val="tx2"/>
                </a:solidFill>
                <a:latin typeface="Trebuchet MS" charset="0"/>
                <a:ea typeface="宋体" charset="0"/>
                <a:cs typeface="Trebuchet MS" charset="0"/>
              </a:rPr>
              <a:t>NT</a:t>
            </a:r>
            <a:endParaRPr lang="zh-CN" altLang="en-US" sz="4250" b="1" i="0" u="sng" strike="noStrike" kern="0" cap="none" spc="0" baseline="0">
              <a:solidFill>
                <a:schemeClr val="tx2"/>
              </a:solidFill>
              <a:latin typeface="Trebuchet MS" charset="0"/>
              <a:ea typeface="宋体" charset="0"/>
              <a:cs typeface="Trebuchet MS" charset="0"/>
            </a:endParaRPr>
          </a:p>
        </p:txBody>
      </p:sp>
      <p:pic>
        <p:nvPicPr>
          <p:cNvPr id="115"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16"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17" name="矩形"/>
          <p:cNvSpPr>
            <a:spLocks/>
          </p:cNvSpPr>
          <p:nvPr/>
        </p:nvSpPr>
        <p:spPr>
          <a:xfrm>
            <a:off x="5621141" y="2968962"/>
            <a:ext cx="942960" cy="358140"/>
          </a:xfrm>
          <a:prstGeom prst="rect">
            <a:avLst/>
          </a:prstGeom>
          <a:noFill/>
          <a:ln w="12700" cap="flat" cmpd="sng">
            <a:noFill/>
            <a:prstDash val="solid"/>
            <a:miter/>
          </a:ln>
        </p:spPr>
      </p:sp>
      <p:sp>
        <p:nvSpPr>
          <p:cNvPr id="118" name="矩形"/>
          <p:cNvSpPr>
            <a:spLocks/>
          </p:cNvSpPr>
          <p:nvPr/>
        </p:nvSpPr>
        <p:spPr>
          <a:xfrm>
            <a:off x="549009" y="1416411"/>
            <a:ext cx="8060503" cy="5262979"/>
          </a:xfrm>
          <a:prstGeom prst="rect">
            <a:avLst/>
          </a:prstGeom>
          <a:ln/>
        </p:spPr>
        <p:style>
          <a:lnRef idx="2">
            <a:schemeClr val="accent3"/>
          </a:lnRef>
          <a:fillRef idx="1">
            <a:schemeClr val="lt1"/>
          </a:fillRef>
          <a:effectRef idx="0">
            <a:schemeClr val="accent3"/>
          </a:effectRef>
          <a:fontRef idx="minor">
            <a:schemeClr val="dk1"/>
          </a:fontRef>
        </p:style>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800" b="1" i="1" strike="noStrike" kern="1200" cap="none" spc="0" baseline="0">
                <a:solidFill>
                  <a:schemeClr val="tx1"/>
                </a:solidFill>
                <a:latin typeface="Droid Sans" charset="0"/>
                <a:ea typeface="宋体" charset="0"/>
                <a:cs typeface="Droid Sans" charset="0"/>
              </a:rPr>
              <a:t>In today’s digital era, resumes and traditional paper-based portfolios are no longer enough to showcase skills, achievements, and projects effectively. A digital portfolio allows professionals, especially in tech and creative fields, to present their work in a dynamic, accessible, and professional way. The problem was to create a visually appealing, user-friendly, and responsive portfolio that represents personal branding and provides easy access to information like education, skills, projects, and contact details.</a:t>
            </a:r>
            <a:endParaRPr lang="zh-CN" altLang="en-US" sz="2800" b="1" i="1" strike="noStrike" kern="1200" cap="none" spc="0" baseline="0">
              <a:solidFill>
                <a:schemeClr val="tx1"/>
              </a:solidFill>
              <a:latin typeface="Droid Sans" charset="0"/>
              <a:ea typeface="宋体" charset="0"/>
              <a:cs typeface="Lucida Sans" charset="0"/>
            </a:endParaRPr>
          </a:p>
        </p:txBody>
      </p:sp>
      <p:sp>
        <p:nvSpPr>
          <p:cNvPr id="2" name="TextBox 1">
            <a:extLst>
              <a:ext uri="{FF2B5EF4-FFF2-40B4-BE49-F238E27FC236}">
                <a16:creationId xmlns:a16="http://schemas.microsoft.com/office/drawing/2014/main" id="{523E6AAF-7E89-3C83-6AD0-CDB3F2FC0193}"/>
              </a:ext>
            </a:extLst>
          </p:cNvPr>
          <p:cNvSpPr txBox="1"/>
          <p:nvPr/>
        </p:nvSpPr>
        <p:spPr>
          <a:xfrm>
            <a:off x="5189700" y="2522411"/>
            <a:ext cx="1828800" cy="1828800"/>
          </a:xfrm>
          <a:prstGeom prst="rect">
            <a:avLst/>
          </a:prstGeom>
          <a:noFill/>
        </p:spPr>
        <p:txBody>
          <a:bodyPr wrap="square" rtlCol="0">
            <a:spAutoFit/>
          </a:bodyPr>
          <a:lstStyle/>
          <a:p>
            <a:pPr algn="l"/>
            <a:endParaRPr lang="en-US"/>
          </a:p>
        </p:txBody>
      </p:sp>
    </p:spTree>
    <p:extLst>
      <p:ext uri="{BB962C8B-B14F-4D97-AF65-F5344CB8AC3E}">
        <p14:creationId xmlns:p14="http://schemas.microsoft.com/office/powerpoint/2010/main" val="1129907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4" name="组合"/>
          <p:cNvGrpSpPr>
            <a:grpSpLocks/>
          </p:cNvGrpSpPr>
          <p:nvPr/>
        </p:nvGrpSpPr>
        <p:grpSpPr>
          <a:xfrm>
            <a:off x="8658225" y="2647950"/>
            <a:ext cx="3533775" cy="3810000"/>
            <a:chOff x="8658225" y="2647950"/>
            <a:chExt cx="3533775" cy="3810000"/>
          </a:xfrm>
        </p:grpSpPr>
        <p:sp>
          <p:nvSpPr>
            <p:cNvPr id="121"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22"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23"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25" name="文本框"/>
          <p:cNvSpPr>
            <a:spLocks noGrp="1"/>
          </p:cNvSpPr>
          <p:nvPr>
            <p:ph type="title"/>
          </p:nvPr>
        </p:nvSpPr>
        <p:spPr>
          <a:xfrm>
            <a:off x="1474921" y="984757"/>
            <a:ext cx="5263514" cy="670696"/>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sng" strike="noStrike" kern="0" cap="none" spc="5" baseline="0">
                <a:solidFill>
                  <a:schemeClr val="tx2"/>
                </a:solidFill>
                <a:latin typeface="Trebuchet MS" charset="0"/>
                <a:ea typeface="宋体" charset="0"/>
                <a:cs typeface="Trebuchet MS" charset="0"/>
              </a:rPr>
              <a:t>PROJECT	</a:t>
            </a:r>
            <a:r>
              <a:rPr lang="en-US" altLang="zh-CN" sz="4250" b="1" i="0" u="sng" strike="noStrike" kern="0" cap="none" spc="-20" baseline="0">
                <a:solidFill>
                  <a:schemeClr val="tx2"/>
                </a:solidFill>
                <a:latin typeface="Trebuchet MS" charset="0"/>
                <a:ea typeface="宋体" charset="0"/>
                <a:cs typeface="Trebuchet MS" charset="0"/>
              </a:rPr>
              <a:t>OVERVIEW</a:t>
            </a:r>
            <a:endParaRPr lang="zh-CN" altLang="en-US" sz="4250" b="1" i="0" u="sng" strike="noStrike" kern="0" cap="none" spc="0" baseline="0">
              <a:solidFill>
                <a:schemeClr val="tx2"/>
              </a:solidFill>
              <a:latin typeface="Trebuchet MS" charset="0"/>
              <a:ea typeface="宋体" charset="0"/>
              <a:cs typeface="Trebuchet MS" charset="0"/>
            </a:endParaRPr>
          </a:p>
        </p:txBody>
      </p:sp>
      <p:pic>
        <p:nvPicPr>
          <p:cNvPr id="126"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27"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28" name="矩形"/>
          <p:cNvSpPr>
            <a:spLocks/>
          </p:cNvSpPr>
          <p:nvPr/>
        </p:nvSpPr>
        <p:spPr>
          <a:xfrm>
            <a:off x="693907" y="1919258"/>
            <a:ext cx="8207875" cy="3949064"/>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800" b="1" i="1" u="none" strike="noStrike" kern="1200" cap="none" spc="0" baseline="0">
                <a:solidFill>
                  <a:schemeClr val="tx1"/>
                </a:solidFill>
                <a:latin typeface="Droid Sans" charset="0"/>
                <a:ea typeface="宋体" charset="0"/>
                <a:cs typeface="Droid Sans" charset="0"/>
              </a:rPr>
              <a:t>The Digital Portfolio is a responsive, modern web-based application designed to highlight a person’s professional journey. It includes essential sections such as About Me, Education, Certificates, Projects, Skills, and Contact. A dark mode toggle is provided for better accessibility and user experience. The portfolio also features a dedicated resume download button, ensuring quick access for recruiters and employers.</a:t>
            </a:r>
            <a:endParaRPr lang="zh-CN" altLang="en-US" sz="2800" b="1" i="1"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842542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1"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2"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33" name="文本框"/>
          <p:cNvSpPr>
            <a:spLocks noGrp="1"/>
          </p:cNvSpPr>
          <p:nvPr>
            <p:ph type="title"/>
          </p:nvPr>
        </p:nvSpPr>
        <p:spPr>
          <a:xfrm>
            <a:off x="699452" y="891793"/>
            <a:ext cx="5014595" cy="509114"/>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sng" strike="noStrike" kern="0" cap="none" spc="25" baseline="0">
                <a:solidFill>
                  <a:schemeClr val="tx2"/>
                </a:solidFill>
                <a:latin typeface="Trebuchet MS" charset="0"/>
                <a:ea typeface="宋体" charset="0"/>
                <a:cs typeface="Trebuchet MS" charset="0"/>
              </a:rPr>
              <a:t>W</a:t>
            </a:r>
            <a:r>
              <a:rPr lang="en-US" altLang="zh-CN" sz="3200" b="1" i="0" u="sng" strike="noStrike" kern="0" cap="none" spc="-20" baseline="0">
                <a:solidFill>
                  <a:schemeClr val="tx2"/>
                </a:solidFill>
                <a:latin typeface="Trebuchet MS" charset="0"/>
                <a:ea typeface="宋体" charset="0"/>
                <a:cs typeface="Trebuchet MS" charset="0"/>
              </a:rPr>
              <a:t>H</a:t>
            </a:r>
            <a:r>
              <a:rPr lang="en-US" altLang="zh-CN" sz="3200" b="1" i="0" u="sng" strike="noStrike" kern="0" cap="none" spc="20" baseline="0">
                <a:solidFill>
                  <a:schemeClr val="tx2"/>
                </a:solidFill>
                <a:latin typeface="Trebuchet MS" charset="0"/>
                <a:ea typeface="宋体" charset="0"/>
                <a:cs typeface="Trebuchet MS" charset="0"/>
              </a:rPr>
              <a:t>O</a:t>
            </a:r>
            <a:r>
              <a:rPr lang="en-US" altLang="zh-CN" sz="3200" b="1" i="0" u="sng" strike="noStrike" kern="0" cap="none" spc="-235" baseline="0">
                <a:solidFill>
                  <a:schemeClr val="tx2"/>
                </a:solidFill>
                <a:latin typeface="Trebuchet MS" charset="0"/>
                <a:ea typeface="宋体" charset="0"/>
                <a:cs typeface="Trebuchet MS" charset="0"/>
              </a:rPr>
              <a:t> </a:t>
            </a:r>
            <a:r>
              <a:rPr lang="en-US" altLang="zh-CN" sz="3200" b="1" i="0" u="sng" strike="noStrike" kern="0" cap="none" spc="-10" baseline="0">
                <a:solidFill>
                  <a:schemeClr val="tx2"/>
                </a:solidFill>
                <a:latin typeface="Trebuchet MS" charset="0"/>
                <a:ea typeface="宋体" charset="0"/>
                <a:cs typeface="Trebuchet MS" charset="0"/>
              </a:rPr>
              <a:t>AR</a:t>
            </a:r>
            <a:r>
              <a:rPr lang="en-US" altLang="zh-CN" sz="3200" b="1" i="0" u="sng" strike="noStrike" kern="0" cap="none" spc="15" baseline="0">
                <a:solidFill>
                  <a:schemeClr val="tx2"/>
                </a:solidFill>
                <a:latin typeface="Trebuchet MS" charset="0"/>
                <a:ea typeface="宋体" charset="0"/>
                <a:cs typeface="Trebuchet MS" charset="0"/>
              </a:rPr>
              <a:t>E</a:t>
            </a:r>
            <a:r>
              <a:rPr lang="en-US" altLang="zh-CN" sz="3200" b="1" i="0" u="sng" strike="noStrike" kern="0" cap="none" spc="-35" baseline="0">
                <a:solidFill>
                  <a:schemeClr val="tx2"/>
                </a:solidFill>
                <a:latin typeface="Trebuchet MS" charset="0"/>
                <a:ea typeface="宋体" charset="0"/>
                <a:cs typeface="Trebuchet MS" charset="0"/>
              </a:rPr>
              <a:t> </a:t>
            </a:r>
            <a:r>
              <a:rPr lang="en-US" altLang="zh-CN" sz="3200" b="1" i="0" u="sng" strike="noStrike" kern="0" cap="none" spc="-10" baseline="0">
                <a:solidFill>
                  <a:schemeClr val="tx2"/>
                </a:solidFill>
                <a:latin typeface="Trebuchet MS" charset="0"/>
                <a:ea typeface="宋体" charset="0"/>
                <a:cs typeface="Trebuchet MS" charset="0"/>
              </a:rPr>
              <a:t>T</a:t>
            </a:r>
            <a:r>
              <a:rPr lang="en-US" altLang="zh-CN" sz="3200" b="1" i="0" u="sng" strike="noStrike" kern="0" cap="none" spc="-15" baseline="0">
                <a:solidFill>
                  <a:schemeClr val="tx2"/>
                </a:solidFill>
                <a:latin typeface="Trebuchet MS" charset="0"/>
                <a:ea typeface="宋体" charset="0"/>
                <a:cs typeface="Trebuchet MS" charset="0"/>
              </a:rPr>
              <a:t>H</a:t>
            </a:r>
            <a:r>
              <a:rPr lang="en-US" altLang="zh-CN" sz="3200" b="1" i="0" u="sng" strike="noStrike" kern="0" cap="none" spc="15" baseline="0">
                <a:solidFill>
                  <a:schemeClr val="tx2"/>
                </a:solidFill>
                <a:latin typeface="Trebuchet MS" charset="0"/>
                <a:ea typeface="宋体" charset="0"/>
                <a:cs typeface="Trebuchet MS" charset="0"/>
              </a:rPr>
              <a:t>E</a:t>
            </a:r>
            <a:r>
              <a:rPr lang="en-US" altLang="zh-CN" sz="3200" b="1" i="0" u="sng" strike="noStrike" kern="0" cap="none" spc="-35" baseline="0">
                <a:solidFill>
                  <a:schemeClr val="tx2"/>
                </a:solidFill>
                <a:latin typeface="Trebuchet MS" charset="0"/>
                <a:ea typeface="宋体" charset="0"/>
                <a:cs typeface="Trebuchet MS" charset="0"/>
              </a:rPr>
              <a:t> </a:t>
            </a:r>
            <a:r>
              <a:rPr lang="en-US" altLang="zh-CN" sz="3200" b="1" i="0" u="sng" strike="noStrike" kern="0" cap="none" spc="-20" baseline="0">
                <a:solidFill>
                  <a:schemeClr val="tx2"/>
                </a:solidFill>
                <a:latin typeface="Trebuchet MS" charset="0"/>
                <a:ea typeface="宋体" charset="0"/>
                <a:cs typeface="Trebuchet MS" charset="0"/>
              </a:rPr>
              <a:t>E</a:t>
            </a:r>
            <a:r>
              <a:rPr lang="en-US" altLang="zh-CN" sz="3200" b="1" i="0" u="sng" strike="noStrike" kern="0" cap="none" spc="30" baseline="0">
                <a:solidFill>
                  <a:schemeClr val="tx2"/>
                </a:solidFill>
                <a:latin typeface="Trebuchet MS" charset="0"/>
                <a:ea typeface="宋体" charset="0"/>
                <a:cs typeface="Trebuchet MS" charset="0"/>
              </a:rPr>
              <a:t>N</a:t>
            </a:r>
            <a:r>
              <a:rPr lang="en-US" altLang="zh-CN" sz="3200" b="1" i="0" u="sng" strike="noStrike" kern="0" cap="none" spc="15" baseline="0">
                <a:solidFill>
                  <a:schemeClr val="tx2"/>
                </a:solidFill>
                <a:latin typeface="Trebuchet MS" charset="0"/>
                <a:ea typeface="宋体" charset="0"/>
                <a:cs typeface="Trebuchet MS" charset="0"/>
              </a:rPr>
              <a:t>D</a:t>
            </a:r>
            <a:r>
              <a:rPr lang="en-US" altLang="zh-CN" sz="3200" b="1" i="0" u="sng" strike="noStrike" kern="0" cap="none" spc="-45" baseline="0">
                <a:solidFill>
                  <a:schemeClr val="tx2"/>
                </a:solidFill>
                <a:latin typeface="Trebuchet MS" charset="0"/>
                <a:ea typeface="宋体" charset="0"/>
                <a:cs typeface="Trebuchet MS" charset="0"/>
              </a:rPr>
              <a:t> </a:t>
            </a:r>
            <a:r>
              <a:rPr lang="en-US" altLang="zh-CN" sz="3200" b="1" i="0" u="sng" strike="noStrike" kern="0" cap="none" spc="0" baseline="0">
                <a:solidFill>
                  <a:schemeClr val="tx2"/>
                </a:solidFill>
                <a:latin typeface="Trebuchet MS" charset="0"/>
                <a:ea typeface="宋体" charset="0"/>
                <a:cs typeface="Trebuchet MS" charset="0"/>
              </a:rPr>
              <a:t>U</a:t>
            </a:r>
            <a:r>
              <a:rPr lang="en-US" altLang="zh-CN" sz="3200" b="1" i="0" u="sng" strike="noStrike" kern="0" cap="none" spc="10" baseline="0">
                <a:solidFill>
                  <a:schemeClr val="tx2"/>
                </a:solidFill>
                <a:latin typeface="Trebuchet MS" charset="0"/>
                <a:ea typeface="宋体" charset="0"/>
                <a:cs typeface="Trebuchet MS" charset="0"/>
              </a:rPr>
              <a:t>S</a:t>
            </a:r>
            <a:r>
              <a:rPr lang="en-US" altLang="zh-CN" sz="3200" b="1" i="0" u="sng" strike="noStrike" kern="0" cap="none" spc="-25" baseline="0">
                <a:solidFill>
                  <a:schemeClr val="tx2"/>
                </a:solidFill>
                <a:latin typeface="Trebuchet MS" charset="0"/>
                <a:ea typeface="宋体" charset="0"/>
                <a:cs typeface="Trebuchet MS" charset="0"/>
              </a:rPr>
              <a:t>E</a:t>
            </a:r>
            <a:r>
              <a:rPr lang="en-US" altLang="zh-CN" sz="3200" b="1" i="0" u="sng" strike="noStrike" kern="0" cap="none" spc="-10" baseline="0">
                <a:solidFill>
                  <a:schemeClr val="tx2"/>
                </a:solidFill>
                <a:latin typeface="Trebuchet MS" charset="0"/>
                <a:ea typeface="宋体" charset="0"/>
                <a:cs typeface="Trebuchet MS" charset="0"/>
              </a:rPr>
              <a:t>R</a:t>
            </a:r>
            <a:r>
              <a:rPr lang="en-US" altLang="zh-CN" sz="3200" b="1" i="0" u="sng" strike="noStrike" kern="0" cap="none" spc="5" baseline="0">
                <a:solidFill>
                  <a:schemeClr val="tx2"/>
                </a:solidFill>
                <a:latin typeface="Trebuchet MS" charset="0"/>
                <a:ea typeface="宋体" charset="0"/>
                <a:cs typeface="Trebuchet MS" charset="0"/>
              </a:rPr>
              <a:t>S?</a:t>
            </a:r>
            <a:endParaRPr lang="zh-CN" altLang="en-US" sz="3200" b="1" i="0" u="sng" strike="noStrike" kern="0" cap="none" spc="0" baseline="0">
              <a:solidFill>
                <a:schemeClr val="tx2"/>
              </a:solidFill>
              <a:latin typeface="Trebuchet MS" charset="0"/>
              <a:ea typeface="宋体" charset="0"/>
              <a:cs typeface="Trebuchet MS" charset="0"/>
            </a:endParaRPr>
          </a:p>
        </p:txBody>
      </p:sp>
      <p:pic>
        <p:nvPicPr>
          <p:cNvPr id="134"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
        <p:nvSpPr>
          <p:cNvPr id="135"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6" name="矩形"/>
          <p:cNvSpPr>
            <a:spLocks/>
          </p:cNvSpPr>
          <p:nvPr/>
        </p:nvSpPr>
        <p:spPr>
          <a:xfrm>
            <a:off x="842949" y="1633512"/>
            <a:ext cx="6410658" cy="4401205"/>
          </a:xfrm>
          <a:prstGeom prst="rect">
            <a:avLst/>
          </a:prstGeom>
          <a:solidFill>
            <a:schemeClr val="bg1"/>
          </a:solid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800" b="1" i="1" u="none" strike="noStrike" kern="1200" cap="none" spc="0" baseline="0">
                <a:solidFill>
                  <a:schemeClr val="tx1"/>
                </a:solidFill>
                <a:latin typeface="Droid Sans" charset="0"/>
                <a:ea typeface="宋体" charset="0"/>
                <a:cs typeface="Lucida Sans" charset="0"/>
              </a:rPr>
              <a:t>The primary end users are students, job seekers, freelancers, and professionals who want to showcase their academic achievements, skills, and project work in an interactive way. Employers and recruiters also form a secondary user base, as they can easily navigate through the portfolio and evaluate a candidate’s profile.</a:t>
            </a:r>
            <a:endParaRPr lang="zh-CN" altLang="en-US" sz="2800" b="1" i="1"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1250676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9" name="图片"/>
          <p:cNvPicPr>
            <a:picLocks/>
          </p:cNvPicPr>
          <p:nvPr/>
        </p:nvPicPr>
        <p:blipFill>
          <a:blip r:embed="rId3" cstate="print"/>
          <a:stretch>
            <a:fillRect/>
          </a:stretch>
        </p:blipFill>
        <p:spPr>
          <a:xfrm>
            <a:off x="7753232" y="-28550"/>
            <a:ext cx="2695573" cy="3248025"/>
          </a:xfrm>
          <a:prstGeom prst="rect">
            <a:avLst/>
          </a:prstGeom>
          <a:noFill/>
          <a:ln w="12700" cap="flat" cmpd="sng">
            <a:noFill/>
            <a:prstDash val="solid"/>
            <a:miter/>
          </a:ln>
        </p:spPr>
      </p:pic>
      <p:sp>
        <p:nvSpPr>
          <p:cNvPr id="14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1"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2"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3" name="文本框"/>
          <p:cNvSpPr>
            <a:spLocks noGrp="1"/>
          </p:cNvSpPr>
          <p:nvPr>
            <p:ph type="title"/>
          </p:nvPr>
        </p:nvSpPr>
        <p:spPr>
          <a:xfrm>
            <a:off x="558165" y="857885"/>
            <a:ext cx="9763125" cy="567462"/>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sng" strike="noStrike" kern="0" cap="none" spc="10" baseline="0">
                <a:solidFill>
                  <a:schemeClr val="tx2"/>
                </a:solidFill>
                <a:latin typeface="Trebuchet MS" charset="0"/>
                <a:ea typeface="宋体" charset="0"/>
                <a:cs typeface="Trebuchet MS" charset="0"/>
              </a:rPr>
              <a:t>TOOLS AND TECHNIQUES</a:t>
            </a:r>
            <a:endParaRPr lang="zh-CN" altLang="en-US" sz="3600" b="1" i="0" u="sng" strike="noStrike" kern="0" cap="none" spc="0" baseline="0">
              <a:solidFill>
                <a:schemeClr val="tx2"/>
              </a:solidFill>
              <a:latin typeface="Trebuchet MS" charset="0"/>
              <a:ea typeface="宋体" charset="0"/>
              <a:cs typeface="Trebuchet MS" charset="0"/>
            </a:endParaRPr>
          </a:p>
        </p:txBody>
      </p:sp>
      <p:pic>
        <p:nvPicPr>
          <p:cNvPr id="144"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45"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46" name="矩形"/>
          <p:cNvSpPr>
            <a:spLocks/>
          </p:cNvSpPr>
          <p:nvPr/>
        </p:nvSpPr>
        <p:spPr>
          <a:xfrm>
            <a:off x="558165" y="1533465"/>
            <a:ext cx="7846137" cy="532453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1" i="1" u="sng" strike="noStrike" kern="1200" cap="none" spc="0" baseline="0">
                <a:solidFill>
                  <a:schemeClr val="tx1"/>
                </a:solidFill>
                <a:latin typeface="Droid Sans" charset="0"/>
                <a:ea typeface="宋体" charset="0"/>
                <a:cs typeface="Droid Sans" charset="0"/>
              </a:rPr>
              <a:t>The tools used in this project include:</a:t>
            </a:r>
          </a:p>
          <a:p>
            <a:pPr marL="0" indent="0" algn="l">
              <a:lnSpc>
                <a:spcPct val="100000"/>
              </a:lnSpc>
              <a:spcBef>
                <a:spcPts val="0"/>
              </a:spcBef>
              <a:spcAft>
                <a:spcPts val="0"/>
              </a:spcAft>
              <a:buNone/>
            </a:pPr>
            <a:endParaRPr lang="en-US" altLang="zh-CN" sz="2000" b="1" i="1" u="sng" strike="noStrike" kern="1200" cap="none" spc="0" baseline="0">
              <a:solidFill>
                <a:schemeClr val="tx1"/>
              </a:solidFill>
              <a:latin typeface="Droid Sans" charset="0"/>
              <a:ea typeface="宋体" charset="0"/>
              <a:cs typeface="Droid Sans" charset="0"/>
            </a:endParaRPr>
          </a:p>
          <a:p>
            <a:pPr marL="0" indent="0" algn="l">
              <a:lnSpc>
                <a:spcPct val="100000"/>
              </a:lnSpc>
              <a:spcBef>
                <a:spcPts val="0"/>
              </a:spcBef>
              <a:spcAft>
                <a:spcPts val="0"/>
              </a:spcAft>
              <a:buNone/>
            </a:pPr>
            <a:r>
              <a:rPr lang="en-US" altLang="zh-CN" sz="2000" b="1" i="1" u="sng" strike="noStrike" kern="1200" cap="none" spc="0" baseline="0">
                <a:solidFill>
                  <a:schemeClr val="tx1"/>
                </a:solidFill>
                <a:latin typeface="Droid Sans" charset="0"/>
                <a:ea typeface="宋体" charset="0"/>
                <a:cs typeface="Droid Sans" charset="0"/>
              </a:rPr>
              <a:t>HTML – for structuring the web pages.</a:t>
            </a:r>
          </a:p>
          <a:p>
            <a:pPr marL="0" indent="0" algn="l">
              <a:lnSpc>
                <a:spcPct val="100000"/>
              </a:lnSpc>
              <a:spcBef>
                <a:spcPts val="0"/>
              </a:spcBef>
              <a:spcAft>
                <a:spcPts val="0"/>
              </a:spcAft>
              <a:buNone/>
            </a:pPr>
            <a:endParaRPr lang="en-US" altLang="zh-CN" sz="2000" b="1" i="1" u="sng" strike="noStrike" kern="1200" cap="none" spc="0" baseline="0">
              <a:solidFill>
                <a:schemeClr val="tx1"/>
              </a:solidFill>
              <a:latin typeface="Droid Sans" charset="0"/>
              <a:ea typeface="宋体" charset="0"/>
              <a:cs typeface="Droid Sans" charset="0"/>
            </a:endParaRPr>
          </a:p>
          <a:p>
            <a:pPr marL="0" indent="0" algn="l">
              <a:lnSpc>
                <a:spcPct val="100000"/>
              </a:lnSpc>
              <a:spcBef>
                <a:spcPts val="0"/>
              </a:spcBef>
              <a:spcAft>
                <a:spcPts val="0"/>
              </a:spcAft>
              <a:buNone/>
            </a:pPr>
            <a:r>
              <a:rPr lang="en-US" altLang="zh-CN" sz="2000" b="1" i="1" u="sng" strike="noStrike" kern="1200" cap="none" spc="0" baseline="0">
                <a:solidFill>
                  <a:schemeClr val="tx1"/>
                </a:solidFill>
                <a:latin typeface="Droid Sans" charset="0"/>
                <a:ea typeface="宋体" charset="0"/>
                <a:cs typeface="Droid Sans" charset="0"/>
              </a:rPr>
              <a:t>CSS – for styling, gradients, responsive layout, and card-based design.</a:t>
            </a:r>
          </a:p>
          <a:p>
            <a:pPr marL="0" indent="0" algn="l">
              <a:lnSpc>
                <a:spcPct val="100000"/>
              </a:lnSpc>
              <a:spcBef>
                <a:spcPts val="0"/>
              </a:spcBef>
              <a:spcAft>
                <a:spcPts val="0"/>
              </a:spcAft>
              <a:buNone/>
            </a:pPr>
            <a:endParaRPr lang="en-US" altLang="zh-CN" sz="2000" b="1" i="1" u="sng" strike="noStrike" kern="1200" cap="none" spc="0" baseline="0">
              <a:solidFill>
                <a:schemeClr val="tx1"/>
              </a:solidFill>
              <a:latin typeface="Droid Sans" charset="0"/>
              <a:ea typeface="宋体" charset="0"/>
              <a:cs typeface="Droid Sans" charset="0"/>
            </a:endParaRPr>
          </a:p>
          <a:p>
            <a:pPr marL="0" indent="0" algn="l">
              <a:lnSpc>
                <a:spcPct val="100000"/>
              </a:lnSpc>
              <a:spcBef>
                <a:spcPts val="0"/>
              </a:spcBef>
              <a:spcAft>
                <a:spcPts val="0"/>
              </a:spcAft>
              <a:buNone/>
            </a:pPr>
            <a:r>
              <a:rPr lang="en-US" altLang="zh-CN" sz="2000" b="1" i="1" u="sng" strike="noStrike" kern="1200" cap="none" spc="0" baseline="0">
                <a:solidFill>
                  <a:schemeClr val="tx1"/>
                </a:solidFill>
                <a:latin typeface="Droid Sans" charset="0"/>
                <a:ea typeface="宋体" charset="0"/>
                <a:cs typeface="Droid Sans" charset="0"/>
              </a:rPr>
              <a:t>JavaScript – for interactivity (dark mode toggle, button actions).</a:t>
            </a:r>
          </a:p>
          <a:p>
            <a:pPr marL="0" indent="0" algn="l">
              <a:lnSpc>
                <a:spcPct val="100000"/>
              </a:lnSpc>
              <a:spcBef>
                <a:spcPts val="0"/>
              </a:spcBef>
              <a:spcAft>
                <a:spcPts val="0"/>
              </a:spcAft>
              <a:buNone/>
            </a:pPr>
            <a:endParaRPr lang="en-US" altLang="zh-CN" sz="2000" b="1" i="1" u="sng" strike="noStrike" kern="1200" cap="none" spc="0" baseline="0">
              <a:solidFill>
                <a:schemeClr val="tx1"/>
              </a:solidFill>
              <a:latin typeface="Droid Sans" charset="0"/>
              <a:ea typeface="宋体" charset="0"/>
              <a:cs typeface="Droid Sans" charset="0"/>
            </a:endParaRPr>
          </a:p>
          <a:p>
            <a:pPr marL="0" indent="0" algn="l">
              <a:lnSpc>
                <a:spcPct val="100000"/>
              </a:lnSpc>
              <a:spcBef>
                <a:spcPts val="0"/>
              </a:spcBef>
              <a:spcAft>
                <a:spcPts val="0"/>
              </a:spcAft>
              <a:buNone/>
            </a:pPr>
            <a:r>
              <a:rPr lang="en-US" altLang="zh-CN" sz="2000" b="1" i="1" u="sng" strike="noStrike" kern="1200" cap="none" spc="0" baseline="0">
                <a:solidFill>
                  <a:schemeClr val="tx1"/>
                </a:solidFill>
                <a:latin typeface="Droid Sans" charset="0"/>
                <a:ea typeface="宋体" charset="0"/>
                <a:cs typeface="Droid Sans" charset="0"/>
              </a:rPr>
              <a:t>VS Code – as the development environment.</a:t>
            </a:r>
          </a:p>
          <a:p>
            <a:pPr marL="0" indent="0" algn="l">
              <a:lnSpc>
                <a:spcPct val="100000"/>
              </a:lnSpc>
              <a:spcBef>
                <a:spcPts val="0"/>
              </a:spcBef>
              <a:spcAft>
                <a:spcPts val="0"/>
              </a:spcAft>
              <a:buNone/>
            </a:pPr>
            <a:endParaRPr lang="en-US" altLang="zh-CN" sz="2000" b="1" i="1" u="sng" strike="noStrike" kern="1200" cap="none" spc="0" baseline="0">
              <a:solidFill>
                <a:schemeClr val="tx1"/>
              </a:solidFill>
              <a:latin typeface="Droid Sans" charset="0"/>
              <a:ea typeface="宋体" charset="0"/>
              <a:cs typeface="Droid Sans" charset="0"/>
            </a:endParaRPr>
          </a:p>
          <a:p>
            <a:pPr marL="0" indent="0" algn="l">
              <a:lnSpc>
                <a:spcPct val="100000"/>
              </a:lnSpc>
              <a:spcBef>
                <a:spcPts val="0"/>
              </a:spcBef>
              <a:spcAft>
                <a:spcPts val="0"/>
              </a:spcAft>
              <a:buNone/>
            </a:pPr>
            <a:r>
              <a:rPr lang="en-US" altLang="zh-CN" sz="2000" b="1" i="1" u="sng" strike="noStrike" kern="1200" cap="none" spc="0" baseline="0">
                <a:solidFill>
                  <a:schemeClr val="tx1"/>
                </a:solidFill>
                <a:latin typeface="Droid Sans" charset="0"/>
                <a:ea typeface="宋体" charset="0"/>
                <a:cs typeface="Droid Sans" charset="0"/>
              </a:rPr>
              <a:t>Google Fonts – for modern, professional typography.</a:t>
            </a:r>
          </a:p>
          <a:p>
            <a:pPr marL="0" indent="0" algn="l">
              <a:lnSpc>
                <a:spcPct val="100000"/>
              </a:lnSpc>
              <a:spcBef>
                <a:spcPts val="0"/>
              </a:spcBef>
              <a:spcAft>
                <a:spcPts val="0"/>
              </a:spcAft>
              <a:buNone/>
            </a:pPr>
            <a:endParaRPr lang="en-US" altLang="zh-CN" sz="2000" b="1" i="1" u="sng" strike="noStrike" kern="1200" cap="none" spc="0" baseline="0">
              <a:solidFill>
                <a:schemeClr val="tx1"/>
              </a:solidFill>
              <a:latin typeface="Droid Sans" charset="0"/>
              <a:ea typeface="宋体" charset="0"/>
              <a:cs typeface="Droid Sans" charset="0"/>
            </a:endParaRPr>
          </a:p>
          <a:p>
            <a:pPr marL="0" indent="0" algn="l">
              <a:lnSpc>
                <a:spcPct val="100000"/>
              </a:lnSpc>
              <a:spcBef>
                <a:spcPts val="0"/>
              </a:spcBef>
              <a:spcAft>
                <a:spcPts val="0"/>
              </a:spcAft>
              <a:buNone/>
            </a:pPr>
            <a:r>
              <a:rPr lang="en-US" altLang="zh-CN" sz="2000" b="1" i="1" u="sng" strike="noStrike" kern="1200" cap="none" spc="0" baseline="0">
                <a:solidFill>
                  <a:schemeClr val="tx1"/>
                </a:solidFill>
                <a:latin typeface="Droid Sans" charset="0"/>
                <a:ea typeface="宋体" charset="0"/>
                <a:cs typeface="Droid Sans" charset="0"/>
              </a:rPr>
              <a:t>GitHub – for version control and hosting.</a:t>
            </a:r>
          </a:p>
          <a:p>
            <a:pPr marL="0" indent="0" algn="l">
              <a:lnSpc>
                <a:spcPct val="100000"/>
              </a:lnSpc>
              <a:spcBef>
                <a:spcPts val="0"/>
              </a:spcBef>
              <a:spcAft>
                <a:spcPts val="0"/>
              </a:spcAft>
              <a:buNone/>
            </a:pPr>
            <a:endParaRPr lang="en-US" altLang="zh-CN" sz="2000" b="1" i="1" u="sng" strike="noStrike" kern="1200" cap="none" spc="0" baseline="0">
              <a:solidFill>
                <a:schemeClr val="tx1"/>
              </a:solidFill>
              <a:latin typeface="Droid Sans" charset="0"/>
              <a:ea typeface="宋体" charset="0"/>
              <a:cs typeface="Droid Sans" charset="0"/>
            </a:endParaRPr>
          </a:p>
          <a:p>
            <a:pPr marL="0" indent="0" algn="l">
              <a:lnSpc>
                <a:spcPct val="100000"/>
              </a:lnSpc>
              <a:spcBef>
                <a:spcPts val="0"/>
              </a:spcBef>
              <a:spcAft>
                <a:spcPts val="0"/>
              </a:spcAft>
              <a:buNone/>
            </a:pPr>
            <a:r>
              <a:rPr lang="en-US" altLang="zh-CN" sz="2000" b="1" i="1" u="sng" strike="noStrike" kern="1200" cap="none" spc="0" baseline="0">
                <a:solidFill>
                  <a:schemeClr val="tx1"/>
                </a:solidFill>
                <a:latin typeface="Droid Sans" charset="0"/>
                <a:ea typeface="宋体" charset="0"/>
                <a:cs typeface="Droid Sans" charset="0"/>
              </a:rPr>
              <a:t>Web Browser DevTools – for debugging and testing responsiveness.</a:t>
            </a:r>
            <a:endParaRPr lang="zh-CN" altLang="en-US" sz="2000" b="1" i="1" u="sng"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481246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 name="文本框"/>
          <p:cNvSpPr>
            <a:spLocks noGrp="1"/>
          </p:cNvSpPr>
          <p:nvPr>
            <p:ph type="body" idx="1"/>
          </p:nvPr>
        </p:nvSpPr>
        <p:spPr>
          <a:xfrm>
            <a:off x="548328" y="1038363"/>
            <a:ext cx="9806345" cy="452873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1800" b="1" i="1" u="sng" strike="noStrike" kern="0" cap="none" spc="0" baseline="0">
                <a:solidFill>
                  <a:schemeClr val="tx2">
                    <a:lumMod val="60000"/>
                    <a:lumOff val="40000"/>
                  </a:schemeClr>
                </a:solidFill>
                <a:latin typeface="Calibri" charset="0"/>
                <a:ea typeface="宋体" charset="0"/>
                <a:cs typeface="Lucida Sans" charset="0"/>
              </a:rPr>
              <a:t>The techniques applied are:</a:t>
            </a:r>
          </a:p>
          <a:p>
            <a:pPr marL="0" indent="0" algn="l">
              <a:lnSpc>
                <a:spcPct val="100000"/>
              </a:lnSpc>
              <a:spcBef>
                <a:spcPts val="0"/>
              </a:spcBef>
              <a:spcAft>
                <a:spcPts val="0"/>
              </a:spcAft>
              <a:buNone/>
            </a:pPr>
            <a:endParaRPr lang="en-US" altLang="zh-CN" sz="1800" b="1" i="1" u="sng" strike="noStrike" kern="0" cap="none" spc="0" baseline="0">
              <a:latin typeface="Calibri" charset="0"/>
              <a:ea typeface="宋体" charset="0"/>
              <a:cs typeface="Lucida Sans" charset="0"/>
            </a:endParaRPr>
          </a:p>
          <a:p>
            <a:pPr marL="0" indent="0" algn="l">
              <a:lnSpc>
                <a:spcPct val="100000"/>
              </a:lnSpc>
              <a:spcBef>
                <a:spcPts val="0"/>
              </a:spcBef>
              <a:spcAft>
                <a:spcPts val="0"/>
              </a:spcAft>
              <a:buNone/>
            </a:pPr>
            <a:r>
              <a:rPr lang="en-US" altLang="zh-CN" sz="1800" b="1" i="1" u="sng" strike="noStrike" kern="0" cap="none" spc="0" baseline="0">
                <a:latin typeface="Calibri" charset="0"/>
                <a:ea typeface="宋体" charset="0"/>
                <a:cs typeface="Lucida Sans" charset="0"/>
              </a:rPr>
              <a:t>Responsive Web Design (RWD): Ensuring the portfolio works smoothly across desktops, tablets, and mobiles.</a:t>
            </a:r>
          </a:p>
          <a:p>
            <a:pPr marL="0" indent="0" algn="l">
              <a:lnSpc>
                <a:spcPct val="100000"/>
              </a:lnSpc>
              <a:spcBef>
                <a:spcPts val="0"/>
              </a:spcBef>
              <a:spcAft>
                <a:spcPts val="0"/>
              </a:spcAft>
              <a:buNone/>
            </a:pPr>
            <a:endParaRPr lang="en-US" altLang="zh-CN" sz="1800" b="1" i="1" u="sng" strike="noStrike" kern="0" cap="none" spc="0" baseline="0">
              <a:latin typeface="Calibri" charset="0"/>
              <a:ea typeface="宋体" charset="0"/>
              <a:cs typeface="Lucida Sans" charset="0"/>
            </a:endParaRPr>
          </a:p>
          <a:p>
            <a:pPr marL="0" indent="0" algn="l">
              <a:lnSpc>
                <a:spcPct val="100000"/>
              </a:lnSpc>
              <a:spcBef>
                <a:spcPts val="0"/>
              </a:spcBef>
              <a:spcAft>
                <a:spcPts val="0"/>
              </a:spcAft>
              <a:buNone/>
            </a:pPr>
            <a:r>
              <a:rPr lang="en-US" altLang="zh-CN" sz="1800" b="1" i="1" u="sng" strike="noStrike" kern="0" cap="none" spc="0" baseline="0">
                <a:latin typeface="Calibri" charset="0"/>
                <a:ea typeface="宋体" charset="0"/>
                <a:cs typeface="Lucida Sans" charset="0"/>
              </a:rPr>
              <a:t>Flexbox Layout: For aligning the profile photo and text in the header, and maintaining consistent spacing.</a:t>
            </a:r>
          </a:p>
          <a:p>
            <a:pPr marL="0" indent="0" algn="l">
              <a:lnSpc>
                <a:spcPct val="100000"/>
              </a:lnSpc>
              <a:spcBef>
                <a:spcPts val="0"/>
              </a:spcBef>
              <a:spcAft>
                <a:spcPts val="0"/>
              </a:spcAft>
              <a:buNone/>
            </a:pPr>
            <a:endParaRPr lang="en-US" altLang="zh-CN" sz="1800" b="1" i="1" u="sng" strike="noStrike" kern="0" cap="none" spc="0" baseline="0">
              <a:latin typeface="Calibri" charset="0"/>
              <a:ea typeface="宋体" charset="0"/>
              <a:cs typeface="Lucida Sans" charset="0"/>
            </a:endParaRPr>
          </a:p>
          <a:p>
            <a:pPr marL="0" indent="0" algn="l">
              <a:lnSpc>
                <a:spcPct val="100000"/>
              </a:lnSpc>
              <a:spcBef>
                <a:spcPts val="0"/>
              </a:spcBef>
              <a:spcAft>
                <a:spcPts val="0"/>
              </a:spcAft>
              <a:buNone/>
            </a:pPr>
            <a:r>
              <a:rPr lang="en-US" altLang="zh-CN" sz="1800" b="1" i="1" u="sng" strike="noStrike" kern="0" cap="none" spc="0" baseline="0">
                <a:latin typeface="Calibri" charset="0"/>
                <a:ea typeface="宋体" charset="0"/>
                <a:cs typeface="Lucida Sans" charset="0"/>
              </a:rPr>
              <a:t>Card-Based UI: For clear separation of education, certificates, projects, and skills.</a:t>
            </a:r>
          </a:p>
          <a:p>
            <a:pPr marL="0" indent="0" algn="l">
              <a:lnSpc>
                <a:spcPct val="100000"/>
              </a:lnSpc>
              <a:spcBef>
                <a:spcPts val="0"/>
              </a:spcBef>
              <a:spcAft>
                <a:spcPts val="0"/>
              </a:spcAft>
              <a:buNone/>
            </a:pPr>
            <a:endParaRPr lang="en-US" altLang="zh-CN" sz="1800" b="1" i="1" u="sng" strike="noStrike" kern="0" cap="none" spc="0" baseline="0">
              <a:latin typeface="Calibri" charset="0"/>
              <a:ea typeface="宋体" charset="0"/>
              <a:cs typeface="Lucida Sans" charset="0"/>
            </a:endParaRPr>
          </a:p>
          <a:p>
            <a:pPr marL="0" indent="0" algn="l">
              <a:lnSpc>
                <a:spcPct val="100000"/>
              </a:lnSpc>
              <a:spcBef>
                <a:spcPts val="0"/>
              </a:spcBef>
              <a:spcAft>
                <a:spcPts val="0"/>
              </a:spcAft>
              <a:buNone/>
            </a:pPr>
            <a:r>
              <a:rPr lang="en-US" altLang="zh-CN" sz="1800" b="1" i="1" u="sng" strike="noStrike" kern="0" cap="none" spc="0" baseline="0">
                <a:latin typeface="Calibri" charset="0"/>
                <a:ea typeface="宋体" charset="0"/>
                <a:cs typeface="Lucida Sans" charset="0"/>
              </a:rPr>
              <a:t>Dark Mode Implementation: Using CSS class toggling with JavaScript for a smooth user experience.</a:t>
            </a:r>
          </a:p>
          <a:p>
            <a:pPr marL="0" indent="0" algn="l">
              <a:lnSpc>
                <a:spcPct val="100000"/>
              </a:lnSpc>
              <a:spcBef>
                <a:spcPts val="0"/>
              </a:spcBef>
              <a:spcAft>
                <a:spcPts val="0"/>
              </a:spcAft>
              <a:buNone/>
            </a:pPr>
            <a:endParaRPr lang="en-US" altLang="zh-CN" sz="1800" b="1" i="1" u="sng" strike="noStrike" kern="0" cap="none" spc="0" baseline="0">
              <a:latin typeface="Calibri" charset="0"/>
              <a:ea typeface="宋体" charset="0"/>
              <a:cs typeface="Lucida Sans" charset="0"/>
            </a:endParaRPr>
          </a:p>
          <a:p>
            <a:pPr marL="0" indent="0" algn="l">
              <a:lnSpc>
                <a:spcPct val="100000"/>
              </a:lnSpc>
              <a:spcBef>
                <a:spcPts val="0"/>
              </a:spcBef>
              <a:spcAft>
                <a:spcPts val="0"/>
              </a:spcAft>
              <a:buNone/>
            </a:pPr>
            <a:r>
              <a:rPr lang="en-US" altLang="zh-CN" sz="1800" b="1" i="1" u="sng" strike="noStrike" kern="0" cap="none" spc="0" baseline="0">
                <a:latin typeface="Calibri" charset="0"/>
                <a:ea typeface="宋体" charset="0"/>
                <a:cs typeface="Lucida Sans" charset="0"/>
              </a:rPr>
              <a:t>Gradient Themes &amp; Shadows: To enhance the modern and attractive visual appeal.</a:t>
            </a:r>
          </a:p>
          <a:p>
            <a:pPr marL="0" indent="0" algn="l">
              <a:lnSpc>
                <a:spcPct val="100000"/>
              </a:lnSpc>
              <a:spcBef>
                <a:spcPts val="0"/>
              </a:spcBef>
              <a:spcAft>
                <a:spcPts val="0"/>
              </a:spcAft>
              <a:buNone/>
            </a:pPr>
            <a:endParaRPr lang="en-US" altLang="zh-CN" sz="1800" b="1" i="1" u="sng" strike="noStrike" kern="0" cap="none" spc="0" baseline="0">
              <a:latin typeface="Calibri" charset="0"/>
              <a:ea typeface="宋体" charset="0"/>
              <a:cs typeface="Lucida Sans" charset="0"/>
            </a:endParaRPr>
          </a:p>
          <a:p>
            <a:pPr marL="0" indent="0" algn="l">
              <a:lnSpc>
                <a:spcPct val="100000"/>
              </a:lnSpc>
              <a:spcBef>
                <a:spcPts val="0"/>
              </a:spcBef>
              <a:spcAft>
                <a:spcPts val="0"/>
              </a:spcAft>
              <a:buNone/>
            </a:pPr>
            <a:r>
              <a:rPr lang="en-US" altLang="zh-CN" sz="1800" b="1" i="1" u="sng" strike="noStrike" kern="0" cap="none" spc="0" baseline="0">
                <a:latin typeface="Calibri" charset="0"/>
                <a:ea typeface="宋体" charset="0"/>
                <a:cs typeface="Lucida Sans" charset="0"/>
              </a:rPr>
              <a:t>Hover and Transition Effects: For interactive buttons and links that improve user engagement.</a:t>
            </a:r>
          </a:p>
          <a:p>
            <a:pPr marL="0" indent="0" algn="l">
              <a:lnSpc>
                <a:spcPct val="100000"/>
              </a:lnSpc>
              <a:spcBef>
                <a:spcPts val="0"/>
              </a:spcBef>
              <a:spcAft>
                <a:spcPts val="0"/>
              </a:spcAft>
              <a:buNone/>
            </a:pPr>
            <a:endParaRPr lang="en-US" altLang="zh-CN" sz="1800" b="1" i="1" u="sng" strike="noStrike" kern="0" cap="none" spc="0" baseline="0">
              <a:latin typeface="Calibri" charset="0"/>
              <a:ea typeface="宋体" charset="0"/>
              <a:cs typeface="Lucida Sans" charset="0"/>
            </a:endParaRPr>
          </a:p>
          <a:p>
            <a:pPr marL="0" indent="0" algn="l">
              <a:lnSpc>
                <a:spcPct val="100000"/>
              </a:lnSpc>
              <a:spcBef>
                <a:spcPts val="0"/>
              </a:spcBef>
              <a:spcAft>
                <a:spcPts val="0"/>
              </a:spcAft>
              <a:buNone/>
            </a:pPr>
            <a:r>
              <a:rPr lang="en-US" altLang="zh-CN" sz="1800" b="1" i="1" u="sng" strike="noStrike" kern="0" cap="none" spc="0" baseline="0">
                <a:latin typeface="Calibri" charset="0"/>
                <a:ea typeface="宋体" charset="0"/>
                <a:cs typeface="Lucida Sans" charset="0"/>
              </a:rPr>
              <a:t>Minimalist Design Principle: Keeping the layout simple, professional, and easy to navigate.</a:t>
            </a:r>
          </a:p>
          <a:p>
            <a:pPr marL="0" indent="0" algn="l">
              <a:lnSpc>
                <a:spcPct val="100000"/>
              </a:lnSpc>
              <a:spcBef>
                <a:spcPts val="0"/>
              </a:spcBef>
              <a:spcAft>
                <a:spcPts val="0"/>
              </a:spcAft>
              <a:buNone/>
            </a:pPr>
            <a:endParaRPr lang="zh-CN" altLang="en-US" sz="1800" b="1" i="1" u="sng" strike="noStrike" kern="0" cap="none" spc="0" baseline="0">
              <a:latin typeface="Calibri" charset="0"/>
              <a:ea typeface="宋体" charset="0"/>
              <a:cs typeface="Lucida Sans" charset="0"/>
            </a:endParaRPr>
          </a:p>
        </p:txBody>
      </p:sp>
    </p:spTree>
    <p:extLst>
      <p:ext uri="{BB962C8B-B14F-4D97-AF65-F5344CB8AC3E}">
        <p14:creationId xmlns:p14="http://schemas.microsoft.com/office/powerpoint/2010/main" val="1357179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54"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55"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6" name="矩形"/>
          <p:cNvSpPr>
            <a:spLocks/>
          </p:cNvSpPr>
          <p:nvPr/>
        </p:nvSpPr>
        <p:spPr>
          <a:xfrm>
            <a:off x="739775" y="313623"/>
            <a:ext cx="8794750" cy="629017"/>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000" b="1" i="0" u="sng" strike="noStrike" kern="1200" cap="none" spc="15" baseline="0">
                <a:solidFill>
                  <a:schemeClr val="tx2"/>
                </a:solidFill>
                <a:latin typeface="Trebuchet MS" charset="0"/>
                <a:ea typeface="宋体" charset="0"/>
                <a:cs typeface="Trebuchet MS" charset="0"/>
              </a:rPr>
              <a:t>POTFOLIO DESIGN AND LAYOUT</a:t>
            </a:r>
            <a:endParaRPr lang="zh-CN" altLang="en-US" sz="4000" b="0" i="0" u="sng" strike="noStrike" kern="1200" cap="none" spc="0" baseline="0">
              <a:solidFill>
                <a:schemeClr val="tx2"/>
              </a:solidFill>
              <a:latin typeface="Trebuchet MS" charset="0"/>
              <a:ea typeface="宋体" charset="0"/>
              <a:cs typeface="Trebuchet MS" charset="0"/>
            </a:endParaRPr>
          </a:p>
        </p:txBody>
      </p:sp>
      <p:sp>
        <p:nvSpPr>
          <p:cNvPr id="157"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80" name="文本框"/>
          <p:cNvSpPr txBox="1">
            <a:spLocks/>
          </p:cNvSpPr>
          <p:nvPr/>
        </p:nvSpPr>
        <p:spPr>
          <a:xfrm>
            <a:off x="700757" y="1344025"/>
            <a:ext cx="8351698" cy="4893647"/>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1" i="1" u="none" strike="noStrike" kern="1200" cap="none" spc="0" baseline="0">
                <a:solidFill>
                  <a:schemeClr val="tx1"/>
                </a:solidFill>
                <a:latin typeface="Droid Sans" charset="0"/>
                <a:ea typeface="宋体" charset="0"/>
                <a:cs typeface="Lucida Sans" charset="0"/>
              </a:rPr>
              <a:t>The portfolio follows a modern, clean, and user-friendly design that emphasizes both aesthetics and usability. The layout begins with a header section, which features a profile photo aligned on the left and the name with a professional tagline centered for balance. A dark mode toggle switch is positioned in the top-right corner of the header, giving users control over visual preferences.</a:t>
            </a:r>
          </a:p>
          <a:p>
            <a:pPr marL="0" indent="0" algn="l">
              <a:lnSpc>
                <a:spcPct val="100000"/>
              </a:lnSpc>
              <a:spcBef>
                <a:spcPts val="0"/>
              </a:spcBef>
              <a:spcAft>
                <a:spcPts val="0"/>
              </a:spcAft>
              <a:buNone/>
            </a:pPr>
            <a:endParaRPr lang="en-US" altLang="zh-CN" sz="2400" b="1" i="1"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None/>
            </a:pPr>
            <a:r>
              <a:rPr lang="en-US" altLang="zh-CN" sz="2400" b="1" i="1" u="none" strike="noStrike" kern="1200" cap="none" spc="0" baseline="0">
                <a:solidFill>
                  <a:schemeClr val="tx1"/>
                </a:solidFill>
                <a:latin typeface="Droid Sans" charset="0"/>
                <a:ea typeface="宋体" charset="0"/>
                <a:cs typeface="Lucida Sans" charset="0"/>
              </a:rPr>
              <a:t>Below the header, a navigation bar provides quick access to each section—About Me, Education, Certificates, Projects, Skills, and Contact. Each of these sections is organized using a card-based layout, which creates clear separation, readability, and a professional appearance.</a:t>
            </a:r>
            <a:endParaRPr lang="zh-CN" altLang="en-US" sz="2400" b="1" i="1"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885345635"/>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356</TotalTime>
  <Application>Microsoft Office PowerPoint</Application>
  <PresentationFormat>Widescreen</PresentationFormat>
  <Slides>17</Slides>
  <Notes>16</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PowerPoint Presentation</vt:lpstr>
      <vt:lpstr>PowerPoint Presentation</vt:lpstr>
      <vt:lpstr>FEATURES AND FUNCTIONALITY</vt:lpstr>
      <vt:lpstr>PowerPoint Presentation</vt:lpstr>
      <vt:lpstr>PowerPoint Presentation</vt:lpstr>
      <vt:lpstr>PowerPoint Presentation</vt:lpstr>
      <vt:lpstr>RESULTS AND SCREENSHOTS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Aishwarya R</cp:lastModifiedBy>
  <cp:revision>28</cp:revision>
  <dcterms:created xsi:type="dcterms:W3CDTF">2024-03-29T15:07:22Z</dcterms:created>
  <dcterms:modified xsi:type="dcterms:W3CDTF">2025-09-03T06:24:10Z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ies>
</file>