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0" r:id="rId1"/>
  </p:sldMasterIdLst>
  <p:sldIdLst>
    <p:sldId id="256" r:id="rId2"/>
    <p:sldId id="257" r:id="rId3"/>
    <p:sldId id="259" r:id="rId4"/>
    <p:sldId id="260" r:id="rId5"/>
    <p:sldId id="262" r:id="rId6"/>
    <p:sldId id="267"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394117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8AE07E-A6A4-4358-A8BC-E2367D403382}"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121867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39088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358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271557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2484418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1976931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2413963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2403991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8AE07E-A6A4-4358-A8BC-E2367D403382}"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7E7F89-77A5-459A-9F2B-42444623B4B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6578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381351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141471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8AE07E-A6A4-4358-A8BC-E2367D403382}"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8830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8AE07E-A6A4-4358-A8BC-E2367D403382}"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393916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357789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3184321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8AE07E-A6A4-4358-A8BC-E2367D403382}" type="datetimeFigureOut">
              <a:rPr lang="en-IN" smtClean="0"/>
              <a:t>03-09-2024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655537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8AE07E-A6A4-4358-A8BC-E2367D403382}"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7E7F89-77A5-459A-9F2B-42444623B4BB}" type="slidenum">
              <a:rPr lang="en-IN" smtClean="0"/>
              <a:t>‹#›</a:t>
            </a:fld>
            <a:endParaRPr lang="en-IN"/>
          </a:p>
        </p:txBody>
      </p:sp>
    </p:spTree>
    <p:extLst>
      <p:ext uri="{BB962C8B-B14F-4D97-AF65-F5344CB8AC3E}">
        <p14:creationId xmlns:p14="http://schemas.microsoft.com/office/powerpoint/2010/main" val="56245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8AE07E-A6A4-4358-A8BC-E2367D403382}" type="datetimeFigureOut">
              <a:rPr lang="en-IN" smtClean="0"/>
              <a:t>03-09-2024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47E7F89-77A5-459A-9F2B-42444623B4BB}" type="slidenum">
              <a:rPr lang="en-IN" smtClean="0"/>
              <a:t>‹#›</a:t>
            </a:fld>
            <a:endParaRPr lang="en-IN"/>
          </a:p>
        </p:txBody>
      </p:sp>
    </p:spTree>
    <p:extLst>
      <p:ext uri="{BB962C8B-B14F-4D97-AF65-F5344CB8AC3E}">
        <p14:creationId xmlns:p14="http://schemas.microsoft.com/office/powerpoint/2010/main" val="4225459364"/>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94C8-61A2-2ABE-B70A-C3AD4D055D22}"/>
              </a:ext>
            </a:extLst>
          </p:cNvPr>
          <p:cNvSpPr>
            <a:spLocks noGrp="1"/>
          </p:cNvSpPr>
          <p:nvPr>
            <p:ph type="ctrTitle"/>
          </p:nvPr>
        </p:nvSpPr>
        <p:spPr>
          <a:xfrm>
            <a:off x="1600200" y="935017"/>
            <a:ext cx="8991600" cy="1645920"/>
          </a:xfrm>
        </p:spPr>
        <p:txBody>
          <a:bodyPr>
            <a:normAutofit/>
          </a:bodyPr>
          <a:lstStyle/>
          <a:p>
            <a:pPr algn="ctr"/>
            <a:r>
              <a:rPr lang="en-IN" sz="3600" b="1" dirty="0">
                <a:latin typeface="Times New Roman" panose="02020603050405020304" pitchFamily="18" charset="0"/>
                <a:cs typeface="Times New Roman" panose="02020603050405020304" pitchFamily="18" charset="0"/>
              </a:rPr>
              <a:t>ACADAMIC RESEARCH DATABASE MANAGEMENT SYSTEM</a:t>
            </a:r>
          </a:p>
        </p:txBody>
      </p:sp>
      <p:graphicFrame>
        <p:nvGraphicFramePr>
          <p:cNvPr id="4" name="Table 3">
            <a:extLst>
              <a:ext uri="{FF2B5EF4-FFF2-40B4-BE49-F238E27FC236}">
                <a16:creationId xmlns:a16="http://schemas.microsoft.com/office/drawing/2014/main" id="{3F87E891-9400-4A2C-4D75-044E88A1645D}"/>
              </a:ext>
            </a:extLst>
          </p:cNvPr>
          <p:cNvGraphicFramePr>
            <a:graphicFrameLocks noGrp="1"/>
          </p:cNvGraphicFramePr>
          <p:nvPr>
            <p:extLst>
              <p:ext uri="{D42A27DB-BD31-4B8C-83A1-F6EECF244321}">
                <p14:modId xmlns:p14="http://schemas.microsoft.com/office/powerpoint/2010/main" val="4173033314"/>
              </p:ext>
            </p:extLst>
          </p:nvPr>
        </p:nvGraphicFramePr>
        <p:xfrm>
          <a:off x="6851650" y="4630759"/>
          <a:ext cx="8128000" cy="1483360"/>
        </p:xfrm>
        <a:graphic>
          <a:graphicData uri="http://schemas.openxmlformats.org/drawingml/2006/table">
            <a:tbl>
              <a:tblPr firstRow="1" bandRow="1">
                <a:tableStyleId>{2D5ABB26-0587-4C30-8999-92F81FD0307C}</a:tableStyleId>
              </a:tblPr>
              <a:tblGrid>
                <a:gridCol w="4180144">
                  <a:extLst>
                    <a:ext uri="{9D8B030D-6E8A-4147-A177-3AD203B41FA5}">
                      <a16:colId xmlns:a16="http://schemas.microsoft.com/office/drawing/2014/main" val="2473040103"/>
                    </a:ext>
                  </a:extLst>
                </a:gridCol>
                <a:gridCol w="3947856">
                  <a:extLst>
                    <a:ext uri="{9D8B030D-6E8A-4147-A177-3AD203B41FA5}">
                      <a16:colId xmlns:a16="http://schemas.microsoft.com/office/drawing/2014/main" val="1309047983"/>
                    </a:ext>
                  </a:extLst>
                </a:gridCol>
              </a:tblGrid>
              <a:tr h="370840">
                <a:tc>
                  <a:txBody>
                    <a:bodyPr/>
                    <a:lstStyle/>
                    <a:p>
                      <a:r>
                        <a:rPr lang="en-IN" dirty="0">
                          <a:latin typeface="Times New Roman" panose="02020603050405020304" pitchFamily="18" charset="0"/>
                          <a:cs typeface="Times New Roman" panose="02020603050405020304" pitchFamily="18" charset="0"/>
                        </a:rPr>
                        <a:t>                 BY..,</a:t>
                      </a:r>
                    </a:p>
                  </a:txBody>
                  <a:tcPr/>
                </a:tc>
                <a:tc>
                  <a:txBody>
                    <a:bodyPr/>
                    <a:lstStyle/>
                    <a:p>
                      <a:endParaRPr lang="en-IN"/>
                    </a:p>
                  </a:txBody>
                  <a:tcPr/>
                </a:tc>
                <a:extLst>
                  <a:ext uri="{0D108BD9-81ED-4DB2-BD59-A6C34878D82A}">
                    <a16:rowId xmlns:a16="http://schemas.microsoft.com/office/drawing/2014/main" val="2237600854"/>
                  </a:ext>
                </a:extLst>
              </a:tr>
              <a:tr h="370840">
                <a:tc>
                  <a:txBody>
                    <a:bodyPr/>
                    <a:lstStyle/>
                    <a:p>
                      <a:r>
                        <a:rPr lang="en-IN" dirty="0">
                          <a:latin typeface="Times New Roman" panose="02020603050405020304" pitchFamily="18" charset="0"/>
                          <a:cs typeface="Times New Roman" panose="02020603050405020304" pitchFamily="18" charset="0"/>
                        </a:rPr>
                        <a:t>                 AISHWARYA LAKSHMI</a:t>
                      </a:r>
                    </a:p>
                  </a:txBody>
                  <a:tcPr/>
                </a:tc>
                <a:tc>
                  <a:txBody>
                    <a:bodyPr/>
                    <a:lstStyle/>
                    <a:p>
                      <a:r>
                        <a:rPr lang="en-IN" dirty="0">
                          <a:latin typeface="Times New Roman" panose="02020603050405020304" pitchFamily="18" charset="0"/>
                          <a:cs typeface="Times New Roman" panose="02020603050405020304" pitchFamily="18" charset="0"/>
                        </a:rPr>
                        <a:t>C</a:t>
                      </a:r>
                    </a:p>
                  </a:txBody>
                  <a:tcPr/>
                </a:tc>
                <a:extLst>
                  <a:ext uri="{0D108BD9-81ED-4DB2-BD59-A6C34878D82A}">
                    <a16:rowId xmlns:a16="http://schemas.microsoft.com/office/drawing/2014/main" val="1833771220"/>
                  </a:ext>
                </a:extLst>
              </a:tr>
              <a:tr h="370840">
                <a:tc>
                  <a:txBody>
                    <a:bodyPr/>
                    <a:lstStyle/>
                    <a:p>
                      <a:r>
                        <a:rPr lang="en-IN" dirty="0">
                          <a:latin typeface="Times New Roman" panose="02020603050405020304" pitchFamily="18" charset="0"/>
                          <a:cs typeface="Times New Roman" panose="02020603050405020304" pitchFamily="18" charset="0"/>
                        </a:rPr>
                        <a:t>                 GOPIKA</a:t>
                      </a:r>
                    </a:p>
                  </a:txBody>
                  <a:tcPr/>
                </a:tc>
                <a:tc>
                  <a:txBody>
                    <a:bodyPr/>
                    <a:lstStyle/>
                    <a:p>
                      <a:r>
                        <a:rPr lang="en-IN" dirty="0">
                          <a:latin typeface="Times New Roman" panose="02020603050405020304" pitchFamily="18" charset="0"/>
                          <a:cs typeface="Times New Roman" panose="02020603050405020304" pitchFamily="18" charset="0"/>
                        </a:rPr>
                        <a:t>G</a:t>
                      </a:r>
                    </a:p>
                  </a:txBody>
                  <a:tcPr>
                    <a:lnB>
                      <a:noFill/>
                    </a:lnB>
                  </a:tcPr>
                </a:tc>
                <a:extLst>
                  <a:ext uri="{0D108BD9-81ED-4DB2-BD59-A6C34878D82A}">
                    <a16:rowId xmlns:a16="http://schemas.microsoft.com/office/drawing/2014/main" val="4191113289"/>
                  </a:ext>
                </a:extLst>
              </a:tr>
              <a:tr h="370840">
                <a:tc>
                  <a:txBody>
                    <a:bodyPr/>
                    <a:lstStyle/>
                    <a:p>
                      <a:r>
                        <a:rPr lang="en-IN" dirty="0">
                          <a:latin typeface="Times New Roman" panose="02020603050405020304" pitchFamily="18" charset="0"/>
                          <a:cs typeface="Times New Roman" panose="02020603050405020304" pitchFamily="18" charset="0"/>
                        </a:rPr>
                        <a:t>                 ROSELIN</a:t>
                      </a:r>
                    </a:p>
                  </a:txBody>
                  <a:tcPr>
                    <a:lnR>
                      <a:noFill/>
                    </a:lnR>
                  </a:tcPr>
                </a:tc>
                <a:tc>
                  <a:txBody>
                    <a:bodyPr/>
                    <a:lstStyle/>
                    <a:p>
                      <a:r>
                        <a:rPr lang="en-IN" dirty="0">
                          <a:latin typeface="Times New Roman" panose="02020603050405020304" pitchFamily="18" charset="0"/>
                          <a:cs typeface="Times New Roman" panose="02020603050405020304" pitchFamily="18" charset="0"/>
                        </a:rPr>
                        <a:t>M</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705829892"/>
                  </a:ext>
                </a:extLst>
              </a:tr>
            </a:tbl>
          </a:graphicData>
        </a:graphic>
      </p:graphicFrame>
    </p:spTree>
    <p:extLst>
      <p:ext uri="{BB962C8B-B14F-4D97-AF65-F5344CB8AC3E}">
        <p14:creationId xmlns:p14="http://schemas.microsoft.com/office/powerpoint/2010/main" val="3825845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8BB7571C-94CD-D340-D49C-A7F8A9F709DC}"/>
              </a:ext>
            </a:extLst>
          </p:cNvPr>
          <p:cNvSpPr>
            <a:spLocks noGrp="1"/>
          </p:cNvSpPr>
          <p:nvPr>
            <p:ph type="subTitle" idx="1"/>
          </p:nvPr>
        </p:nvSpPr>
        <p:spPr>
          <a:xfrm>
            <a:off x="3270230" y="2926740"/>
            <a:ext cx="6801612" cy="502260"/>
          </a:xfrm>
        </p:spPr>
        <p:txBody>
          <a:bodyPr>
            <a:noAutofit/>
          </a:bodyPr>
          <a:lstStyle/>
          <a:p>
            <a:r>
              <a:rPr lang="en-IN" sz="5400" dirty="0">
                <a:solidFill>
                  <a:schemeClr val="accent1">
                    <a:lumMod val="75000"/>
                  </a:schemeClr>
                </a:solidFill>
                <a:latin typeface="Castellar" panose="020A0402060406010301" pitchFamily="18" charset="0"/>
              </a:rPr>
              <a:t>THANK YOU</a:t>
            </a:r>
          </a:p>
        </p:txBody>
      </p:sp>
    </p:spTree>
    <p:extLst>
      <p:ext uri="{BB962C8B-B14F-4D97-AF65-F5344CB8AC3E}">
        <p14:creationId xmlns:p14="http://schemas.microsoft.com/office/powerpoint/2010/main" val="50496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ABAD-2A6D-2946-261A-F5FFD0DBF0C7}"/>
              </a:ext>
            </a:extLst>
          </p:cNvPr>
          <p:cNvSpPr>
            <a:spLocks noGrp="1"/>
          </p:cNvSpPr>
          <p:nvPr>
            <p:ph type="title"/>
          </p:nvPr>
        </p:nvSpPr>
        <p:spPr>
          <a:xfrm>
            <a:off x="3968685" y="580644"/>
            <a:ext cx="3808430" cy="499621"/>
          </a:xfrm>
        </p:spPr>
        <p:txBody>
          <a:bodyPr>
            <a:noAutofit/>
          </a:bodyPr>
          <a:lstStyle/>
          <a:p>
            <a:r>
              <a:rPr lang="en-IN" b="1" dirty="0">
                <a:latin typeface="Times New Roman" panose="02020603050405020304" pitchFamily="18" charset="0"/>
                <a:cs typeface="Times New Roman" panose="02020603050405020304" pitchFamily="18" charset="0"/>
              </a:rPr>
              <a:t>OBJECTIVE </a:t>
            </a:r>
          </a:p>
        </p:txBody>
      </p:sp>
      <p:sp>
        <p:nvSpPr>
          <p:cNvPr id="3" name="Content Placeholder 2">
            <a:extLst>
              <a:ext uri="{FF2B5EF4-FFF2-40B4-BE49-F238E27FC236}">
                <a16:creationId xmlns:a16="http://schemas.microsoft.com/office/drawing/2014/main" id="{071E76E0-B787-C202-69A6-E6D53A5379D3}"/>
              </a:ext>
            </a:extLst>
          </p:cNvPr>
          <p:cNvSpPr>
            <a:spLocks noGrp="1"/>
          </p:cNvSpPr>
          <p:nvPr>
            <p:ph idx="1"/>
          </p:nvPr>
        </p:nvSpPr>
        <p:spPr>
          <a:xfrm>
            <a:off x="886120" y="1610522"/>
            <a:ext cx="10294070" cy="4149255"/>
          </a:xfrm>
        </p:spPr>
        <p:txBody>
          <a:bodyPr>
            <a:noAutofit/>
          </a:bodyPr>
          <a:lstStyle/>
          <a:p>
            <a:pPr algn="just"/>
            <a:r>
              <a:rPr lang="en-US" sz="2400" dirty="0">
                <a:latin typeface="Times New Roman" panose="02020603050405020304" pitchFamily="18" charset="0"/>
                <a:cs typeface="Times New Roman" panose="02020603050405020304" pitchFamily="18" charset="0"/>
              </a:rPr>
              <a:t>This project aims to create a robust and scalable platform that efficiently organizes, stores, and retrieves academic resources, facilitating easy access for researchers, educators, and students. </a:t>
            </a:r>
          </a:p>
          <a:p>
            <a:pPr algn="just"/>
            <a:r>
              <a:rPr lang="en-US" sz="2400" dirty="0">
                <a:latin typeface="Times New Roman" panose="02020603050405020304" pitchFamily="18" charset="0"/>
                <a:cs typeface="Times New Roman" panose="02020603050405020304" pitchFamily="18" charset="0"/>
              </a:rPr>
              <a:t>Key objectives include the development of an intuitive web interface, implementation of advanced search functionalities, and ensuring secure user authentication and authorization. </a:t>
            </a:r>
          </a:p>
          <a:p>
            <a:pPr algn="just"/>
            <a:r>
              <a:rPr lang="en-US" sz="2400" dirty="0">
                <a:latin typeface="Times New Roman" panose="02020603050405020304" pitchFamily="18" charset="0"/>
                <a:cs typeface="Times New Roman" panose="02020603050405020304" pitchFamily="18" charset="0"/>
              </a:rPr>
              <a:t>The system is designed to support the seamless ingestion of academic content, provide robust search capabilities, and maintain data integrity and security. </a:t>
            </a:r>
          </a:p>
          <a:p>
            <a:pPr algn="just"/>
            <a:r>
              <a:rPr lang="en-US" sz="2400" dirty="0">
                <a:latin typeface="Times New Roman" panose="02020603050405020304" pitchFamily="18" charset="0"/>
                <a:cs typeface="Times New Roman" panose="02020603050405020304" pitchFamily="18" charset="0"/>
              </a:rPr>
              <a:t>This digital library system is intended to enhance the accessibility and usability of academic resources, contributing to more effective research and knowledge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9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D7C9-FFD1-B3D6-03E1-9002ED6278EB}"/>
              </a:ext>
            </a:extLst>
          </p:cNvPr>
          <p:cNvSpPr>
            <a:spLocks noGrp="1"/>
          </p:cNvSpPr>
          <p:nvPr>
            <p:ph type="title"/>
          </p:nvPr>
        </p:nvSpPr>
        <p:spPr>
          <a:xfrm>
            <a:off x="820132" y="710168"/>
            <a:ext cx="2875176" cy="530353"/>
          </a:xfrm>
        </p:spPr>
        <p:txBody>
          <a:bodyPr>
            <a:normAutofit fontScale="90000"/>
          </a:bodyPr>
          <a:lstStyle/>
          <a:p>
            <a:r>
              <a:rPr lang="en-IN" b="1" dirty="0">
                <a:latin typeface="Times New Roman" panose="02020603050405020304" pitchFamily="18" charset="0"/>
                <a:cs typeface="Times New Roman" panose="02020603050405020304" pitchFamily="18" charset="0"/>
              </a:rPr>
              <a:t>Tables</a:t>
            </a:r>
          </a:p>
        </p:txBody>
      </p:sp>
      <p:sp>
        <p:nvSpPr>
          <p:cNvPr id="4" name="Rectangle 1">
            <a:extLst>
              <a:ext uri="{FF2B5EF4-FFF2-40B4-BE49-F238E27FC236}">
                <a16:creationId xmlns:a16="http://schemas.microsoft.com/office/drawing/2014/main" id="{86C22FC6-34AA-FD17-A716-3103977734C9}"/>
              </a:ext>
            </a:extLst>
          </p:cNvPr>
          <p:cNvSpPr>
            <a:spLocks noGrp="1" noChangeArrowheads="1"/>
          </p:cNvSpPr>
          <p:nvPr>
            <p:ph idx="1"/>
          </p:nvPr>
        </p:nvSpPr>
        <p:spPr bwMode="auto">
          <a:xfrm>
            <a:off x="1102936" y="1536174"/>
            <a:ext cx="932310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PrimarySources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Author_Book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(junction table to handle many-to-many relationships     between books and authors)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Author_Journal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(junction table to handle many-to-many relationships between journals and authors)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Author_PrimarySource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(junction table to handle many-to-many relationships between primary sources and authors) </a:t>
            </a:r>
          </a:p>
        </p:txBody>
      </p:sp>
    </p:spTree>
    <p:extLst>
      <p:ext uri="{BB962C8B-B14F-4D97-AF65-F5344CB8AC3E}">
        <p14:creationId xmlns:p14="http://schemas.microsoft.com/office/powerpoint/2010/main" val="358269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FF6B2-37F1-DC6C-2EC6-F06F0268098B}"/>
              </a:ext>
            </a:extLst>
          </p:cNvPr>
          <p:cNvSpPr>
            <a:spLocks noGrp="1"/>
          </p:cNvSpPr>
          <p:nvPr>
            <p:ph type="title"/>
          </p:nvPr>
        </p:nvSpPr>
        <p:spPr>
          <a:xfrm>
            <a:off x="4045489" y="213730"/>
            <a:ext cx="4101021" cy="1145356"/>
          </a:xfrm>
        </p:spPr>
        <p:txBody>
          <a:bodyPr>
            <a:normAutofit/>
          </a:bodyPr>
          <a:lstStyle/>
          <a:p>
            <a:r>
              <a:rPr lang="en-IN" b="1" dirty="0">
                <a:latin typeface="Times New Roman" panose="02020603050405020304" pitchFamily="18" charset="0"/>
                <a:cs typeface="Times New Roman" panose="02020603050405020304" pitchFamily="18" charset="0"/>
              </a:rPr>
              <a:t>BOOKS TABLE</a:t>
            </a:r>
          </a:p>
        </p:txBody>
      </p:sp>
      <p:sp>
        <p:nvSpPr>
          <p:cNvPr id="12" name="Content Placeholder 11">
            <a:extLst>
              <a:ext uri="{FF2B5EF4-FFF2-40B4-BE49-F238E27FC236}">
                <a16:creationId xmlns:a16="http://schemas.microsoft.com/office/drawing/2014/main" id="{283AAABE-0BE1-A9AF-BBC2-AA591CA37894}"/>
              </a:ext>
            </a:extLst>
          </p:cNvPr>
          <p:cNvSpPr>
            <a:spLocks noGrp="1"/>
          </p:cNvSpPr>
          <p:nvPr>
            <p:ph sz="half" idx="1"/>
          </p:nvPr>
        </p:nvSpPr>
        <p:spPr>
          <a:xfrm>
            <a:off x="187966" y="1189403"/>
            <a:ext cx="5702854" cy="3725049"/>
          </a:xfrm>
        </p:spPr>
        <p:txBody>
          <a:bodyPr>
            <a:noAutofit/>
          </a:bodyPr>
          <a:lstStyle/>
          <a:p>
            <a:pPr algn="just">
              <a:lnSpc>
                <a:spcPct val="160000"/>
              </a:lnSpc>
            </a:pPr>
            <a:r>
              <a:rPr lang="en-IN" sz="1400" dirty="0">
                <a:latin typeface="Times New Roman" panose="02020603050405020304" pitchFamily="18" charset="0"/>
                <a:cs typeface="Times New Roman" panose="02020603050405020304" pitchFamily="18" charset="0"/>
              </a:rPr>
              <a:t>CREATE TABLE Books (</a:t>
            </a:r>
            <a:r>
              <a:rPr lang="en-IN" sz="1400" dirty="0" err="1">
                <a:latin typeface="Times New Roman" panose="02020603050405020304" pitchFamily="18" charset="0"/>
                <a:cs typeface="Times New Roman" panose="02020603050405020304" pitchFamily="18" charset="0"/>
              </a:rPr>
              <a:t>BookID</a:t>
            </a:r>
            <a:r>
              <a:rPr lang="en-IN" sz="1400" dirty="0">
                <a:latin typeface="Times New Roman" panose="02020603050405020304" pitchFamily="18" charset="0"/>
                <a:cs typeface="Times New Roman" panose="02020603050405020304" pitchFamily="18" charset="0"/>
              </a:rPr>
              <a:t> INT AUTO_INCREMENT PRIMARY KEY,    Title VARCHAR(255),    ISBN VARCHAR(13),    Publisher VARCHAR(255),    </a:t>
            </a:r>
            <a:r>
              <a:rPr lang="en-IN" sz="1400" dirty="0" err="1">
                <a:latin typeface="Times New Roman" panose="02020603050405020304" pitchFamily="18" charset="0"/>
                <a:cs typeface="Times New Roman" panose="02020603050405020304" pitchFamily="18" charset="0"/>
              </a:rPr>
              <a:t>PublicationYear</a:t>
            </a:r>
            <a:r>
              <a:rPr lang="en-IN" sz="1400" dirty="0">
                <a:latin typeface="Times New Roman" panose="02020603050405020304" pitchFamily="18" charset="0"/>
                <a:cs typeface="Times New Roman" panose="02020603050405020304" pitchFamily="18" charset="0"/>
              </a:rPr>
              <a:t> INT)</a:t>
            </a:r>
          </a:p>
          <a:p>
            <a:pPr algn="just">
              <a:lnSpc>
                <a:spcPct val="160000"/>
              </a:lnSpc>
            </a:pPr>
            <a:r>
              <a:rPr lang="en-IN" sz="1400" dirty="0">
                <a:latin typeface="Times New Roman" panose="02020603050405020304" pitchFamily="18" charset="0"/>
                <a:cs typeface="Times New Roman" panose="02020603050405020304" pitchFamily="18" charset="0"/>
              </a:rPr>
              <a:t>INSERT INTO Books (Title, ISBN, Publisher, </a:t>
            </a:r>
            <a:r>
              <a:rPr lang="en-IN" sz="1400" dirty="0" err="1">
                <a:latin typeface="Times New Roman" panose="02020603050405020304" pitchFamily="18" charset="0"/>
                <a:cs typeface="Times New Roman" panose="02020603050405020304" pitchFamily="18" charset="0"/>
              </a:rPr>
              <a:t>PublicationYear</a:t>
            </a:r>
            <a:r>
              <a:rPr lang="en-IN" sz="1400" dirty="0">
                <a:latin typeface="Times New Roman" panose="02020603050405020304" pitchFamily="18" charset="0"/>
                <a:cs typeface="Times New Roman" panose="02020603050405020304" pitchFamily="18" charset="0"/>
              </a:rPr>
              <a:t>) VALUES ('Database Systems', '1234567890123', 'Tech Publisher', 2020),('Artificial Intelligence', '2345678901234', 'AI Publisher', 2019),('Physics for Beginners', '3456789012345', 'Science Publisher', 2018),('Evolution of Species', '4567890123456', 'Bio Publisher', 1859),('Calculus Made Easy', '5678901234567', 'Math Publisher', 1908),('Theory of Relativity', '6789012345678', 'Physics Publisher', 1916),('Quantum Mechanics', '7890123456789', 'Physics Publisher', 1930),('The Origin of Life', '8901234567890', 'Bio Publisher', 1869),('Principia Mathematica', '9012345678901', 'Physics Publisher', 1687),('The Universe in a Nutshell', '0123456789012', 'Cosmos Publisher', 2001)</a:t>
            </a:r>
          </a:p>
        </p:txBody>
      </p:sp>
      <p:pic>
        <p:nvPicPr>
          <p:cNvPr id="15" name="Content Placeholder 14">
            <a:extLst>
              <a:ext uri="{FF2B5EF4-FFF2-40B4-BE49-F238E27FC236}">
                <a16:creationId xmlns:a16="http://schemas.microsoft.com/office/drawing/2014/main" id="{450A1CD2-D2DE-F449-6891-1586E2026C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b="7927"/>
          <a:stretch/>
        </p:blipFill>
        <p:spPr>
          <a:xfrm>
            <a:off x="6008951" y="1359086"/>
            <a:ext cx="5216165" cy="4835950"/>
          </a:xfrm>
        </p:spPr>
      </p:pic>
    </p:spTree>
    <p:extLst>
      <p:ext uri="{BB962C8B-B14F-4D97-AF65-F5344CB8AC3E}">
        <p14:creationId xmlns:p14="http://schemas.microsoft.com/office/powerpoint/2010/main" val="51992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91843C8-761A-56E4-9E4F-B1E3A6103E6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20080" b="9051"/>
          <a:stretch/>
        </p:blipFill>
        <p:spPr>
          <a:xfrm>
            <a:off x="5661581" y="1455284"/>
            <a:ext cx="5599128" cy="4238505"/>
          </a:xfrm>
        </p:spPr>
      </p:pic>
      <p:sp>
        <p:nvSpPr>
          <p:cNvPr id="4" name="Content Placeholder 3">
            <a:extLst>
              <a:ext uri="{FF2B5EF4-FFF2-40B4-BE49-F238E27FC236}">
                <a16:creationId xmlns:a16="http://schemas.microsoft.com/office/drawing/2014/main" id="{987B059A-3AE1-1D3D-CC73-1FB2422406D4}"/>
              </a:ext>
            </a:extLst>
          </p:cNvPr>
          <p:cNvSpPr>
            <a:spLocks noGrp="1"/>
          </p:cNvSpPr>
          <p:nvPr>
            <p:ph sz="quarter" idx="4"/>
          </p:nvPr>
        </p:nvSpPr>
        <p:spPr>
          <a:xfrm>
            <a:off x="292231" y="1378654"/>
            <a:ext cx="5369350" cy="5511124"/>
          </a:xfrm>
        </p:spPr>
        <p:txBody>
          <a:bodyPr>
            <a:noAutofit/>
          </a:bodyPr>
          <a:lstStyle/>
          <a:p>
            <a:pP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Author_book.Bookid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Authors.Firstname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Authors.Lastname</a:t>
            </a:r>
            <a:r>
              <a:rPr lang="en-IN" sz="1600" dirty="0">
                <a:latin typeface="Times New Roman" panose="02020603050405020304" pitchFamily="18" charset="0"/>
                <a:cs typeface="Times New Roman" panose="02020603050405020304" pitchFamily="18" charset="0"/>
              </a:rPr>
              <a:t> FROM Authors Inner JOIN </a:t>
            </a:r>
            <a:r>
              <a:rPr lang="en-IN" sz="1600" dirty="0" err="1">
                <a:latin typeface="Times New Roman" panose="02020603050405020304" pitchFamily="18" charset="0"/>
                <a:cs typeface="Times New Roman" panose="02020603050405020304" pitchFamily="18" charset="0"/>
              </a:rPr>
              <a:t>Author_book</a:t>
            </a:r>
            <a:r>
              <a:rPr lang="en-IN" sz="1600" dirty="0">
                <a:latin typeface="Times New Roman" panose="02020603050405020304" pitchFamily="18" charset="0"/>
                <a:cs typeface="Times New Roman" panose="02020603050405020304" pitchFamily="18" charset="0"/>
              </a:rPr>
              <a:t> ON </a:t>
            </a:r>
            <a:r>
              <a:rPr lang="en-IN" sz="1600" dirty="0" err="1">
                <a:latin typeface="Times New Roman" panose="02020603050405020304" pitchFamily="18" charset="0"/>
                <a:cs typeface="Times New Roman" panose="02020603050405020304" pitchFamily="18" charset="0"/>
              </a:rPr>
              <a:t>Author_book.Authorid</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Authors.Authorid</a:t>
            </a:r>
            <a:r>
              <a:rPr lang="en-IN" sz="1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A.Firstname,a.Lastname,b.Authorid,b.Bookid</a:t>
            </a:r>
            <a:r>
              <a:rPr lang="en-IN" sz="1600" dirty="0">
                <a:latin typeface="Times New Roman" panose="02020603050405020304" pitchFamily="18" charset="0"/>
                <a:cs typeface="Times New Roman" panose="02020603050405020304" pitchFamily="18" charset="0"/>
              </a:rPr>
              <a:t> From Authors As A Left Join </a:t>
            </a:r>
            <a:r>
              <a:rPr lang="en-IN" sz="1600" dirty="0" err="1">
                <a:latin typeface="Times New Roman" panose="02020603050405020304" pitchFamily="18" charset="0"/>
                <a:cs typeface="Times New Roman" panose="02020603050405020304" pitchFamily="18" charset="0"/>
              </a:rPr>
              <a:t>Author_book</a:t>
            </a:r>
            <a:r>
              <a:rPr lang="en-IN" sz="1600" dirty="0">
                <a:latin typeface="Times New Roman" panose="02020603050405020304" pitchFamily="18" charset="0"/>
                <a:cs typeface="Times New Roman" panose="02020603050405020304" pitchFamily="18" charset="0"/>
              </a:rPr>
              <a:t> As B On </a:t>
            </a:r>
            <a:r>
              <a:rPr lang="en-IN" sz="1600" dirty="0" err="1">
                <a:latin typeface="Times New Roman" panose="02020603050405020304" pitchFamily="18" charset="0"/>
                <a:cs typeface="Times New Roman" panose="02020603050405020304" pitchFamily="18" charset="0"/>
              </a:rPr>
              <a:t>A.Authorid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b.Authorid</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A.Firstname,a.Lastname,b.Bookid</a:t>
            </a:r>
            <a:r>
              <a:rPr lang="en-IN" sz="1600" dirty="0">
                <a:latin typeface="Times New Roman" panose="02020603050405020304" pitchFamily="18" charset="0"/>
                <a:cs typeface="Times New Roman" panose="02020603050405020304" pitchFamily="18" charset="0"/>
              </a:rPr>
              <a:t> From Authors As A Right Join </a:t>
            </a:r>
            <a:r>
              <a:rPr lang="en-IN" sz="1600" dirty="0" err="1">
                <a:latin typeface="Times New Roman" panose="02020603050405020304" pitchFamily="18" charset="0"/>
                <a:cs typeface="Times New Roman" panose="02020603050405020304" pitchFamily="18" charset="0"/>
              </a:rPr>
              <a:t>Author_book</a:t>
            </a:r>
            <a:r>
              <a:rPr lang="en-IN" sz="1600" dirty="0">
                <a:latin typeface="Times New Roman" panose="02020603050405020304" pitchFamily="18" charset="0"/>
                <a:cs typeface="Times New Roman" panose="02020603050405020304" pitchFamily="18" charset="0"/>
              </a:rPr>
              <a:t> As B On </a:t>
            </a:r>
            <a:r>
              <a:rPr lang="en-IN" sz="1600" dirty="0" err="1">
                <a:latin typeface="Times New Roman" panose="02020603050405020304" pitchFamily="18" charset="0"/>
                <a:cs typeface="Times New Roman" panose="02020603050405020304" pitchFamily="18" charset="0"/>
              </a:rPr>
              <a:t>A.Authorid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b.Authorid</a:t>
            </a: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A.Title,a.Type,b.Authorid,b.Sourceid</a:t>
            </a:r>
            <a:r>
              <a:rPr lang="en-IN" sz="1600" dirty="0">
                <a:latin typeface="Times New Roman" panose="02020603050405020304" pitchFamily="18" charset="0"/>
                <a:cs typeface="Times New Roman" panose="02020603050405020304" pitchFamily="18" charset="0"/>
              </a:rPr>
              <a:t> From </a:t>
            </a:r>
            <a:r>
              <a:rPr lang="en-IN" sz="1600" dirty="0" err="1">
                <a:latin typeface="Times New Roman" panose="02020603050405020304" pitchFamily="18" charset="0"/>
                <a:cs typeface="Times New Roman" panose="02020603050405020304" pitchFamily="18" charset="0"/>
              </a:rPr>
              <a:t>Primarysources</a:t>
            </a:r>
            <a:r>
              <a:rPr lang="en-IN" sz="1600" dirty="0">
                <a:latin typeface="Times New Roman" panose="02020603050405020304" pitchFamily="18" charset="0"/>
                <a:cs typeface="Times New Roman" panose="02020603050405020304" pitchFamily="18" charset="0"/>
              </a:rPr>
              <a:t> As A Cross Join </a:t>
            </a:r>
            <a:r>
              <a:rPr lang="en-IN" sz="1600" dirty="0" err="1">
                <a:latin typeface="Times New Roman" panose="02020603050405020304" pitchFamily="18" charset="0"/>
                <a:cs typeface="Times New Roman" panose="02020603050405020304" pitchFamily="18" charset="0"/>
              </a:rPr>
              <a:t>Author_primarysource</a:t>
            </a:r>
            <a:r>
              <a:rPr lang="en-IN" sz="1600" dirty="0">
                <a:latin typeface="Times New Roman" panose="02020603050405020304" pitchFamily="18" charset="0"/>
                <a:cs typeface="Times New Roman" panose="02020603050405020304" pitchFamily="18" charset="0"/>
              </a:rPr>
              <a:t> As B</a:t>
            </a:r>
          </a:p>
          <a:p>
            <a:pPr>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Select </a:t>
            </a:r>
            <a:r>
              <a:rPr lang="en-IN" sz="1600" dirty="0" err="1">
                <a:latin typeface="Times New Roman" panose="02020603050405020304" pitchFamily="18" charset="0"/>
                <a:cs typeface="Times New Roman" panose="02020603050405020304" pitchFamily="18" charset="0"/>
              </a:rPr>
              <a:t>A.Title,a.Publicationyear,b.Isbn</a:t>
            </a:r>
            <a:r>
              <a:rPr lang="en-IN" sz="1600" dirty="0">
                <a:latin typeface="Times New Roman" panose="02020603050405020304" pitchFamily="18" charset="0"/>
                <a:cs typeface="Times New Roman" panose="02020603050405020304" pitchFamily="18" charset="0"/>
              </a:rPr>
              <a:t> From Journals As </a:t>
            </a:r>
            <a:r>
              <a:rPr lang="en-IN" sz="1600" dirty="0" err="1">
                <a:latin typeface="Times New Roman" panose="02020603050405020304" pitchFamily="18" charset="0"/>
                <a:cs typeface="Times New Roman" panose="02020603050405020304" pitchFamily="18" charset="0"/>
              </a:rPr>
              <a:t>A,books</a:t>
            </a:r>
            <a:r>
              <a:rPr lang="en-IN" sz="1600" dirty="0">
                <a:latin typeface="Times New Roman" panose="02020603050405020304" pitchFamily="18" charset="0"/>
                <a:cs typeface="Times New Roman" panose="02020603050405020304" pitchFamily="18" charset="0"/>
              </a:rPr>
              <a:t> As B Where </a:t>
            </a:r>
            <a:r>
              <a:rPr lang="en-IN" sz="1600" dirty="0" err="1">
                <a:latin typeface="Times New Roman" panose="02020603050405020304" pitchFamily="18" charset="0"/>
                <a:cs typeface="Times New Roman" panose="02020603050405020304" pitchFamily="18" charset="0"/>
              </a:rPr>
              <a:t>A.Publicationyear</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b.Publicationyear</a:t>
            </a:r>
            <a:endParaRPr lang="en-IN" sz="16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9A07393-5BD9-1390-ECDD-3DE7917CFCEF}"/>
              </a:ext>
            </a:extLst>
          </p:cNvPr>
          <p:cNvSpPr>
            <a:spLocks noGrp="1"/>
          </p:cNvSpPr>
          <p:nvPr>
            <p:ph type="title"/>
          </p:nvPr>
        </p:nvSpPr>
        <p:spPr>
          <a:xfrm>
            <a:off x="2080307" y="429705"/>
            <a:ext cx="7729728" cy="948949"/>
          </a:xfrm>
        </p:spPr>
        <p:txBody>
          <a:bodyPr>
            <a:noAutofit/>
          </a:bodyPr>
          <a:lstStyle/>
          <a:p>
            <a:r>
              <a:rPr lang="en-IN" sz="2500" b="1" dirty="0">
                <a:latin typeface="Times New Roman" panose="02020603050405020304" pitchFamily="18" charset="0"/>
                <a:cs typeface="Times New Roman" panose="02020603050405020304" pitchFamily="18" charset="0"/>
              </a:rPr>
              <a:t>AUTHORS WITH AUTHOR_BOOK USING JOINS</a:t>
            </a:r>
          </a:p>
        </p:txBody>
      </p:sp>
    </p:spTree>
    <p:extLst>
      <p:ext uri="{BB962C8B-B14F-4D97-AF65-F5344CB8AC3E}">
        <p14:creationId xmlns:p14="http://schemas.microsoft.com/office/powerpoint/2010/main" val="729283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E0B0-3BE4-7B5A-AFCC-3A028BDDF9E5}"/>
              </a:ext>
            </a:extLst>
          </p:cNvPr>
          <p:cNvSpPr>
            <a:spLocks noGrp="1"/>
          </p:cNvSpPr>
          <p:nvPr>
            <p:ph type="title"/>
          </p:nvPr>
        </p:nvSpPr>
        <p:spPr>
          <a:xfrm>
            <a:off x="3524365" y="527901"/>
            <a:ext cx="4949073" cy="590073"/>
          </a:xfrm>
        </p:spPr>
        <p:txBody>
          <a:bodyPr>
            <a:normAutofit/>
          </a:bodyPr>
          <a:lstStyle/>
          <a:p>
            <a:r>
              <a:rPr lang="en-IN" sz="2500" b="1" dirty="0">
                <a:latin typeface="Times New Roman" panose="02020603050405020304" pitchFamily="18" charset="0"/>
                <a:cs typeface="Times New Roman" panose="02020603050405020304" pitchFamily="18" charset="0"/>
              </a:rPr>
              <a:t>AGGREGATE FUNCTIONS</a:t>
            </a:r>
          </a:p>
        </p:txBody>
      </p:sp>
      <p:sp>
        <p:nvSpPr>
          <p:cNvPr id="3" name="Content Placeholder 2">
            <a:extLst>
              <a:ext uri="{FF2B5EF4-FFF2-40B4-BE49-F238E27FC236}">
                <a16:creationId xmlns:a16="http://schemas.microsoft.com/office/drawing/2014/main" id="{534F4CF6-E847-B933-322D-19B66E0A8714}"/>
              </a:ext>
            </a:extLst>
          </p:cNvPr>
          <p:cNvSpPr>
            <a:spLocks noGrp="1"/>
          </p:cNvSpPr>
          <p:nvPr>
            <p:ph sz="half" idx="1"/>
          </p:nvPr>
        </p:nvSpPr>
        <p:spPr>
          <a:xfrm>
            <a:off x="3523105" y="1326630"/>
            <a:ext cx="4271771" cy="1036949"/>
          </a:xfrm>
        </p:spPr>
        <p:txBody>
          <a:bodyPr>
            <a:normAutofit lnSpcReduction="10000"/>
          </a:bodyPr>
          <a:lstStyle/>
          <a:p>
            <a:r>
              <a:rPr lang="en-US" sz="1800" b="0" i="0" u="none" strike="noStrike" dirty="0">
                <a:effectLst/>
                <a:latin typeface="Times New Roman" panose="02020603050405020304" pitchFamily="18" charset="0"/>
                <a:cs typeface="Times New Roman" panose="02020603050405020304" pitchFamily="18" charset="0"/>
              </a:rPr>
              <a:t>select count(title) from books;</a:t>
            </a:r>
          </a:p>
          <a:p>
            <a:r>
              <a:rPr lang="en-US" dirty="0">
                <a:latin typeface="Times New Roman" panose="02020603050405020304" pitchFamily="18" charset="0"/>
                <a:cs typeface="Times New Roman" panose="02020603050405020304" pitchFamily="18" charset="0"/>
              </a:rPr>
              <a:t>select count(title),title from books group by title</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2062250-7214-3EE1-4B42-CAA57A820BA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b="8017"/>
          <a:stretch/>
        </p:blipFill>
        <p:spPr>
          <a:xfrm>
            <a:off x="2215298" y="2645494"/>
            <a:ext cx="8144759" cy="3697856"/>
          </a:xfrm>
        </p:spPr>
      </p:pic>
    </p:spTree>
    <p:extLst>
      <p:ext uri="{BB962C8B-B14F-4D97-AF65-F5344CB8AC3E}">
        <p14:creationId xmlns:p14="http://schemas.microsoft.com/office/powerpoint/2010/main" val="46016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F187-C63B-C2F3-E8A1-22985221CAEC}"/>
              </a:ext>
            </a:extLst>
          </p:cNvPr>
          <p:cNvSpPr>
            <a:spLocks noGrp="1"/>
          </p:cNvSpPr>
          <p:nvPr>
            <p:ph type="title"/>
          </p:nvPr>
        </p:nvSpPr>
        <p:spPr>
          <a:xfrm>
            <a:off x="4163505" y="450466"/>
            <a:ext cx="3864990" cy="524743"/>
          </a:xfrm>
        </p:spPr>
        <p:txBody>
          <a:bodyPr>
            <a:normAutofit/>
          </a:bodyPr>
          <a:lstStyle/>
          <a:p>
            <a:r>
              <a:rPr lang="en-IN" sz="2500" b="1" dirty="0">
                <a:latin typeface="Times New Roman" panose="02020603050405020304" pitchFamily="18" charset="0"/>
                <a:cs typeface="Times New Roman" panose="02020603050405020304" pitchFamily="18" charset="0"/>
              </a:rPr>
              <a:t>CASE STATEMENT </a:t>
            </a:r>
          </a:p>
        </p:txBody>
      </p:sp>
      <p:sp>
        <p:nvSpPr>
          <p:cNvPr id="3" name="Content Placeholder 2">
            <a:extLst>
              <a:ext uri="{FF2B5EF4-FFF2-40B4-BE49-F238E27FC236}">
                <a16:creationId xmlns:a16="http://schemas.microsoft.com/office/drawing/2014/main" id="{0830393D-00C2-DB2E-F26C-0D4E19F97B9D}"/>
              </a:ext>
            </a:extLst>
          </p:cNvPr>
          <p:cNvSpPr>
            <a:spLocks noGrp="1"/>
          </p:cNvSpPr>
          <p:nvPr>
            <p:ph sz="half" idx="1"/>
          </p:nvPr>
        </p:nvSpPr>
        <p:spPr>
          <a:xfrm>
            <a:off x="563816" y="1593130"/>
            <a:ext cx="4705767" cy="3746726"/>
          </a:xfrm>
        </p:spPr>
        <p:txBody>
          <a:bodyPr>
            <a:normAutofit/>
          </a:bodyPr>
          <a:lstStyle/>
          <a:p>
            <a:r>
              <a:rPr lang="en-US" dirty="0">
                <a:latin typeface="Times New Roman" panose="02020603050405020304" pitchFamily="18" charset="0"/>
                <a:cs typeface="Times New Roman" panose="02020603050405020304" pitchFamily="18" charset="0"/>
              </a:rPr>
              <a:t>//CASE//</a:t>
            </a:r>
          </a:p>
          <a:p>
            <a:r>
              <a:rPr lang="en-US" dirty="0">
                <a:latin typeface="Times New Roman" panose="02020603050405020304" pitchFamily="18" charset="0"/>
                <a:cs typeface="Times New Roman" panose="02020603050405020304" pitchFamily="18" charset="0"/>
              </a:rPr>
              <a:t>SELECT </a:t>
            </a:r>
            <a:r>
              <a:rPr lang="en-US" dirty="0" err="1">
                <a:latin typeface="Times New Roman" panose="02020603050405020304" pitchFamily="18" charset="0"/>
                <a:cs typeface="Times New Roman" panose="02020603050405020304" pitchFamily="18" charset="0"/>
              </a:rPr>
              <a:t>Title,Publisher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PublicationYear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CASE</a:t>
            </a:r>
          </a:p>
          <a:p>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PublicationYear</a:t>
            </a:r>
            <a:r>
              <a:rPr lang="en-US" dirty="0">
                <a:latin typeface="Times New Roman" panose="02020603050405020304" pitchFamily="18" charset="0"/>
                <a:cs typeface="Times New Roman" panose="02020603050405020304" pitchFamily="18" charset="0"/>
              </a:rPr>
              <a:t> &gt;2001 THEN "</a:t>
            </a:r>
            <a:r>
              <a:rPr lang="en-US" dirty="0" err="1">
                <a:latin typeface="Times New Roman" panose="02020603050405020304" pitchFamily="18" charset="0"/>
                <a:cs typeface="Times New Roman" panose="02020603050405020304" pitchFamily="18" charset="0"/>
              </a:rPr>
              <a:t>PublicationYear</a:t>
            </a:r>
            <a:r>
              <a:rPr lang="en-US" dirty="0">
                <a:latin typeface="Times New Roman" panose="02020603050405020304" pitchFamily="18" charset="0"/>
                <a:cs typeface="Times New Roman" panose="02020603050405020304" pitchFamily="18" charset="0"/>
              </a:rPr>
              <a:t> is greater than 2001"</a:t>
            </a:r>
          </a:p>
          <a:p>
            <a:r>
              <a:rPr lang="en-US" dirty="0">
                <a:latin typeface="Times New Roman" panose="02020603050405020304" pitchFamily="18" charset="0"/>
                <a:cs typeface="Times New Roman" panose="02020603050405020304" pitchFamily="18" charset="0"/>
              </a:rPr>
              <a:t>WHEN </a:t>
            </a:r>
            <a:r>
              <a:rPr lang="en-US" dirty="0" err="1">
                <a:latin typeface="Times New Roman" panose="02020603050405020304" pitchFamily="18" charset="0"/>
                <a:cs typeface="Times New Roman" panose="02020603050405020304" pitchFamily="18" charset="0"/>
              </a:rPr>
              <a:t>PublicationYear</a:t>
            </a:r>
            <a:r>
              <a:rPr lang="en-US" dirty="0">
                <a:latin typeface="Times New Roman" panose="02020603050405020304" pitchFamily="18" charset="0"/>
                <a:cs typeface="Times New Roman" panose="02020603050405020304" pitchFamily="18" charset="0"/>
              </a:rPr>
              <a:t>=1869 THEN "</a:t>
            </a:r>
            <a:r>
              <a:rPr lang="en-US" dirty="0" err="1">
                <a:latin typeface="Times New Roman" panose="02020603050405020304" pitchFamily="18" charset="0"/>
                <a:cs typeface="Times New Roman" panose="02020603050405020304" pitchFamily="18" charset="0"/>
              </a:rPr>
              <a:t>PublicationYear</a:t>
            </a:r>
            <a:r>
              <a:rPr lang="en-US" dirty="0">
                <a:latin typeface="Times New Roman" panose="02020603050405020304" pitchFamily="18" charset="0"/>
                <a:cs typeface="Times New Roman" panose="02020603050405020304" pitchFamily="18" charset="0"/>
              </a:rPr>
              <a:t> is 1869"</a:t>
            </a:r>
          </a:p>
          <a:p>
            <a:r>
              <a:rPr lang="en-US" dirty="0">
                <a:latin typeface="Times New Roman" panose="02020603050405020304" pitchFamily="18" charset="0"/>
                <a:cs typeface="Times New Roman" panose="02020603050405020304" pitchFamily="18" charset="0"/>
              </a:rPr>
              <a:t>ELSE "</a:t>
            </a:r>
            <a:r>
              <a:rPr lang="en-US" dirty="0" err="1">
                <a:latin typeface="Times New Roman" panose="02020603050405020304" pitchFamily="18" charset="0"/>
                <a:cs typeface="Times New Roman" panose="02020603050405020304" pitchFamily="18" charset="0"/>
              </a:rPr>
              <a:t>PublicationYear</a:t>
            </a:r>
            <a:r>
              <a:rPr lang="en-US" dirty="0">
                <a:latin typeface="Times New Roman" panose="02020603050405020304" pitchFamily="18" charset="0"/>
                <a:cs typeface="Times New Roman" panose="02020603050405020304" pitchFamily="18" charset="0"/>
              </a:rPr>
              <a:t> is under 1869"</a:t>
            </a:r>
          </a:p>
          <a:p>
            <a:r>
              <a:rPr lang="en-US" dirty="0">
                <a:latin typeface="Times New Roman" panose="02020603050405020304" pitchFamily="18" charset="0"/>
                <a:cs typeface="Times New Roman" panose="02020603050405020304" pitchFamily="18" charset="0"/>
              </a:rPr>
              <a:t>END AS </a:t>
            </a:r>
            <a:r>
              <a:rPr lang="en-US" dirty="0" err="1">
                <a:latin typeface="Times New Roman" panose="02020603050405020304" pitchFamily="18" charset="0"/>
                <a:cs typeface="Times New Roman" panose="02020603050405020304" pitchFamily="18" charset="0"/>
              </a:rPr>
              <a:t>Bookdet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FROM Books; </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8B8298F-DBB3-8E71-2B1F-0CA54B38D993}"/>
              </a:ext>
            </a:extLst>
          </p:cNvPr>
          <p:cNvPicPr>
            <a:picLocks noGrp="1" noChangeAspect="1"/>
          </p:cNvPicPr>
          <p:nvPr>
            <p:ph sz="half" idx="2"/>
          </p:nvPr>
        </p:nvPicPr>
        <p:blipFill>
          <a:blip r:embed="rId2"/>
          <a:srcRect b="5142"/>
          <a:stretch/>
        </p:blipFill>
        <p:spPr>
          <a:xfrm>
            <a:off x="5071620" y="1593131"/>
            <a:ext cx="5646656" cy="3746726"/>
          </a:xfrm>
        </p:spPr>
      </p:pic>
    </p:spTree>
    <p:extLst>
      <p:ext uri="{BB962C8B-B14F-4D97-AF65-F5344CB8AC3E}">
        <p14:creationId xmlns:p14="http://schemas.microsoft.com/office/powerpoint/2010/main" val="1274503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7C35-13D8-24B7-8D7B-BC8DF46B2264}"/>
              </a:ext>
            </a:extLst>
          </p:cNvPr>
          <p:cNvSpPr>
            <a:spLocks noGrp="1"/>
          </p:cNvSpPr>
          <p:nvPr>
            <p:ph type="title"/>
          </p:nvPr>
        </p:nvSpPr>
        <p:spPr>
          <a:xfrm>
            <a:off x="4920791" y="370803"/>
            <a:ext cx="1989056" cy="500314"/>
          </a:xfrm>
        </p:spPr>
        <p:txBody>
          <a:bodyPr>
            <a:normAutofit/>
          </a:bodyPr>
          <a:lstStyle/>
          <a:p>
            <a:r>
              <a:rPr lang="en-US" sz="2500" b="1" dirty="0">
                <a:latin typeface="Times New Roman" panose="02020603050405020304" pitchFamily="18" charset="0"/>
                <a:cs typeface="Times New Roman" panose="02020603050405020304" pitchFamily="18" charset="0"/>
              </a:rPr>
              <a:t>VIEW </a:t>
            </a:r>
          </a:p>
        </p:txBody>
      </p:sp>
      <p:sp>
        <p:nvSpPr>
          <p:cNvPr id="3" name="Content Placeholder 2">
            <a:extLst>
              <a:ext uri="{FF2B5EF4-FFF2-40B4-BE49-F238E27FC236}">
                <a16:creationId xmlns:a16="http://schemas.microsoft.com/office/drawing/2014/main" id="{C74ADFCD-557A-42C8-DDFB-D8CDED960CA0}"/>
              </a:ext>
            </a:extLst>
          </p:cNvPr>
          <p:cNvSpPr>
            <a:spLocks noGrp="1"/>
          </p:cNvSpPr>
          <p:nvPr>
            <p:ph sz="half" idx="1"/>
          </p:nvPr>
        </p:nvSpPr>
        <p:spPr>
          <a:xfrm>
            <a:off x="1129425" y="1093144"/>
            <a:ext cx="10069618" cy="1557601"/>
          </a:xfrm>
        </p:spPr>
        <p:txBody>
          <a:bodyPr>
            <a:normAutofit/>
          </a:bodyPr>
          <a:lstStyle/>
          <a:p>
            <a:r>
              <a:rPr lang="en-US" sz="2000" dirty="0">
                <a:latin typeface="Times New Roman" panose="02020603050405020304" pitchFamily="18" charset="0"/>
                <a:cs typeface="Times New Roman" panose="02020603050405020304" pitchFamily="18" charset="0"/>
              </a:rPr>
              <a:t>//VIEW//create view </a:t>
            </a:r>
            <a:r>
              <a:rPr lang="en-US" sz="2000" dirty="0" err="1">
                <a:latin typeface="Times New Roman" panose="02020603050405020304" pitchFamily="18" charset="0"/>
                <a:cs typeface="Times New Roman" panose="02020603050405020304" pitchFamily="18" charset="0"/>
              </a:rPr>
              <a:t>Journalsdet</a:t>
            </a:r>
            <a:r>
              <a:rPr lang="en-US" sz="2000" dirty="0">
                <a:latin typeface="Times New Roman" panose="02020603050405020304" pitchFamily="18" charset="0"/>
                <a:cs typeface="Times New Roman" panose="02020603050405020304" pitchFamily="18" charset="0"/>
              </a:rPr>
              <a:t> as select Title, Publisher,  Issue from Journals where </a:t>
            </a:r>
            <a:r>
              <a:rPr lang="en-US" sz="2000" dirty="0" err="1">
                <a:latin typeface="Times New Roman" panose="02020603050405020304" pitchFamily="18" charset="0"/>
                <a:cs typeface="Times New Roman" panose="02020603050405020304" pitchFamily="18" charset="0"/>
              </a:rPr>
              <a:t>PublicationYear</a:t>
            </a:r>
            <a:r>
              <a:rPr lang="en-US" sz="2000" dirty="0">
                <a:latin typeface="Times New Roman" panose="02020603050405020304" pitchFamily="18" charset="0"/>
                <a:cs typeface="Times New Roman" panose="02020603050405020304" pitchFamily="18" charset="0"/>
              </a:rPr>
              <a:t>&gt;2021; select * from </a:t>
            </a:r>
            <a:r>
              <a:rPr lang="en-US" sz="2000" dirty="0" err="1">
                <a:latin typeface="Times New Roman" panose="02020603050405020304" pitchFamily="18" charset="0"/>
                <a:cs typeface="Times New Roman" panose="02020603050405020304" pitchFamily="18" charset="0"/>
              </a:rPr>
              <a:t>Journalsdet</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ECB24BE-4B54-0F7B-9452-4932414AA41F}"/>
              </a:ext>
            </a:extLst>
          </p:cNvPr>
          <p:cNvPicPr>
            <a:picLocks noGrp="1" noChangeAspect="1"/>
          </p:cNvPicPr>
          <p:nvPr>
            <p:ph sz="half" idx="2"/>
          </p:nvPr>
        </p:nvPicPr>
        <p:blipFill>
          <a:blip r:embed="rId2"/>
          <a:srcRect r="15447" b="6758"/>
          <a:stretch/>
        </p:blipFill>
        <p:spPr>
          <a:xfrm>
            <a:off x="1204840" y="1925969"/>
            <a:ext cx="9598278" cy="4562573"/>
          </a:xfrm>
        </p:spPr>
      </p:pic>
    </p:spTree>
    <p:extLst>
      <p:ext uri="{BB962C8B-B14F-4D97-AF65-F5344CB8AC3E}">
        <p14:creationId xmlns:p14="http://schemas.microsoft.com/office/powerpoint/2010/main" val="108048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D7C6-0029-C301-63F3-9905A3BEF2EB}"/>
              </a:ext>
            </a:extLst>
          </p:cNvPr>
          <p:cNvSpPr>
            <a:spLocks noGrp="1"/>
          </p:cNvSpPr>
          <p:nvPr>
            <p:ph type="title"/>
          </p:nvPr>
        </p:nvSpPr>
        <p:spPr>
          <a:xfrm>
            <a:off x="4578285" y="509048"/>
            <a:ext cx="2454111" cy="499620"/>
          </a:xfrm>
        </p:spPr>
        <p:txBody>
          <a:bodyPr>
            <a:normAutofit/>
          </a:bodyPr>
          <a:lstStyle/>
          <a:p>
            <a:r>
              <a:rPr lang="en-US" sz="2500" b="1" dirty="0">
                <a:latin typeface="Times New Roman" panose="02020603050405020304" pitchFamily="18" charset="0"/>
                <a:cs typeface="Times New Roman" panose="02020603050405020304" pitchFamily="18" charset="0"/>
              </a:rPr>
              <a:t>DELIMTER</a:t>
            </a:r>
          </a:p>
        </p:txBody>
      </p:sp>
      <p:sp>
        <p:nvSpPr>
          <p:cNvPr id="3" name="Content Placeholder 2">
            <a:extLst>
              <a:ext uri="{FF2B5EF4-FFF2-40B4-BE49-F238E27FC236}">
                <a16:creationId xmlns:a16="http://schemas.microsoft.com/office/drawing/2014/main" id="{4C7FD739-0AFD-AF40-A272-E20C5D4332F3}"/>
              </a:ext>
            </a:extLst>
          </p:cNvPr>
          <p:cNvSpPr>
            <a:spLocks noGrp="1"/>
          </p:cNvSpPr>
          <p:nvPr>
            <p:ph sz="half" idx="1"/>
          </p:nvPr>
        </p:nvSpPr>
        <p:spPr>
          <a:xfrm>
            <a:off x="650451" y="1689472"/>
            <a:ext cx="4326902" cy="3730939"/>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DELIMITER //</a:t>
            </a:r>
          </a:p>
          <a:p>
            <a:pPr algn="just"/>
            <a:r>
              <a:rPr lang="en-US" dirty="0">
                <a:latin typeface="Times New Roman" panose="02020603050405020304" pitchFamily="18" charset="0"/>
                <a:cs typeface="Times New Roman" panose="02020603050405020304" pitchFamily="18" charset="0"/>
              </a:rPr>
              <a:t>CREATE PROCEDURE </a:t>
            </a:r>
            <a:r>
              <a:rPr lang="en-US" dirty="0" err="1">
                <a:latin typeface="Times New Roman" panose="02020603050405020304" pitchFamily="18" charset="0"/>
                <a:cs typeface="Times New Roman" panose="02020603050405020304" pitchFamily="18" charset="0"/>
              </a:rPr>
              <a:t>Authorsdetails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BEGIN</a:t>
            </a:r>
          </a:p>
          <a:p>
            <a:pPr algn="just"/>
            <a:r>
              <a:rPr lang="en-US" dirty="0">
                <a:latin typeface="Times New Roman" panose="02020603050405020304" pitchFamily="18" charset="0"/>
                <a:cs typeface="Times New Roman" panose="02020603050405020304" pitchFamily="18" charset="0"/>
              </a:rPr>
              <a:t>DECLARE Total INT DEFAULT 0;</a:t>
            </a:r>
          </a:p>
          <a:p>
            <a:pPr algn="just"/>
            <a:r>
              <a:rPr lang="en-US" dirty="0">
                <a:latin typeface="Times New Roman" panose="02020603050405020304" pitchFamily="18" charset="0"/>
                <a:cs typeface="Times New Roman" panose="02020603050405020304" pitchFamily="18" charset="0"/>
              </a:rPr>
              <a:t>SELECT COUNT(</a:t>
            </a:r>
            <a:r>
              <a:rPr lang="en-US" dirty="0" err="1">
                <a:latin typeface="Times New Roman" panose="02020603050405020304" pitchFamily="18" charset="0"/>
                <a:cs typeface="Times New Roman" panose="02020603050405020304" pitchFamily="18" charset="0"/>
              </a:rPr>
              <a:t>AuthorID</a:t>
            </a:r>
            <a:r>
              <a:rPr lang="en-US" dirty="0">
                <a:latin typeface="Times New Roman" panose="02020603050405020304" pitchFamily="18" charset="0"/>
                <a:cs typeface="Times New Roman" panose="02020603050405020304" pitchFamily="18" charset="0"/>
              </a:rPr>
              <a:t>)INTO Total</a:t>
            </a:r>
          </a:p>
          <a:p>
            <a:pPr marL="0" indent="0" algn="just">
              <a:buNone/>
            </a:pPr>
            <a:r>
              <a:rPr lang="en-US" dirty="0">
                <a:latin typeface="Times New Roman" panose="02020603050405020304" pitchFamily="18" charset="0"/>
                <a:cs typeface="Times New Roman" panose="02020603050405020304" pitchFamily="18" charset="0"/>
              </a:rPr>
              <a:t>   FROM Authors;</a:t>
            </a:r>
          </a:p>
          <a:p>
            <a:pPr marL="0" indent="0" algn="just">
              <a:buNone/>
            </a:pPr>
            <a:r>
              <a:rPr lang="en-US" dirty="0">
                <a:latin typeface="Times New Roman" panose="02020603050405020304" pitchFamily="18" charset="0"/>
                <a:cs typeface="Times New Roman" panose="02020603050405020304" pitchFamily="18" charset="0"/>
              </a:rPr>
              <a:t>SELECT Total;</a:t>
            </a:r>
          </a:p>
          <a:p>
            <a:pPr marL="0" indent="0" algn="just">
              <a:buNone/>
            </a:pPr>
            <a:r>
              <a:rPr lang="en-US" dirty="0">
                <a:latin typeface="Times New Roman" panose="02020603050405020304" pitchFamily="18" charset="0"/>
                <a:cs typeface="Times New Roman" panose="02020603050405020304" pitchFamily="18" charset="0"/>
              </a:rPr>
              <a:t>END //</a:t>
            </a:r>
          </a:p>
          <a:p>
            <a:pPr marL="0" indent="0" algn="just">
              <a:buNone/>
            </a:pPr>
            <a:r>
              <a:rPr lang="en-US" dirty="0">
                <a:latin typeface="Times New Roman" panose="02020603050405020304" pitchFamily="18" charset="0"/>
                <a:cs typeface="Times New Roman" panose="02020603050405020304" pitchFamily="18" charset="0"/>
              </a:rPr>
              <a:t>DELIMITER ; </a:t>
            </a:r>
          </a:p>
          <a:p>
            <a:pPr marL="0" indent="0" algn="just">
              <a:buNone/>
            </a:pPr>
            <a:r>
              <a:rPr lang="en-US" dirty="0">
                <a:latin typeface="Times New Roman" panose="02020603050405020304" pitchFamily="18" charset="0"/>
                <a:cs typeface="Times New Roman" panose="02020603050405020304" pitchFamily="18" charset="0"/>
              </a:rPr>
              <a:t> CALL </a:t>
            </a:r>
            <a:r>
              <a:rPr lang="en-US" dirty="0" err="1">
                <a:latin typeface="Times New Roman" panose="02020603050405020304" pitchFamily="18" charset="0"/>
                <a:cs typeface="Times New Roman" panose="02020603050405020304" pitchFamily="18" charset="0"/>
              </a:rPr>
              <a:t>Authorsdetails</a:t>
            </a:r>
            <a:r>
              <a:rPr lang="en-US" dirty="0">
                <a:latin typeface="Times New Roman" panose="02020603050405020304" pitchFamily="18" charset="0"/>
                <a:cs typeface="Times New Roman" panose="02020603050405020304" pitchFamily="18" charset="0"/>
              </a:rPr>
              <a:t>();</a:t>
            </a:r>
          </a:p>
        </p:txBody>
      </p:sp>
      <p:pic>
        <p:nvPicPr>
          <p:cNvPr id="6" name="Content Placeholder 5">
            <a:extLst>
              <a:ext uri="{FF2B5EF4-FFF2-40B4-BE49-F238E27FC236}">
                <a16:creationId xmlns:a16="http://schemas.microsoft.com/office/drawing/2014/main" id="{CA7399F6-E371-5260-19E4-EAD66509E1CA}"/>
              </a:ext>
            </a:extLst>
          </p:cNvPr>
          <p:cNvPicPr>
            <a:picLocks noGrp="1" noChangeAspect="1"/>
          </p:cNvPicPr>
          <p:nvPr>
            <p:ph sz="half" idx="2"/>
          </p:nvPr>
        </p:nvPicPr>
        <p:blipFill>
          <a:blip r:embed="rId2"/>
          <a:srcRect b="5535"/>
          <a:stretch/>
        </p:blipFill>
        <p:spPr>
          <a:xfrm>
            <a:off x="4977353" y="1282046"/>
            <a:ext cx="5420411" cy="4138366"/>
          </a:xfrm>
        </p:spPr>
      </p:pic>
    </p:spTree>
    <p:extLst>
      <p:ext uri="{BB962C8B-B14F-4D97-AF65-F5344CB8AC3E}">
        <p14:creationId xmlns:p14="http://schemas.microsoft.com/office/powerpoint/2010/main" val="2910085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255</TotalTime>
  <Words>630</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Castellar</vt:lpstr>
      <vt:lpstr>Century Gothic</vt:lpstr>
      <vt:lpstr>Times New Roman</vt:lpstr>
      <vt:lpstr>Wingdings</vt:lpstr>
      <vt:lpstr>Wingdings 3</vt:lpstr>
      <vt:lpstr>Ion</vt:lpstr>
      <vt:lpstr>ACADAMIC RESEARCH DATABASE MANAGEMENT SYSTEM</vt:lpstr>
      <vt:lpstr>OBJECTIVE </vt:lpstr>
      <vt:lpstr>Tables</vt:lpstr>
      <vt:lpstr>BOOKS TABLE</vt:lpstr>
      <vt:lpstr>AUTHORS WITH AUTHOR_BOOK USING JOINS</vt:lpstr>
      <vt:lpstr>AGGREGATE FUNCTIONS</vt:lpstr>
      <vt:lpstr>CASE STATEMENT </vt:lpstr>
      <vt:lpstr>VIEW </vt:lpstr>
      <vt:lpstr>DELIMTER</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Gopika</dc:creator>
  <cp:lastModifiedBy>Gopika</cp:lastModifiedBy>
  <cp:revision>13</cp:revision>
  <dcterms:created xsi:type="dcterms:W3CDTF">2024-09-02T10:03:15Z</dcterms:created>
  <dcterms:modified xsi:type="dcterms:W3CDTF">2024-09-03T10:48:04Z</dcterms:modified>
</cp:coreProperties>
</file>