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18288000" cy="10287000"/>
  <p:notesSz cx="6858000" cy="9144000"/>
  <p:embeddedFontLst>
    <p:embeddedFont>
      <p:font typeface="Barlow" charset="0"/>
      <p:bold r:id="rId9"/>
      <p:boldItalic r:id="rId10"/>
    </p:embeddedFont>
    <p:embeddedFont>
      <p:font typeface="Barlow Medium" charset="0"/>
      <p:regular r:id="rId11"/>
      <p:bold r:id="rId12"/>
      <p:italic r:id="rId13"/>
      <p:boldItalic r:id="rId14"/>
    </p:embeddedFont>
    <p:embeddedFont>
      <p:font typeface="Calibri" pitchFamily="34" charset="0"/>
      <p:regular r:id="rId15"/>
      <p:bold r:id="rId16"/>
      <p:italic r:id="rId17"/>
      <p:boldItalic r:id="rId18"/>
    </p:embeddedFont>
    <p:embeddedFont>
      <p:font typeface="Sitka Subheading" pitchFamily="2" charset="0"/>
      <p:regular r:id="rId19"/>
      <p:bold r:id="rId20"/>
      <p:italic r:id="rId21"/>
      <p:boldItalic r:id="rId22"/>
    </p:embeddedFont>
    <p:embeddedFont>
      <p:font typeface="Montserrat"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45" d="100"/>
          <a:sy n="45" d="100"/>
        </p:scale>
        <p:origin x="-8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font" Target="fonts/font18.fntdata"/><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viewProps" Target="viewProp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15.png"/><Relationship Id="rId3" Type="http://schemas.openxmlformats.org/officeDocument/2006/relationships/image" Target="../media/image6.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11.png"/><Relationship Id="rId1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D50F"/>
        </a:solidFill>
        <a:effectLst/>
      </p:bgPr>
    </p:bg>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a:stretch/>
        </p:blipFill>
        <p:spPr>
          <a:xfrm rot="-7838984">
            <a:off x="-3769805" y="3668101"/>
            <a:ext cx="13321226" cy="6889572"/>
          </a:xfrm>
          <a:prstGeom prst="rect">
            <a:avLst/>
          </a:prstGeom>
          <a:noFill/>
          <a:ln>
            <a:noFill/>
          </a:ln>
        </p:spPr>
      </p:pic>
      <p:sp>
        <p:nvSpPr>
          <p:cNvPr id="85" name="Google Shape;85;p13"/>
          <p:cNvSpPr txBox="1"/>
          <p:nvPr/>
        </p:nvSpPr>
        <p:spPr>
          <a:xfrm>
            <a:off x="6527586" y="796676"/>
            <a:ext cx="10731714" cy="1618923"/>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12000" b="1" dirty="0" smtClean="0">
                <a:solidFill>
                  <a:srgbClr val="141414"/>
                </a:solidFill>
                <a:latin typeface="Barlow"/>
                <a:sym typeface="Barlow"/>
              </a:rPr>
              <a:t>GoLearn</a:t>
            </a:r>
            <a:endParaRPr/>
          </a:p>
        </p:txBody>
      </p:sp>
      <p:sp>
        <p:nvSpPr>
          <p:cNvPr id="86" name="Google Shape;86;p13"/>
          <p:cNvSpPr/>
          <p:nvPr/>
        </p:nvSpPr>
        <p:spPr>
          <a:xfrm>
            <a:off x="251324" y="125448"/>
            <a:ext cx="1806504" cy="1806504"/>
          </a:xfrm>
          <a:custGeom>
            <a:avLst/>
            <a:gdLst/>
            <a:ahLst/>
            <a:cxnLst/>
            <a:rect l="l" t="t" r="r" b="b"/>
            <a:pathLst>
              <a:path w="1913890" h="1913890" extrusionOk="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7" name="Google Shape;87;p13"/>
          <p:cNvPicPr preferRelativeResize="0"/>
          <p:nvPr/>
        </p:nvPicPr>
        <p:blipFill rotWithShape="1">
          <a:blip r:embed="rId4">
            <a:alphaModFix/>
          </a:blip>
          <a:srcRect/>
          <a:stretch/>
        </p:blipFill>
        <p:spPr>
          <a:xfrm>
            <a:off x="368585" y="294126"/>
            <a:ext cx="1571982" cy="1469149"/>
          </a:xfrm>
          <a:prstGeom prst="rect">
            <a:avLst/>
          </a:prstGeom>
          <a:noFill/>
          <a:ln>
            <a:noFill/>
          </a:ln>
        </p:spPr>
      </p:pic>
      <p:grpSp>
        <p:nvGrpSpPr>
          <p:cNvPr id="88" name="Google Shape;88;p13"/>
          <p:cNvGrpSpPr/>
          <p:nvPr/>
        </p:nvGrpSpPr>
        <p:grpSpPr>
          <a:xfrm>
            <a:off x="10235149" y="8753588"/>
            <a:ext cx="7024152" cy="504712"/>
            <a:chOff x="-859569" y="-160999"/>
            <a:chExt cx="9365535" cy="672950"/>
          </a:xfrm>
        </p:grpSpPr>
        <p:sp>
          <p:nvSpPr>
            <p:cNvPr id="89" name="Google Shape;89;p13"/>
            <p:cNvSpPr txBox="1"/>
            <p:nvPr/>
          </p:nvSpPr>
          <p:spPr>
            <a:xfrm>
              <a:off x="-859569" y="-47616"/>
              <a:ext cx="7808100" cy="463200"/>
            </a:xfrm>
            <a:prstGeom prst="rect">
              <a:avLst/>
            </a:prstGeom>
            <a:noFill/>
            <a:ln>
              <a:noFill/>
            </a:ln>
          </p:spPr>
          <p:txBody>
            <a:bodyPr spcFirstLastPara="1" wrap="square" lIns="0" tIns="0" rIns="0" bIns="0" anchor="t" anchorCtr="0">
              <a:noAutofit/>
            </a:bodyPr>
            <a:lstStyle/>
            <a:p>
              <a:pPr marL="0" marR="0" lvl="0" indent="0" algn="r" rtl="0">
                <a:lnSpc>
                  <a:spcPct val="140000"/>
                </a:lnSpc>
                <a:spcBef>
                  <a:spcPts val="0"/>
                </a:spcBef>
                <a:spcAft>
                  <a:spcPts val="0"/>
                </a:spcAft>
                <a:buNone/>
              </a:pPr>
              <a:r>
                <a:rPr lang="en-US" sz="2100" b="0" i="0" u="none" strike="noStrike" cap="none">
                  <a:solidFill>
                    <a:srgbClr val="141414"/>
                  </a:solidFill>
                  <a:latin typeface="Barlow Medium"/>
                  <a:ea typeface="Barlow Medium"/>
                  <a:cs typeface="Barlow Medium"/>
                  <a:sym typeface="Barlow Medium"/>
                </a:rPr>
                <a:t>EDUTHON-EDUCATION THEMED  HACKATHON</a:t>
              </a:r>
              <a:endParaRPr/>
            </a:p>
          </p:txBody>
        </p:sp>
        <p:sp>
          <p:nvSpPr>
            <p:cNvPr id="90" name="Google Shape;90;p13"/>
            <p:cNvSpPr txBox="1"/>
            <p:nvPr/>
          </p:nvSpPr>
          <p:spPr>
            <a:xfrm>
              <a:off x="7307557" y="-160999"/>
              <a:ext cx="1198409" cy="672950"/>
            </a:xfrm>
            <a:prstGeom prst="rect">
              <a:avLst/>
            </a:prstGeom>
            <a:noFill/>
            <a:ln>
              <a:noFill/>
            </a:ln>
          </p:spPr>
          <p:txBody>
            <a:bodyPr spcFirstLastPara="1" wrap="square" lIns="0" tIns="0" rIns="0" bIns="0" anchor="t" anchorCtr="0">
              <a:noAutofit/>
            </a:bodyPr>
            <a:lstStyle/>
            <a:p>
              <a:pPr marL="0" marR="0" lvl="0" indent="0" algn="r" rtl="0">
                <a:lnSpc>
                  <a:spcPct val="140000"/>
                </a:lnSpc>
                <a:spcBef>
                  <a:spcPts val="0"/>
                </a:spcBef>
                <a:spcAft>
                  <a:spcPts val="0"/>
                </a:spcAft>
                <a:buNone/>
              </a:pPr>
              <a:r>
                <a:rPr lang="en-US" sz="3000" b="1" i="0" u="none" strike="noStrike" cap="none">
                  <a:solidFill>
                    <a:srgbClr val="141414"/>
                  </a:solidFill>
                  <a:latin typeface="Barlow"/>
                  <a:ea typeface="Barlow"/>
                  <a:cs typeface="Barlow"/>
                  <a:sym typeface="Barlow"/>
                </a:rPr>
                <a:t>01</a:t>
              </a:r>
              <a:endParaRPr/>
            </a:p>
          </p:txBody>
        </p:sp>
      </p:grpSp>
      <p:sp>
        <p:nvSpPr>
          <p:cNvPr id="91" name="Google Shape;91;p13"/>
          <p:cNvSpPr txBox="1"/>
          <p:nvPr/>
        </p:nvSpPr>
        <p:spPr>
          <a:xfrm>
            <a:off x="3635829" y="2438400"/>
            <a:ext cx="13623471" cy="827314"/>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4200" dirty="0" smtClean="0">
                <a:solidFill>
                  <a:srgbClr val="141414"/>
                </a:solidFill>
                <a:latin typeface="Barlow"/>
                <a:sym typeface="Barlow"/>
              </a:rPr>
              <a:t>Students  can learn from anywhere via virtual labs</a:t>
            </a:r>
            <a:endParaRPr/>
          </a:p>
        </p:txBody>
      </p:sp>
      <p:sp>
        <p:nvSpPr>
          <p:cNvPr id="92" name="Google Shape;92;p13"/>
          <p:cNvSpPr txBox="1"/>
          <p:nvPr/>
        </p:nvSpPr>
        <p:spPr>
          <a:xfrm>
            <a:off x="6527586" y="3081500"/>
            <a:ext cx="10731714" cy="1085632"/>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endParaRPr lang="en-US" sz="8000" b="1" dirty="0" smtClean="0">
              <a:solidFill>
                <a:srgbClr val="141414"/>
              </a:solidFill>
              <a:latin typeface="Barlow"/>
              <a:sym typeface="Barlow"/>
            </a:endParaRPr>
          </a:p>
          <a:p>
            <a:pPr marL="0" marR="0" lvl="0" indent="0" algn="r" rtl="0">
              <a:lnSpc>
                <a:spcPct val="100000"/>
              </a:lnSpc>
              <a:spcBef>
                <a:spcPts val="0"/>
              </a:spcBef>
              <a:spcAft>
                <a:spcPts val="0"/>
              </a:spcAft>
              <a:buNone/>
            </a:pPr>
            <a:r>
              <a:rPr lang="en-US" sz="8000" b="1" dirty="0" smtClean="0">
                <a:solidFill>
                  <a:srgbClr val="141414"/>
                </a:solidFill>
                <a:latin typeface="Barlow"/>
                <a:sym typeface="Barlow"/>
              </a:rPr>
              <a:t>Plugin_Mind</a:t>
            </a:r>
          </a:p>
          <a:p>
            <a:pPr marL="0" marR="0" lvl="0" indent="0" algn="r" rtl="0">
              <a:lnSpc>
                <a:spcPct val="100000"/>
              </a:lnSpc>
              <a:spcBef>
                <a:spcPts val="0"/>
              </a:spcBef>
              <a:spcAft>
                <a:spcPts val="0"/>
              </a:spcAft>
              <a:buNone/>
            </a:pPr>
            <a:endParaRPr lang="en-US" sz="8000" b="1" dirty="0" smtClean="0">
              <a:solidFill>
                <a:srgbClr val="141414"/>
              </a:solidFill>
              <a:latin typeface="Barlow"/>
              <a:sym typeface="Barlow"/>
            </a:endParaRPr>
          </a:p>
          <a:p>
            <a:pPr marL="0" marR="0" lvl="0" indent="0" algn="r" rtl="0">
              <a:lnSpc>
                <a:spcPct val="100000"/>
              </a:lnSpc>
              <a:spcBef>
                <a:spcPts val="0"/>
              </a:spcBef>
              <a:spcAft>
                <a:spcPts val="0"/>
              </a:spcAft>
              <a:buNone/>
            </a:pPr>
            <a:endParaRPr/>
          </a:p>
        </p:txBody>
      </p:sp>
      <p:sp>
        <p:nvSpPr>
          <p:cNvPr id="93" name="Google Shape;93;p13"/>
          <p:cNvSpPr txBox="1"/>
          <p:nvPr/>
        </p:nvSpPr>
        <p:spPr>
          <a:xfrm>
            <a:off x="6527586" y="4223657"/>
            <a:ext cx="10731714" cy="2960914"/>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endParaRPr lang="en-US" sz="4200" b="1" dirty="0" smtClean="0">
              <a:solidFill>
                <a:srgbClr val="141414"/>
              </a:solidFill>
              <a:latin typeface="Barlow"/>
              <a:sym typeface="Barlow"/>
            </a:endParaRPr>
          </a:p>
          <a:p>
            <a:pPr marL="0" marR="0" lvl="0" indent="0" algn="r" rtl="0">
              <a:lnSpc>
                <a:spcPct val="100000"/>
              </a:lnSpc>
              <a:spcBef>
                <a:spcPts val="0"/>
              </a:spcBef>
              <a:spcAft>
                <a:spcPts val="0"/>
              </a:spcAft>
              <a:buNone/>
            </a:pPr>
            <a:endParaRPr lang="en-US" sz="4200" b="1" dirty="0" smtClean="0">
              <a:solidFill>
                <a:srgbClr val="141414"/>
              </a:solidFill>
              <a:latin typeface="Barlow"/>
              <a:sym typeface="Barlow"/>
            </a:endParaRPr>
          </a:p>
          <a:p>
            <a:pPr marL="0" marR="0" lvl="0" indent="0" algn="r" rtl="0">
              <a:lnSpc>
                <a:spcPct val="100000"/>
              </a:lnSpc>
              <a:spcBef>
                <a:spcPts val="0"/>
              </a:spcBef>
              <a:spcAft>
                <a:spcPts val="0"/>
              </a:spcAft>
              <a:buNone/>
            </a:pPr>
            <a:endParaRPr lang="en-US" sz="4200" b="1" dirty="0" smtClean="0">
              <a:solidFill>
                <a:srgbClr val="141414"/>
              </a:solidFill>
              <a:latin typeface="Barlow"/>
              <a:sym typeface="Barlow"/>
            </a:endParaRPr>
          </a:p>
          <a:p>
            <a:pPr marL="0" marR="0" lvl="0" indent="0" algn="r" rtl="0">
              <a:lnSpc>
                <a:spcPct val="100000"/>
              </a:lnSpc>
              <a:spcBef>
                <a:spcPts val="0"/>
              </a:spcBef>
              <a:spcAft>
                <a:spcPts val="0"/>
              </a:spcAft>
              <a:buNone/>
            </a:pPr>
            <a:r>
              <a:rPr lang="en-US" sz="4200" b="1" dirty="0" smtClean="0">
                <a:solidFill>
                  <a:srgbClr val="141414"/>
                </a:solidFill>
                <a:latin typeface="Barlow"/>
                <a:sym typeface="Barlow"/>
              </a:rPr>
              <a:t>Ishan Sethi</a:t>
            </a:r>
          </a:p>
          <a:p>
            <a:pPr marL="0" marR="0" lvl="0" indent="0" algn="r" rtl="0">
              <a:lnSpc>
                <a:spcPct val="100000"/>
              </a:lnSpc>
              <a:spcBef>
                <a:spcPts val="0"/>
              </a:spcBef>
              <a:spcAft>
                <a:spcPts val="0"/>
              </a:spcAft>
              <a:buNone/>
            </a:pPr>
            <a:r>
              <a:rPr lang="en-US" sz="4200" b="1" dirty="0" smtClean="0">
                <a:solidFill>
                  <a:srgbClr val="141414"/>
                </a:solidFill>
                <a:latin typeface="Barlow"/>
                <a:sym typeface="Barlow"/>
              </a:rPr>
              <a:t>Aishwarya Jaiswal</a:t>
            </a:r>
          </a:p>
          <a:p>
            <a:pPr marL="0" marR="0" lvl="0" indent="0" algn="r" rtl="0">
              <a:lnSpc>
                <a:spcPct val="100000"/>
              </a:lnSpc>
              <a:spcBef>
                <a:spcPts val="0"/>
              </a:spcBef>
              <a:spcAft>
                <a:spcPts val="0"/>
              </a:spcAft>
              <a:buNone/>
            </a:pPr>
            <a:r>
              <a:rPr lang="en-US" sz="4200" b="1" dirty="0" smtClean="0">
                <a:solidFill>
                  <a:srgbClr val="141414"/>
                </a:solidFill>
                <a:latin typeface="Barlow"/>
                <a:sym typeface="Barlow"/>
              </a:rPr>
              <a:t>Pooja Mandal</a:t>
            </a:r>
          </a:p>
          <a:p>
            <a:pPr marL="0" marR="0" lvl="0" indent="0" algn="r" rtl="0">
              <a:lnSpc>
                <a:spcPct val="100000"/>
              </a:lnSpc>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CDA7D"/>
        </a:solidFill>
        <a:effectLst/>
      </p:bgPr>
    </p:bg>
    <p:spTree>
      <p:nvGrpSpPr>
        <p:cNvPr id="1" name="Shape 97"/>
        <p:cNvGrpSpPr/>
        <p:nvPr/>
      </p:nvGrpSpPr>
      <p:grpSpPr>
        <a:xfrm>
          <a:off x="0" y="0"/>
          <a:ext cx="0" cy="0"/>
          <a:chOff x="0" y="0"/>
          <a:chExt cx="0" cy="0"/>
        </a:xfrm>
      </p:grpSpPr>
      <p:sp>
        <p:nvSpPr>
          <p:cNvPr id="98" name="Google Shape;98;p14"/>
          <p:cNvSpPr txBox="1"/>
          <p:nvPr/>
        </p:nvSpPr>
        <p:spPr>
          <a:xfrm>
            <a:off x="1028700" y="334644"/>
            <a:ext cx="8550818" cy="228361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8800" b="1" i="0" u="none" strike="noStrike" cap="none">
                <a:solidFill>
                  <a:srgbClr val="F6F6F6"/>
                </a:solidFill>
                <a:latin typeface="Barlow"/>
                <a:ea typeface="Barlow"/>
                <a:cs typeface="Barlow"/>
                <a:sym typeface="Barlow"/>
              </a:rPr>
              <a:t>PROBLEM STATEMENT</a:t>
            </a:r>
            <a:endParaRPr/>
          </a:p>
        </p:txBody>
      </p:sp>
      <p:grpSp>
        <p:nvGrpSpPr>
          <p:cNvPr id="100" name="Google Shape;100;p14"/>
          <p:cNvGrpSpPr/>
          <p:nvPr/>
        </p:nvGrpSpPr>
        <p:grpSpPr>
          <a:xfrm>
            <a:off x="1028700" y="2582543"/>
            <a:ext cx="9405363" cy="7462720"/>
            <a:chOff x="0" y="-47625"/>
            <a:chExt cx="12540484" cy="9950293"/>
          </a:xfrm>
        </p:grpSpPr>
        <p:sp>
          <p:nvSpPr>
            <p:cNvPr id="101" name="Google Shape;101;p14"/>
            <p:cNvSpPr txBox="1"/>
            <p:nvPr/>
          </p:nvSpPr>
          <p:spPr>
            <a:xfrm>
              <a:off x="0" y="-47625"/>
              <a:ext cx="12540484" cy="573273"/>
            </a:xfrm>
            <a:prstGeom prst="rect">
              <a:avLst/>
            </a:prstGeom>
            <a:noFill/>
            <a:ln>
              <a:noFill/>
            </a:ln>
          </p:spPr>
          <p:txBody>
            <a:bodyPr spcFirstLastPara="1" wrap="square" lIns="0" tIns="0" rIns="0" bIns="0" anchor="t" anchorCtr="0">
              <a:noAutofit/>
            </a:bodyPr>
            <a:lstStyle/>
            <a:p>
              <a:pPr marL="0" marR="0" lvl="0" indent="0" algn="l" rtl="0">
                <a:lnSpc>
                  <a:spcPct val="2022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02" name="Google Shape;102;p14"/>
            <p:cNvSpPr txBox="1"/>
            <p:nvPr/>
          </p:nvSpPr>
          <p:spPr>
            <a:xfrm>
              <a:off x="0" y="786029"/>
              <a:ext cx="12540484" cy="9116639"/>
            </a:xfrm>
            <a:prstGeom prst="rect">
              <a:avLst/>
            </a:prstGeom>
            <a:noFill/>
            <a:ln>
              <a:noFill/>
            </a:ln>
          </p:spPr>
          <p:txBody>
            <a:bodyPr spcFirstLastPara="1" wrap="square" lIns="0" tIns="0" rIns="0" bIns="0" anchor="t" anchorCtr="0">
              <a:noAutofit/>
            </a:bodyPr>
            <a:lstStyle/>
            <a:p>
              <a:pPr>
                <a:lnSpc>
                  <a:spcPct val="150000"/>
                </a:lnSpc>
              </a:pPr>
              <a:r>
                <a:rPr lang="en-US" sz="2400" b="1" dirty="0" smtClean="0">
                  <a:solidFill>
                    <a:srgbClr val="292929"/>
                  </a:solidFill>
                  <a:latin typeface="Sitka Subheading" pitchFamily="2" charset="0"/>
                </a:rPr>
                <a:t>Education is important for everybody, whether they are learning new facts, skills, or trades. Having the opportunity to learn always benefits the individual. </a:t>
              </a:r>
              <a:r>
                <a:rPr lang="en-US" sz="2400" b="1" dirty="0" smtClean="0">
                  <a:latin typeface="Sitka Subheading" pitchFamily="2" charset="0"/>
                </a:rPr>
                <a:t>However, if we take a step further, we can think about educating communities, specifically rural communities. </a:t>
              </a:r>
              <a:endParaRPr lang="en-US" sz="2400" b="1" dirty="0" smtClean="0">
                <a:solidFill>
                  <a:srgbClr val="141414"/>
                </a:solidFill>
                <a:latin typeface="Sitka Subheading" pitchFamily="2" charset="0"/>
                <a:ea typeface="Barlow Medium"/>
                <a:cs typeface="Barlow Medium"/>
                <a:sym typeface="Barlow Medium"/>
              </a:endParaRPr>
            </a:p>
            <a:p>
              <a:pPr marL="0" marR="0" lvl="0" indent="0" algn="l" rtl="0">
                <a:lnSpc>
                  <a:spcPct val="150000"/>
                </a:lnSpc>
                <a:spcBef>
                  <a:spcPts val="0"/>
                </a:spcBef>
                <a:spcAft>
                  <a:spcPts val="0"/>
                </a:spcAft>
                <a:buNone/>
              </a:pPr>
              <a:r>
                <a:rPr lang="en-US" sz="2400" b="1" dirty="0" smtClean="0">
                  <a:solidFill>
                    <a:srgbClr val="141414"/>
                  </a:solidFill>
                  <a:latin typeface="Sitka Subheading" pitchFamily="2" charset="0"/>
                  <a:ea typeface="Barlow Medium"/>
                  <a:cs typeface="Barlow Medium"/>
                  <a:sym typeface="Barlow Medium"/>
                </a:rPr>
                <a:t>Students living in rural area cannot afford to have the best quality education d</a:t>
              </a:r>
              <a:r>
                <a:rPr lang="en-US" sz="2400" b="1" i="0" u="none" strike="noStrike" cap="none" dirty="0" smtClean="0">
                  <a:solidFill>
                    <a:srgbClr val="141414"/>
                  </a:solidFill>
                  <a:latin typeface="Sitka Subheading" pitchFamily="2" charset="0"/>
                  <a:ea typeface="Barlow Medium"/>
                  <a:cs typeface="Barlow Medium"/>
                  <a:sym typeface="Barlow Medium"/>
                </a:rPr>
                <a:t>ue to the lack of resources.</a:t>
              </a:r>
            </a:p>
            <a:p>
              <a:pPr marL="0" marR="0" lvl="0" indent="0" algn="l" rtl="0">
                <a:lnSpc>
                  <a:spcPct val="150000"/>
                </a:lnSpc>
                <a:spcBef>
                  <a:spcPts val="0"/>
                </a:spcBef>
                <a:spcAft>
                  <a:spcPts val="0"/>
                </a:spcAft>
                <a:buNone/>
              </a:pPr>
              <a:r>
                <a:rPr lang="en-US" sz="2400" b="1" i="0" u="none" strike="noStrike" cap="none" dirty="0" smtClean="0">
                  <a:solidFill>
                    <a:srgbClr val="141414"/>
                  </a:solidFill>
                  <a:latin typeface="Sitka Subheading" pitchFamily="2" charset="0"/>
                  <a:ea typeface="Barlow Medium"/>
                  <a:cs typeface="Barlow Medium"/>
                  <a:sym typeface="Barlow Medium"/>
                </a:rPr>
                <a:t> During the time of covid-19  global pandemic where education of several students suffering a lot and teachers are also not able to give the quality education as they can’t keep eyes on every single student and they can’t stop cheating happens during the exam. </a:t>
              </a:r>
            </a:p>
            <a:p>
              <a:pPr marL="0" marR="0" lvl="0" indent="0" algn="l" rtl="0">
                <a:lnSpc>
                  <a:spcPct val="150000"/>
                </a:lnSpc>
                <a:spcBef>
                  <a:spcPts val="0"/>
                </a:spcBef>
                <a:spcAft>
                  <a:spcPts val="0"/>
                </a:spcAft>
                <a:buNone/>
              </a:pPr>
              <a:r>
                <a:rPr lang="en-US" sz="2400" b="1" dirty="0" smtClean="0">
                  <a:solidFill>
                    <a:srgbClr val="141414"/>
                  </a:solidFill>
                  <a:latin typeface="Sitka Subheading" pitchFamily="2" charset="0"/>
                  <a:ea typeface="Barlow Medium"/>
                  <a:cs typeface="Barlow Medium"/>
                  <a:sym typeface="Barlow Medium"/>
                </a:rPr>
                <a:t>What could be the possible solution </a:t>
              </a:r>
              <a:r>
                <a:rPr lang="en-US" sz="2400" b="1" smtClean="0">
                  <a:solidFill>
                    <a:srgbClr val="141414"/>
                  </a:solidFill>
                  <a:latin typeface="Sitka Subheading" pitchFamily="2" charset="0"/>
                  <a:ea typeface="Barlow Medium"/>
                  <a:cs typeface="Barlow Medium"/>
                  <a:sym typeface="Barlow Medium"/>
                </a:rPr>
                <a:t>for this.</a:t>
              </a:r>
              <a:endParaRPr lang="en-US" sz="2400" b="1" i="0" u="none" strike="noStrike" cap="none" dirty="0" smtClean="0">
                <a:solidFill>
                  <a:srgbClr val="141414"/>
                </a:solidFill>
                <a:latin typeface="Sitka Subheading" pitchFamily="2" charset="0"/>
                <a:ea typeface="Barlow Medium"/>
                <a:cs typeface="Barlow Medium"/>
                <a:sym typeface="Barlow Medium"/>
              </a:endParaRPr>
            </a:p>
            <a:p>
              <a:pPr marL="0" marR="0" lvl="0" indent="0" algn="l" rtl="0">
                <a:lnSpc>
                  <a:spcPct val="150000"/>
                </a:lnSpc>
                <a:spcBef>
                  <a:spcPts val="0"/>
                </a:spcBef>
                <a:spcAft>
                  <a:spcPts val="0"/>
                </a:spcAft>
                <a:buNone/>
              </a:pPr>
              <a:r>
                <a:rPr lang="en-US" sz="2400" b="1" i="0" u="none" strike="noStrike" cap="none" dirty="0" smtClean="0">
                  <a:solidFill>
                    <a:srgbClr val="141414"/>
                  </a:solidFill>
                  <a:latin typeface="Sitka Subheading" pitchFamily="2" charset="0"/>
                  <a:ea typeface="Barlow Medium"/>
                  <a:cs typeface="Barlow Medium"/>
                  <a:sym typeface="Barlow Medium"/>
                </a:rPr>
                <a:t> </a:t>
              </a:r>
              <a:endParaRPr sz="2400" b="1">
                <a:latin typeface="Sitka Subheading" pitchFamily="2" charset="0"/>
              </a:endParaRPr>
            </a:p>
          </p:txBody>
        </p:sp>
      </p:grpSp>
      <p:sp>
        <p:nvSpPr>
          <p:cNvPr id="104" name="Google Shape;104;p14"/>
          <p:cNvSpPr txBox="1"/>
          <p:nvPr/>
        </p:nvSpPr>
        <p:spPr>
          <a:xfrm rot="-2971793">
            <a:off x="7796637" y="767395"/>
            <a:ext cx="2748387" cy="976630"/>
          </a:xfrm>
          <a:prstGeom prst="rect">
            <a:avLst/>
          </a:prstGeom>
          <a:noFill/>
          <a:ln>
            <a:noFill/>
          </a:ln>
        </p:spPr>
        <p:txBody>
          <a:bodyPr spcFirstLastPara="1" wrap="square" lIns="0" tIns="0" rIns="0" bIns="0" anchor="t" anchorCtr="0">
            <a:noAutofit/>
          </a:bodyPr>
          <a:lstStyle/>
          <a:p>
            <a:pPr marL="0" marR="0" lvl="0" indent="0" algn="ctr" rtl="0">
              <a:lnSpc>
                <a:spcPct val="139964"/>
              </a:lnSpc>
              <a:spcBef>
                <a:spcPts val="0"/>
              </a:spcBef>
              <a:spcAft>
                <a:spcPts val="0"/>
              </a:spcAft>
              <a:buNone/>
            </a:pPr>
            <a:endParaRPr/>
          </a:p>
        </p:txBody>
      </p:sp>
      <p:pic>
        <p:nvPicPr>
          <p:cNvPr id="105" name="Google Shape;105;p14"/>
          <p:cNvPicPr preferRelativeResize="0"/>
          <p:nvPr/>
        </p:nvPicPr>
        <p:blipFill rotWithShape="1">
          <a:blip r:embed="rId3">
            <a:alphaModFix/>
          </a:blip>
          <a:srcRect/>
          <a:stretch/>
        </p:blipFill>
        <p:spPr>
          <a:xfrm>
            <a:off x="16473309" y="428339"/>
            <a:ext cx="1571982" cy="1469149"/>
          </a:xfrm>
          <a:prstGeom prst="rect">
            <a:avLst/>
          </a:prstGeom>
          <a:noFill/>
          <a:ln>
            <a:noFill/>
          </a:ln>
        </p:spPr>
      </p:pic>
      <p:pic>
        <p:nvPicPr>
          <p:cNvPr id="10" name="Picture 9" descr="educat....png"/>
          <p:cNvPicPr>
            <a:picLocks noChangeAspect="1"/>
          </p:cNvPicPr>
          <p:nvPr/>
        </p:nvPicPr>
        <p:blipFill>
          <a:blip r:embed="rId4"/>
          <a:stretch>
            <a:fillRect/>
          </a:stretch>
        </p:blipFill>
        <p:spPr>
          <a:xfrm>
            <a:off x="10547498" y="0"/>
            <a:ext cx="7740501" cy="10287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09"/>
        <p:cNvGrpSpPr/>
        <p:nvPr/>
      </p:nvGrpSpPr>
      <p:grpSpPr>
        <a:xfrm>
          <a:off x="0" y="0"/>
          <a:ext cx="0" cy="0"/>
          <a:chOff x="0" y="0"/>
          <a:chExt cx="0" cy="0"/>
        </a:xfrm>
      </p:grpSpPr>
      <p:sp>
        <p:nvSpPr>
          <p:cNvPr id="110" name="Google Shape;110;p15"/>
          <p:cNvSpPr txBox="1"/>
          <p:nvPr/>
        </p:nvSpPr>
        <p:spPr>
          <a:xfrm>
            <a:off x="264431" y="437992"/>
            <a:ext cx="13876871" cy="117260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6000" b="1" i="0" u="none" strike="noStrike" cap="none" dirty="0">
                <a:solidFill>
                  <a:srgbClr val="141414"/>
                </a:solidFill>
                <a:latin typeface="Barlow"/>
                <a:ea typeface="Barlow"/>
                <a:cs typeface="Barlow"/>
                <a:sym typeface="Barlow"/>
              </a:rPr>
              <a:t>PROPOSED SOLUTION</a:t>
            </a:r>
            <a:endParaRPr sz="6000"/>
          </a:p>
        </p:txBody>
      </p:sp>
      <p:sp>
        <p:nvSpPr>
          <p:cNvPr id="111" name="Google Shape;111;p15"/>
          <p:cNvSpPr txBox="1"/>
          <p:nvPr/>
        </p:nvSpPr>
        <p:spPr>
          <a:xfrm>
            <a:off x="264431" y="2445488"/>
            <a:ext cx="11268706" cy="7841511"/>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endParaRPr lang="en-US" sz="2400" dirty="0" smtClean="0">
              <a:solidFill>
                <a:srgbClr val="141414"/>
              </a:solidFill>
              <a:latin typeface="Barlow Medium"/>
              <a:ea typeface="Barlow Medium"/>
              <a:cs typeface="Barlow Medium"/>
              <a:sym typeface="Barlow Medium"/>
            </a:endParaRPr>
          </a:p>
          <a:p>
            <a:pPr marL="0" marR="0" lvl="0" indent="0" algn="l" rtl="0">
              <a:lnSpc>
                <a:spcPct val="150000"/>
              </a:lnSpc>
              <a:spcBef>
                <a:spcPts val="0"/>
              </a:spcBef>
              <a:spcAft>
                <a:spcPts val="0"/>
              </a:spcAft>
              <a:buNone/>
            </a:pPr>
            <a:r>
              <a:rPr lang="en-US" sz="2400" dirty="0" smtClean="0">
                <a:solidFill>
                  <a:srgbClr val="141414"/>
                </a:solidFill>
                <a:latin typeface="Barlow Medium"/>
                <a:ea typeface="Barlow Medium"/>
                <a:cs typeface="Barlow Medium"/>
                <a:sym typeface="Barlow Medium"/>
              </a:rPr>
              <a:t>We have taken an initiative to make education more accessible for students living in rural areas through </a:t>
            </a:r>
            <a:r>
              <a:rPr lang="en-US" sz="2400" dirty="0" smtClean="0">
                <a:solidFill>
                  <a:srgbClr val="141414"/>
                </a:solidFill>
                <a:effectLst>
                  <a:glow rad="228600">
                    <a:schemeClr val="accent2">
                      <a:satMod val="175000"/>
                      <a:alpha val="40000"/>
                    </a:schemeClr>
                  </a:glow>
                </a:effectLst>
                <a:latin typeface="Barlow Medium"/>
                <a:ea typeface="Barlow Medium"/>
                <a:cs typeface="Barlow Medium"/>
                <a:sym typeface="Barlow Medium"/>
              </a:rPr>
              <a:t>GoLearn.</a:t>
            </a:r>
          </a:p>
          <a:p>
            <a:pPr lvl="0">
              <a:lnSpc>
                <a:spcPct val="150000"/>
              </a:lnSpc>
            </a:pPr>
            <a:r>
              <a:rPr lang="en-US" sz="2400" dirty="0" smtClean="0">
                <a:solidFill>
                  <a:srgbClr val="141414"/>
                </a:solidFill>
                <a:latin typeface="Barlow Medium"/>
                <a:ea typeface="Barlow Medium"/>
                <a:cs typeface="Barlow Medium"/>
                <a:sym typeface="Barlow Medium"/>
              </a:rPr>
              <a:t>We at Plugin_mind believe education is not only what school teaches us, but also think students should learn about other things that'll help them in life. The golden ratio is one such topic.  Not only we have given students with definition &amp; mathematical derivation but also some interesting examples. Moreover, we have added some interactive tabs to it. These tabs make the learning part more interesting &amp; students will get fascinated by them. Teachers can use it to understand students better. In these challenging times, teachers are doing their level best not to let students' education down. Using this detector, the teachers can check whether or not the students have understood the topic. Also, using this, teachers can keep an eye on students while doing online exams. It'll help reduce the chances of malpractices.</a:t>
            </a:r>
            <a:endParaRPr sz="2400" b="0" i="0" u="none" strike="noStrike" cap="none">
              <a:solidFill>
                <a:srgbClr val="141414"/>
              </a:solidFill>
              <a:latin typeface="Barlow Medium"/>
              <a:ea typeface="Barlow Medium"/>
              <a:cs typeface="Barlow Medium"/>
              <a:sym typeface="Barlow Medium"/>
            </a:endParaRPr>
          </a:p>
        </p:txBody>
      </p:sp>
      <p:pic>
        <p:nvPicPr>
          <p:cNvPr id="112" name="Google Shape;112;p15"/>
          <p:cNvPicPr preferRelativeResize="0"/>
          <p:nvPr/>
        </p:nvPicPr>
        <p:blipFill rotWithShape="1">
          <a:blip r:embed="rId3">
            <a:alphaModFix/>
          </a:blip>
          <a:srcRect/>
          <a:stretch/>
        </p:blipFill>
        <p:spPr>
          <a:xfrm rot="4236183">
            <a:off x="7192382" y="2912189"/>
            <a:ext cx="15371928" cy="5905509"/>
          </a:xfrm>
          <a:prstGeom prst="rect">
            <a:avLst/>
          </a:prstGeom>
          <a:noFill/>
          <a:ln>
            <a:noFill/>
          </a:ln>
        </p:spPr>
      </p:pic>
      <p:pic>
        <p:nvPicPr>
          <p:cNvPr id="113" name="Google Shape;113;p15"/>
          <p:cNvPicPr preferRelativeResize="0"/>
          <p:nvPr/>
        </p:nvPicPr>
        <p:blipFill rotWithShape="1">
          <a:blip r:embed="rId4">
            <a:alphaModFix/>
          </a:blip>
          <a:srcRect/>
          <a:stretch/>
        </p:blipFill>
        <p:spPr>
          <a:xfrm>
            <a:off x="16473309" y="294126"/>
            <a:ext cx="1571982" cy="14691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Shape 117"/>
        <p:cNvGrpSpPr/>
        <p:nvPr/>
      </p:nvGrpSpPr>
      <p:grpSpPr>
        <a:xfrm>
          <a:off x="0" y="0"/>
          <a:ext cx="0" cy="0"/>
          <a:chOff x="0" y="0"/>
          <a:chExt cx="0" cy="0"/>
        </a:xfrm>
      </p:grpSpPr>
      <p:sp>
        <p:nvSpPr>
          <p:cNvPr id="118" name="Google Shape;118;p16"/>
          <p:cNvSpPr txBox="1"/>
          <p:nvPr/>
        </p:nvSpPr>
        <p:spPr>
          <a:xfrm>
            <a:off x="218575" y="1696969"/>
            <a:ext cx="8165283" cy="63931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4800" b="1" i="0" u="none" strike="noStrike" cap="none">
                <a:solidFill>
                  <a:srgbClr val="FFFFFF"/>
                </a:solidFill>
                <a:latin typeface="Barlow"/>
                <a:ea typeface="Barlow"/>
                <a:cs typeface="Barlow"/>
                <a:sym typeface="Barlow"/>
              </a:rPr>
              <a:t>UNIQUE SELLING POINTS</a:t>
            </a:r>
            <a:endParaRPr/>
          </a:p>
        </p:txBody>
      </p:sp>
      <p:sp>
        <p:nvSpPr>
          <p:cNvPr id="119" name="Google Shape;119;p16"/>
          <p:cNvSpPr txBox="1"/>
          <p:nvPr/>
        </p:nvSpPr>
        <p:spPr>
          <a:xfrm>
            <a:off x="218575" y="5580357"/>
            <a:ext cx="7416300" cy="7618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endParaRPr lang="en-US" sz="2000" dirty="0" smtClean="0">
              <a:solidFill>
                <a:srgbClr val="FFFFFF"/>
              </a:solidFill>
              <a:latin typeface="Barlow Medium"/>
              <a:ea typeface="Barlow Medium"/>
              <a:cs typeface="Barlow Medium"/>
              <a:sym typeface="Barlow Medium"/>
            </a:endParaRPr>
          </a:p>
          <a:p>
            <a:pPr marL="0" marR="0" lvl="0" indent="0" algn="l" rtl="0">
              <a:lnSpc>
                <a:spcPct val="150000"/>
              </a:lnSpc>
              <a:spcBef>
                <a:spcPts val="0"/>
              </a:spcBef>
              <a:spcAft>
                <a:spcPts val="0"/>
              </a:spcAft>
              <a:buNone/>
            </a:pPr>
            <a:r>
              <a:rPr lang="en-US" sz="2000" u="sng" dirty="0" smtClean="0">
                <a:solidFill>
                  <a:schemeClr val="bg1"/>
                </a:solidFill>
                <a:effectLst>
                  <a:glow rad="228600">
                    <a:schemeClr val="accent1">
                      <a:satMod val="175000"/>
                      <a:alpha val="40000"/>
                    </a:schemeClr>
                  </a:glow>
                </a:effectLst>
                <a:latin typeface="Barlow Medium"/>
                <a:ea typeface="Barlow Medium"/>
                <a:cs typeface="Barlow Medium"/>
                <a:sym typeface="Barlow Medium"/>
              </a:rPr>
              <a:t>REDEEM  PAG</a:t>
            </a:r>
            <a:r>
              <a:rPr lang="en-US" sz="2000" dirty="0" smtClean="0">
                <a:solidFill>
                  <a:schemeClr val="bg1"/>
                </a:solidFill>
                <a:effectLst>
                  <a:glow rad="228600">
                    <a:schemeClr val="accent1">
                      <a:satMod val="175000"/>
                      <a:alpha val="40000"/>
                    </a:schemeClr>
                  </a:glow>
                </a:effectLst>
                <a:latin typeface="Barlow Medium"/>
                <a:ea typeface="Barlow Medium"/>
                <a:cs typeface="Barlow Medium"/>
                <a:sym typeface="Barlow Medium"/>
              </a:rPr>
              <a:t>E</a:t>
            </a:r>
            <a:r>
              <a:rPr lang="en-US" sz="2000" dirty="0" smtClean="0">
                <a:solidFill>
                  <a:srgbClr val="FFFF00"/>
                </a:solidFill>
                <a:effectLst>
                  <a:glow rad="228600">
                    <a:schemeClr val="accent1">
                      <a:satMod val="175000"/>
                      <a:alpha val="40000"/>
                    </a:schemeClr>
                  </a:glow>
                </a:effectLst>
                <a:latin typeface="Barlow Medium"/>
                <a:ea typeface="Barlow Medium"/>
                <a:cs typeface="Barlow Medium"/>
                <a:sym typeface="Barlow Medium"/>
              </a:rPr>
              <a:t> </a:t>
            </a:r>
            <a:r>
              <a:rPr lang="en-US" sz="2000" dirty="0" smtClean="0">
                <a:solidFill>
                  <a:srgbClr val="FFFF00"/>
                </a:solidFill>
                <a:effectLst>
                  <a:glow rad="228600">
                    <a:schemeClr val="accent1">
                      <a:satMod val="175000"/>
                      <a:alpha val="40000"/>
                    </a:schemeClr>
                  </a:glow>
                </a:effectLst>
                <a:latin typeface="Barlow Medium"/>
                <a:ea typeface="Barlow Medium"/>
                <a:cs typeface="Barlow Medium"/>
                <a:sym typeface="Wingdings" pitchFamily="2" charset="2"/>
              </a:rPr>
              <a:t></a:t>
            </a:r>
            <a:r>
              <a:rPr lang="en-US" sz="2000" dirty="0" smtClean="0">
                <a:solidFill>
                  <a:srgbClr val="FFFFFF"/>
                </a:solidFill>
                <a:latin typeface="Barlow Medium"/>
                <a:ea typeface="Barlow Medium"/>
                <a:cs typeface="Barlow Medium"/>
                <a:sym typeface="Barlow Medium"/>
              </a:rPr>
              <a:t> You can earn points  and can redeem your points against the provided services</a:t>
            </a:r>
            <a:endParaRPr/>
          </a:p>
        </p:txBody>
      </p:sp>
      <p:sp>
        <p:nvSpPr>
          <p:cNvPr id="120" name="Google Shape;120;p16"/>
          <p:cNvSpPr txBox="1"/>
          <p:nvPr/>
        </p:nvSpPr>
        <p:spPr>
          <a:xfrm>
            <a:off x="218575" y="5188687"/>
            <a:ext cx="1860816" cy="95693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dirty="0" smtClean="0">
                <a:solidFill>
                  <a:srgbClr val="3CDA7D"/>
                </a:solidFill>
                <a:latin typeface="Barlow"/>
                <a:ea typeface="Barlow"/>
                <a:cs typeface="Barlow"/>
                <a:sym typeface="Barlow"/>
              </a:rPr>
              <a:t>2</a:t>
            </a:r>
            <a:r>
              <a:rPr lang="en-US" sz="5600" b="1" i="0" u="none" strike="noStrike" cap="none" dirty="0" smtClean="0">
                <a:solidFill>
                  <a:srgbClr val="3CDA7D"/>
                </a:solidFill>
                <a:latin typeface="Barlow"/>
                <a:ea typeface="Barlow"/>
                <a:cs typeface="Barlow"/>
                <a:sym typeface="Barlow"/>
              </a:rPr>
              <a:t>.</a:t>
            </a:r>
            <a:endParaRPr/>
          </a:p>
        </p:txBody>
      </p:sp>
      <p:pic>
        <p:nvPicPr>
          <p:cNvPr id="121" name="Google Shape;121;p16"/>
          <p:cNvPicPr preferRelativeResize="0"/>
          <p:nvPr/>
        </p:nvPicPr>
        <p:blipFill rotWithShape="1">
          <a:blip r:embed="rId3">
            <a:alphaModFix/>
          </a:blip>
          <a:srcRect/>
          <a:stretch/>
        </p:blipFill>
        <p:spPr>
          <a:xfrm>
            <a:off x="218575" y="203440"/>
            <a:ext cx="1386081" cy="1295408"/>
          </a:xfrm>
          <a:prstGeom prst="rect">
            <a:avLst/>
          </a:prstGeom>
          <a:noFill/>
          <a:ln>
            <a:noFill/>
          </a:ln>
        </p:spPr>
      </p:pic>
      <p:sp>
        <p:nvSpPr>
          <p:cNvPr id="122" name="Google Shape;122;p16"/>
          <p:cNvSpPr txBox="1"/>
          <p:nvPr/>
        </p:nvSpPr>
        <p:spPr>
          <a:xfrm>
            <a:off x="218575" y="7929646"/>
            <a:ext cx="7416300" cy="7618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u="sng" dirty="0" smtClean="0">
                <a:solidFill>
                  <a:srgbClr val="FFFFFF"/>
                </a:solidFill>
                <a:effectLst>
                  <a:glow rad="228600">
                    <a:schemeClr val="accent1">
                      <a:satMod val="175000"/>
                      <a:alpha val="40000"/>
                    </a:schemeClr>
                  </a:glow>
                </a:effectLst>
                <a:latin typeface="Barlow Medium"/>
                <a:ea typeface="Barlow Medium"/>
                <a:cs typeface="Barlow Medium"/>
                <a:sym typeface="Barlow Medium"/>
              </a:rPr>
              <a:t>EMOTION DETECTOR</a:t>
            </a:r>
            <a:r>
              <a:rPr lang="en-US" sz="2000" dirty="0" smtClean="0">
                <a:solidFill>
                  <a:srgbClr val="FFFFFF"/>
                </a:solidFill>
                <a:effectLst>
                  <a:glow rad="228600">
                    <a:schemeClr val="accent1">
                      <a:satMod val="175000"/>
                      <a:alpha val="40000"/>
                    </a:schemeClr>
                  </a:glow>
                </a:effectLst>
                <a:latin typeface="Barlow Medium"/>
                <a:ea typeface="Barlow Medium"/>
                <a:cs typeface="Barlow Medium"/>
                <a:sym typeface="Barlow Medium"/>
              </a:rPr>
              <a:t>  </a:t>
            </a:r>
            <a:r>
              <a:rPr lang="en-US" sz="2000" dirty="0" smtClean="0">
                <a:solidFill>
                  <a:srgbClr val="FFFFFF"/>
                </a:solidFill>
                <a:latin typeface="Barlow Medium"/>
                <a:ea typeface="Barlow Medium"/>
                <a:cs typeface="Barlow Medium"/>
                <a:sym typeface="Wingdings" pitchFamily="2" charset="2"/>
              </a:rPr>
              <a:t></a:t>
            </a:r>
            <a:r>
              <a:rPr lang="en-US" sz="2000" b="0" i="0" u="none" strike="noStrike" cap="none" dirty="0" smtClean="0">
                <a:solidFill>
                  <a:srgbClr val="FFFFFF"/>
                </a:solidFill>
                <a:latin typeface="Barlow Medium"/>
                <a:ea typeface="Barlow Medium"/>
                <a:cs typeface="Barlow Medium"/>
                <a:sym typeface="Barlow Medium"/>
              </a:rPr>
              <a:t> It can be used to detect to detect multiple things. While teacher is teaching ,it will help the teacher to understand whether  or not the students got the topic.. Teacher’s can also use this platform so as to reduce the chances of cheating. </a:t>
            </a:r>
            <a:endParaRPr/>
          </a:p>
        </p:txBody>
      </p:sp>
      <p:sp>
        <p:nvSpPr>
          <p:cNvPr id="123" name="Google Shape;123;p16"/>
          <p:cNvSpPr txBox="1"/>
          <p:nvPr/>
        </p:nvSpPr>
        <p:spPr>
          <a:xfrm>
            <a:off x="218575" y="7091525"/>
            <a:ext cx="1860816"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dirty="0">
                <a:solidFill>
                  <a:srgbClr val="3CDA7D"/>
                </a:solidFill>
                <a:latin typeface="Barlow"/>
                <a:ea typeface="Barlow"/>
                <a:cs typeface="Barlow"/>
                <a:sym typeface="Barlow"/>
              </a:rPr>
              <a:t>3</a:t>
            </a:r>
            <a:r>
              <a:rPr lang="en-US" sz="5600" b="1" i="0" u="none" strike="noStrike" cap="none" dirty="0" smtClean="0">
                <a:solidFill>
                  <a:srgbClr val="3CDA7D"/>
                </a:solidFill>
                <a:latin typeface="Barlow"/>
                <a:ea typeface="Barlow"/>
                <a:cs typeface="Barlow"/>
                <a:sym typeface="Barlow"/>
              </a:rPr>
              <a:t>.</a:t>
            </a:r>
            <a:endParaRPr/>
          </a:p>
        </p:txBody>
      </p:sp>
      <p:sp>
        <p:nvSpPr>
          <p:cNvPr id="124" name="Google Shape;124;p16"/>
          <p:cNvSpPr txBox="1"/>
          <p:nvPr/>
        </p:nvSpPr>
        <p:spPr>
          <a:xfrm>
            <a:off x="9843000" y="2066544"/>
            <a:ext cx="7416300" cy="7618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b="0" i="0" u="sng" strike="noStrike" cap="none" dirty="0" smtClean="0">
                <a:solidFill>
                  <a:srgbClr val="FFFFFF"/>
                </a:solidFill>
                <a:effectLst>
                  <a:glow rad="228600">
                    <a:schemeClr val="accent1">
                      <a:satMod val="175000"/>
                      <a:alpha val="40000"/>
                    </a:schemeClr>
                  </a:glow>
                </a:effectLst>
                <a:latin typeface="Barlow Medium"/>
                <a:ea typeface="Barlow Medium"/>
                <a:cs typeface="Barlow Medium"/>
                <a:sym typeface="Barlow Medium"/>
              </a:rPr>
              <a:t>INTERA CTIVE TABS</a:t>
            </a:r>
            <a:r>
              <a:rPr lang="en-US" sz="2000" b="0" i="0" u="none" strike="noStrike" cap="none" dirty="0" smtClean="0">
                <a:solidFill>
                  <a:srgbClr val="FFFFFF"/>
                </a:solidFill>
                <a:latin typeface="Barlow Medium"/>
                <a:ea typeface="Barlow Medium"/>
                <a:cs typeface="Barlow Medium"/>
                <a:sym typeface="Barlow Medium"/>
              </a:rPr>
              <a:t>  </a:t>
            </a:r>
            <a:r>
              <a:rPr lang="en-US" sz="2000" b="0" i="0" u="none" strike="noStrike" cap="none" dirty="0" smtClean="0">
                <a:solidFill>
                  <a:srgbClr val="FFFFFF"/>
                </a:solidFill>
                <a:latin typeface="Barlow Medium"/>
                <a:ea typeface="Barlow Medium"/>
                <a:cs typeface="Barlow Medium"/>
                <a:sym typeface="Wingdings" pitchFamily="2" charset="2"/>
              </a:rPr>
              <a:t>These tabs make the learning part more interesting and students will get fascinated by them</a:t>
            </a:r>
            <a:r>
              <a:rPr lang="en-US" sz="2000" b="0" i="0" u="none" strike="noStrike" cap="none" dirty="0" smtClean="0">
                <a:solidFill>
                  <a:srgbClr val="FFFFFF"/>
                </a:solidFill>
                <a:latin typeface="Barlow Medium"/>
                <a:ea typeface="Barlow Medium"/>
                <a:cs typeface="Barlow Medium"/>
                <a:sym typeface="Barlow Medium"/>
              </a:rPr>
              <a:t>  .           </a:t>
            </a:r>
            <a:endParaRPr/>
          </a:p>
        </p:txBody>
      </p:sp>
      <p:sp>
        <p:nvSpPr>
          <p:cNvPr id="125" name="Google Shape;125;p16"/>
          <p:cNvSpPr txBox="1"/>
          <p:nvPr/>
        </p:nvSpPr>
        <p:spPr>
          <a:xfrm>
            <a:off x="9843000" y="1228424"/>
            <a:ext cx="1860816"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dirty="0">
                <a:solidFill>
                  <a:srgbClr val="3CDA7D"/>
                </a:solidFill>
                <a:latin typeface="Barlow"/>
                <a:ea typeface="Barlow"/>
                <a:cs typeface="Barlow"/>
                <a:sym typeface="Barlow"/>
              </a:rPr>
              <a:t>4</a:t>
            </a:r>
            <a:r>
              <a:rPr lang="en-US" sz="5600" b="1" i="0" u="none" strike="noStrike" cap="none" dirty="0" smtClean="0">
                <a:solidFill>
                  <a:srgbClr val="3CDA7D"/>
                </a:solidFill>
                <a:latin typeface="Barlow"/>
                <a:ea typeface="Barlow"/>
                <a:cs typeface="Barlow"/>
                <a:sym typeface="Barlow"/>
              </a:rPr>
              <a:t>.</a:t>
            </a:r>
            <a:endParaRPr/>
          </a:p>
        </p:txBody>
      </p:sp>
      <p:sp>
        <p:nvSpPr>
          <p:cNvPr id="126" name="Google Shape;126;p16"/>
          <p:cNvSpPr txBox="1"/>
          <p:nvPr/>
        </p:nvSpPr>
        <p:spPr>
          <a:xfrm>
            <a:off x="9843000" y="4150492"/>
            <a:ext cx="7416300" cy="7618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dirty="0" smtClean="0">
                <a:solidFill>
                  <a:srgbClr val="FFFFFF"/>
                </a:solidFill>
                <a:latin typeface="Barlow Medium"/>
                <a:sym typeface="Barlow Medium"/>
              </a:rPr>
              <a:t> </a:t>
            </a:r>
            <a:r>
              <a:rPr lang="en-US" sz="2000" dirty="0" smtClean="0">
                <a:solidFill>
                  <a:srgbClr val="FFFFFF"/>
                </a:solidFill>
                <a:effectLst>
                  <a:glow rad="228600">
                    <a:schemeClr val="accent1">
                      <a:satMod val="175000"/>
                      <a:alpha val="40000"/>
                    </a:schemeClr>
                  </a:glow>
                </a:effectLst>
                <a:latin typeface="Barlow Medium"/>
                <a:sym typeface="Barlow Medium"/>
              </a:rPr>
              <a:t>CHEATING</a:t>
            </a:r>
            <a:r>
              <a:rPr lang="en-US" sz="2000" dirty="0" smtClean="0">
                <a:solidFill>
                  <a:srgbClr val="FFFFFF"/>
                </a:solidFill>
                <a:latin typeface="Barlow Medium"/>
                <a:sym typeface="Barlow Medium"/>
              </a:rPr>
              <a:t> </a:t>
            </a:r>
            <a:r>
              <a:rPr lang="en-US" sz="2000" dirty="0" smtClean="0">
                <a:solidFill>
                  <a:srgbClr val="FFFFFF"/>
                </a:solidFill>
                <a:latin typeface="Barlow Medium"/>
                <a:sym typeface="Wingdings" pitchFamily="2" charset="2"/>
              </a:rPr>
              <a:t> It’ll help reduce malpractices during online exams and with the help of this teacher can keep an eye on every student. </a:t>
            </a:r>
            <a:endParaRPr/>
          </a:p>
        </p:txBody>
      </p:sp>
      <p:sp>
        <p:nvSpPr>
          <p:cNvPr id="127" name="Google Shape;127;p16"/>
          <p:cNvSpPr txBox="1"/>
          <p:nvPr/>
        </p:nvSpPr>
        <p:spPr>
          <a:xfrm>
            <a:off x="9843000" y="3312371"/>
            <a:ext cx="1860816"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dirty="0">
                <a:solidFill>
                  <a:srgbClr val="3CDA7D"/>
                </a:solidFill>
                <a:latin typeface="Barlow"/>
                <a:ea typeface="Barlow"/>
                <a:cs typeface="Barlow"/>
                <a:sym typeface="Barlow"/>
              </a:rPr>
              <a:t>5</a:t>
            </a:r>
            <a:r>
              <a:rPr lang="en-US" sz="5600" b="1" i="0" u="none" strike="noStrike" cap="none" dirty="0" smtClean="0">
                <a:solidFill>
                  <a:srgbClr val="3CDA7D"/>
                </a:solidFill>
                <a:latin typeface="Barlow"/>
                <a:ea typeface="Barlow"/>
                <a:cs typeface="Barlow"/>
                <a:sym typeface="Barlow"/>
              </a:rPr>
              <a:t>.</a:t>
            </a:r>
            <a:endParaRPr/>
          </a:p>
        </p:txBody>
      </p:sp>
      <p:sp>
        <p:nvSpPr>
          <p:cNvPr id="128" name="Google Shape;128;p16"/>
          <p:cNvSpPr txBox="1"/>
          <p:nvPr/>
        </p:nvSpPr>
        <p:spPr>
          <a:xfrm>
            <a:off x="9843000" y="6265994"/>
            <a:ext cx="7416300" cy="7618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dirty="0" smtClean="0">
                <a:solidFill>
                  <a:srgbClr val="FFFFFF"/>
                </a:solidFill>
                <a:latin typeface="Barlow Medium"/>
                <a:ea typeface="Barlow Medium"/>
                <a:cs typeface="Barlow Medium"/>
                <a:sym typeface="Barlow Medium"/>
              </a:rPr>
              <a:t>A/B TESTING REPORT &amp;  VIRTUALL GUITAR SUBSCRIPTION FOR 5 HOURS OF  FREE FOOD   &amp; LIVE GOLDN RATIO DETECTOR FOR MATHEMATICS &amp; DESIGNERS ON PAID SUBSCRIPTION AFTER 5 USES</a:t>
            </a:r>
            <a:r>
              <a:rPr lang="en-US" sz="2000" b="0" i="0" u="none" strike="noStrike" cap="none" dirty="0" smtClean="0">
                <a:solidFill>
                  <a:srgbClr val="FFFFFF"/>
                </a:solidFill>
                <a:latin typeface="Barlow Medium"/>
                <a:ea typeface="Barlow Medium"/>
                <a:cs typeface="Barlow Medium"/>
                <a:sym typeface="Barlow Medium"/>
              </a:rPr>
              <a:t>.</a:t>
            </a:r>
            <a:endParaRPr/>
          </a:p>
        </p:txBody>
      </p:sp>
      <p:sp>
        <p:nvSpPr>
          <p:cNvPr id="129" name="Google Shape;129;p16"/>
          <p:cNvSpPr txBox="1"/>
          <p:nvPr/>
        </p:nvSpPr>
        <p:spPr>
          <a:xfrm>
            <a:off x="9843000" y="5427873"/>
            <a:ext cx="1860816"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dirty="0" smtClean="0">
                <a:solidFill>
                  <a:srgbClr val="3CDA7D"/>
                </a:solidFill>
                <a:latin typeface="Barlow"/>
                <a:ea typeface="Barlow"/>
                <a:cs typeface="Barlow"/>
                <a:sym typeface="Barlow"/>
              </a:rPr>
              <a:t>6</a:t>
            </a:r>
            <a:r>
              <a:rPr lang="en-US" sz="5600" b="1" i="0" u="none" strike="noStrike" cap="none" dirty="0" smtClean="0">
                <a:solidFill>
                  <a:srgbClr val="3CDA7D"/>
                </a:solidFill>
                <a:latin typeface="Barlow"/>
                <a:ea typeface="Barlow"/>
                <a:cs typeface="Barlow"/>
                <a:sym typeface="Barlow"/>
              </a:rPr>
              <a:t>.</a:t>
            </a:r>
            <a:endParaRPr/>
          </a:p>
        </p:txBody>
      </p:sp>
      <p:sp>
        <p:nvSpPr>
          <p:cNvPr id="130" name="Google Shape;130;p16"/>
          <p:cNvSpPr txBox="1"/>
          <p:nvPr/>
        </p:nvSpPr>
        <p:spPr>
          <a:xfrm>
            <a:off x="9843000" y="8676167"/>
            <a:ext cx="7416300" cy="123337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dirty="0" smtClean="0">
                <a:solidFill>
                  <a:srgbClr val="FFFFFF"/>
                </a:solidFill>
                <a:latin typeface="Barlow Medium"/>
                <a:sym typeface="Barlow Medium"/>
              </a:rPr>
              <a:t>SURVEY REPORT ANALYSIS FOR FOOD &amp; SURVEY REPORT ANALYSIS FOR OTHER ITEMS .</a:t>
            </a:r>
            <a:endParaRPr/>
          </a:p>
        </p:txBody>
      </p:sp>
      <p:sp>
        <p:nvSpPr>
          <p:cNvPr id="131" name="Google Shape;131;p16"/>
          <p:cNvSpPr txBox="1"/>
          <p:nvPr/>
        </p:nvSpPr>
        <p:spPr>
          <a:xfrm>
            <a:off x="9843000" y="8080744"/>
            <a:ext cx="1860816" cy="53162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dirty="0" smtClean="0">
                <a:solidFill>
                  <a:srgbClr val="3CDA7D"/>
                </a:solidFill>
                <a:latin typeface="Barlow"/>
                <a:sym typeface="Barlow"/>
              </a:rPr>
              <a:t>7</a:t>
            </a:r>
            <a:endParaRPr/>
          </a:p>
        </p:txBody>
      </p:sp>
      <p:sp>
        <p:nvSpPr>
          <p:cNvPr id="132" name="Google Shape;132;p16"/>
          <p:cNvSpPr txBox="1"/>
          <p:nvPr/>
        </p:nvSpPr>
        <p:spPr>
          <a:xfrm>
            <a:off x="218575" y="3464855"/>
            <a:ext cx="7734578" cy="1851424"/>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u="sng" dirty="0" smtClean="0">
                <a:ln w="18415" cmpd="sng">
                  <a:solidFill>
                    <a:srgbClr val="FFFFFF"/>
                  </a:solidFill>
                  <a:prstDash val="solid"/>
                </a:ln>
                <a:solidFill>
                  <a:schemeClr val="bg1"/>
                </a:solidFill>
                <a:effectLst>
                  <a:glow rad="228600">
                    <a:schemeClr val="accent1">
                      <a:satMod val="175000"/>
                      <a:alpha val="40000"/>
                    </a:schemeClr>
                  </a:glow>
                  <a:outerShdw blurRad="38100" dist="38100" dir="2700000" algn="tl">
                    <a:srgbClr val="000000">
                      <a:alpha val="43137"/>
                    </a:srgbClr>
                  </a:outerShdw>
                </a:effectLst>
                <a:latin typeface="Barlow Medium"/>
                <a:ea typeface="Barlow Medium"/>
                <a:cs typeface="Barlow Medium"/>
                <a:sym typeface="Barlow Medium"/>
              </a:rPr>
              <a:t>FEATURES LIKES CREATIVE LEARNING ZONE</a:t>
            </a:r>
            <a:r>
              <a:rPr lang="en-US" sz="2000" u="sng" dirty="0" smtClean="0">
                <a:ln w="18415" cmpd="sng">
                  <a:solidFill>
                    <a:srgbClr val="FFFFFF"/>
                  </a:solidFill>
                  <a:prstDash val="solid"/>
                </a:ln>
                <a:solidFill>
                  <a:srgbClr val="FFFF00"/>
                </a:solidFill>
                <a:effectLst>
                  <a:glow rad="228600">
                    <a:schemeClr val="accent1">
                      <a:satMod val="175000"/>
                      <a:alpha val="40000"/>
                    </a:schemeClr>
                  </a:glow>
                  <a:outerShdw blurRad="63500" dir="3600000" algn="tl" rotWithShape="0">
                    <a:srgbClr val="000000">
                      <a:alpha val="70000"/>
                    </a:srgbClr>
                  </a:outerShdw>
                </a:effectLst>
                <a:latin typeface="Barlow Medium"/>
                <a:ea typeface="Barlow Medium"/>
                <a:cs typeface="Barlow Medium"/>
                <a:sym typeface="Barlow Medium"/>
              </a:rPr>
              <a:t>  </a:t>
            </a:r>
            <a:r>
              <a:rPr lang="en-US" sz="2000" dirty="0" smtClean="0">
                <a:solidFill>
                  <a:srgbClr val="FFFFFF"/>
                </a:solidFill>
                <a:latin typeface="Barlow Medium"/>
                <a:ea typeface="Barlow Medium"/>
                <a:cs typeface="Barlow Medium"/>
                <a:sym typeface="Wingdings" pitchFamily="2" charset="2"/>
              </a:rPr>
              <a:t> </a:t>
            </a:r>
            <a:r>
              <a:rPr lang="en-US" sz="2000" dirty="0" smtClean="0">
                <a:solidFill>
                  <a:srgbClr val="FFFFFF"/>
                </a:solidFill>
                <a:latin typeface="Barlow Medium"/>
                <a:ea typeface="Barlow Medium"/>
                <a:cs typeface="Barlow Medium"/>
                <a:sym typeface="Barlow Medium"/>
              </a:rPr>
              <a:t> Students can learn new things here. It’s get updated every 7 days. Virtual Labs &amp; other things make the learning process interesting.</a:t>
            </a:r>
          </a:p>
          <a:p>
            <a:pPr marL="0" marR="0" lvl="0" indent="0" algn="l" rtl="0">
              <a:lnSpc>
                <a:spcPct val="150000"/>
              </a:lnSpc>
              <a:spcBef>
                <a:spcPts val="0"/>
              </a:spcBef>
              <a:spcAft>
                <a:spcPts val="0"/>
              </a:spcAft>
              <a:buNone/>
            </a:pPr>
            <a:endParaRPr lang="en-US" sz="2000" dirty="0" smtClean="0">
              <a:solidFill>
                <a:srgbClr val="FFFFFF"/>
              </a:solidFill>
              <a:latin typeface="Barlow Medium"/>
              <a:sym typeface="Barlow Medium"/>
            </a:endParaRPr>
          </a:p>
          <a:p>
            <a:pPr marL="0" marR="0" lvl="0" indent="0" algn="l" rtl="0">
              <a:lnSpc>
                <a:spcPct val="150000"/>
              </a:lnSpc>
              <a:spcBef>
                <a:spcPts val="0"/>
              </a:spcBef>
              <a:spcAft>
                <a:spcPts val="0"/>
              </a:spcAft>
              <a:buNone/>
            </a:pPr>
            <a:endParaRPr lang="en-US" sz="2000" dirty="0" smtClean="0">
              <a:solidFill>
                <a:srgbClr val="FFFFFF"/>
              </a:solidFill>
              <a:latin typeface="Barlow Medium"/>
              <a:sym typeface="Barlow Medium"/>
            </a:endParaRPr>
          </a:p>
          <a:p>
            <a:pPr marL="0" marR="0" lvl="0" indent="0" algn="l" rtl="0">
              <a:lnSpc>
                <a:spcPct val="150000"/>
              </a:lnSpc>
              <a:spcBef>
                <a:spcPts val="0"/>
              </a:spcBef>
              <a:spcAft>
                <a:spcPts val="0"/>
              </a:spcAft>
              <a:buNone/>
            </a:pPr>
            <a:endParaRPr/>
          </a:p>
        </p:txBody>
      </p:sp>
      <p:sp>
        <p:nvSpPr>
          <p:cNvPr id="133" name="Google Shape;133;p16"/>
          <p:cNvSpPr txBox="1"/>
          <p:nvPr/>
        </p:nvSpPr>
        <p:spPr>
          <a:xfrm>
            <a:off x="218575" y="2626734"/>
            <a:ext cx="1860816"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i="0" u="none" strike="noStrike" cap="none">
                <a:solidFill>
                  <a:srgbClr val="3CDA7D"/>
                </a:solidFill>
                <a:latin typeface="Barlow"/>
                <a:ea typeface="Barlow"/>
                <a:cs typeface="Barlow"/>
                <a:sym typeface="Barlow"/>
              </a:rPr>
              <a:t>1.</a:t>
            </a:r>
            <a:endParaRPr/>
          </a:p>
        </p:txBody>
      </p:sp>
      <p:pic>
        <p:nvPicPr>
          <p:cNvPr id="134" name="Google Shape;134;p16"/>
          <p:cNvPicPr preferRelativeResize="0"/>
          <p:nvPr/>
        </p:nvPicPr>
        <p:blipFill rotWithShape="1">
          <a:blip r:embed="rId4">
            <a:alphaModFix/>
          </a:blip>
          <a:srcRect/>
          <a:stretch/>
        </p:blipFill>
        <p:spPr>
          <a:xfrm rot="-8447388">
            <a:off x="13731121" y="-613501"/>
            <a:ext cx="7056358" cy="27504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38"/>
        <p:cNvGrpSpPr/>
        <p:nvPr/>
      </p:nvGrpSpPr>
      <p:grpSpPr>
        <a:xfrm>
          <a:off x="0" y="0"/>
          <a:ext cx="0" cy="0"/>
          <a:chOff x="0" y="0"/>
          <a:chExt cx="0" cy="0"/>
        </a:xfrm>
      </p:grpSpPr>
      <p:pic>
        <p:nvPicPr>
          <p:cNvPr id="139" name="Google Shape;139;p17"/>
          <p:cNvPicPr preferRelativeResize="0"/>
          <p:nvPr/>
        </p:nvPicPr>
        <p:blipFill rotWithShape="1">
          <a:blip r:embed="rId3">
            <a:alphaModFix/>
          </a:blip>
          <a:srcRect/>
          <a:stretch/>
        </p:blipFill>
        <p:spPr>
          <a:xfrm rot="5400000">
            <a:off x="10128385" y="2173460"/>
            <a:ext cx="12045623" cy="10051993"/>
          </a:xfrm>
          <a:prstGeom prst="rect">
            <a:avLst/>
          </a:prstGeom>
          <a:noFill/>
          <a:ln>
            <a:noFill/>
          </a:ln>
        </p:spPr>
      </p:pic>
      <p:grpSp>
        <p:nvGrpSpPr>
          <p:cNvPr id="140" name="Google Shape;140;p17"/>
          <p:cNvGrpSpPr/>
          <p:nvPr/>
        </p:nvGrpSpPr>
        <p:grpSpPr>
          <a:xfrm>
            <a:off x="2286002" y="1828801"/>
            <a:ext cx="7772398" cy="1284513"/>
            <a:chOff x="-115439" y="87600"/>
            <a:chExt cx="10303337" cy="1436775"/>
          </a:xfrm>
        </p:grpSpPr>
        <p:sp>
          <p:nvSpPr>
            <p:cNvPr id="141" name="Google Shape;141;p17"/>
            <p:cNvSpPr txBox="1"/>
            <p:nvPr/>
          </p:nvSpPr>
          <p:spPr>
            <a:xfrm>
              <a:off x="-115439" y="87600"/>
              <a:ext cx="3463305" cy="827972"/>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endParaRPr b="1">
                <a:effectLst>
                  <a:glow rad="228600">
                    <a:schemeClr val="accent1">
                      <a:satMod val="175000"/>
                      <a:alpha val="40000"/>
                    </a:schemeClr>
                  </a:glow>
                </a:effectLst>
              </a:endParaRPr>
            </a:p>
          </p:txBody>
        </p:sp>
        <p:sp>
          <p:nvSpPr>
            <p:cNvPr id="142" name="Google Shape;142;p17"/>
            <p:cNvSpPr txBox="1"/>
            <p:nvPr/>
          </p:nvSpPr>
          <p:spPr>
            <a:xfrm>
              <a:off x="0" y="594697"/>
              <a:ext cx="10187898" cy="929678"/>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endParaRPr/>
            </a:p>
          </p:txBody>
        </p:sp>
      </p:grpSp>
      <p:grpSp>
        <p:nvGrpSpPr>
          <p:cNvPr id="143" name="Google Shape;143;p17"/>
          <p:cNvGrpSpPr/>
          <p:nvPr/>
        </p:nvGrpSpPr>
        <p:grpSpPr>
          <a:xfrm>
            <a:off x="2221538" y="3026229"/>
            <a:ext cx="7640923" cy="1219199"/>
            <a:chOff x="0" y="-1854743"/>
            <a:chExt cx="10187898" cy="3437023"/>
          </a:xfrm>
        </p:grpSpPr>
        <p:sp>
          <p:nvSpPr>
            <p:cNvPr id="144" name="Google Shape;144;p17"/>
            <p:cNvSpPr txBox="1"/>
            <p:nvPr/>
          </p:nvSpPr>
          <p:spPr>
            <a:xfrm>
              <a:off x="1" y="-1854743"/>
              <a:ext cx="4875664" cy="1317851"/>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endParaRPr b="1">
                <a:effectLst>
                  <a:glow rad="228600">
                    <a:schemeClr val="accent1">
                      <a:satMod val="175000"/>
                      <a:alpha val="40000"/>
                    </a:schemeClr>
                  </a:glow>
                </a:effectLst>
              </a:endParaRPr>
            </a:p>
          </p:txBody>
        </p:sp>
        <p:sp>
          <p:nvSpPr>
            <p:cNvPr id="145" name="Google Shape;145;p17"/>
            <p:cNvSpPr txBox="1"/>
            <p:nvPr/>
          </p:nvSpPr>
          <p:spPr>
            <a:xfrm>
              <a:off x="0" y="50349"/>
              <a:ext cx="10187898" cy="1531931"/>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endParaRPr/>
            </a:p>
          </p:txBody>
        </p:sp>
      </p:grpSp>
      <p:sp>
        <p:nvSpPr>
          <p:cNvPr id="152" name="Google Shape;152;p17"/>
          <p:cNvSpPr txBox="1"/>
          <p:nvPr/>
        </p:nvSpPr>
        <p:spPr>
          <a:xfrm>
            <a:off x="1028699" y="261257"/>
            <a:ext cx="10880271" cy="190511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400" b="1" i="0" u="none" strike="noStrike" cap="none" dirty="0">
                <a:solidFill>
                  <a:srgbClr val="141414"/>
                </a:solidFill>
                <a:latin typeface="Barlow"/>
                <a:ea typeface="Barlow"/>
                <a:cs typeface="Barlow"/>
                <a:sym typeface="Barlow"/>
              </a:rPr>
              <a:t>YOUR TECH STACK</a:t>
            </a:r>
            <a:endParaRPr sz="5400"/>
          </a:p>
        </p:txBody>
      </p:sp>
      <p:pic>
        <p:nvPicPr>
          <p:cNvPr id="153" name="Google Shape;153;p17"/>
          <p:cNvPicPr preferRelativeResize="0"/>
          <p:nvPr/>
        </p:nvPicPr>
        <p:blipFill rotWithShape="1">
          <a:blip r:embed="rId4">
            <a:alphaModFix/>
          </a:blip>
          <a:srcRect/>
          <a:stretch/>
        </p:blipFill>
        <p:spPr>
          <a:xfrm>
            <a:off x="15697200" y="41022"/>
            <a:ext cx="2430224" cy="2271246"/>
          </a:xfrm>
          <a:prstGeom prst="rect">
            <a:avLst/>
          </a:prstGeom>
          <a:noFill/>
          <a:ln>
            <a:noFill/>
          </a:ln>
        </p:spPr>
      </p:pic>
      <p:sp>
        <p:nvSpPr>
          <p:cNvPr id="19" name="Google Shape;147;p17"/>
          <p:cNvSpPr txBox="1"/>
          <p:nvPr/>
        </p:nvSpPr>
        <p:spPr>
          <a:xfrm>
            <a:off x="2155376" y="7881229"/>
            <a:ext cx="2285996" cy="870886"/>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2600" b="1" dirty="0" smtClean="0">
                <a:solidFill>
                  <a:srgbClr val="141414"/>
                </a:solidFill>
                <a:effectLst>
                  <a:glow rad="228600">
                    <a:schemeClr val="accent1">
                      <a:satMod val="175000"/>
                      <a:alpha val="40000"/>
                    </a:schemeClr>
                  </a:glow>
                </a:effectLst>
                <a:latin typeface="Barlow Medium"/>
                <a:sym typeface="Barlow Medium"/>
              </a:rPr>
              <a:t>  </a:t>
            </a:r>
            <a:endParaRPr b="1">
              <a:effectLst>
                <a:glow rad="228600">
                  <a:schemeClr val="accent1">
                    <a:satMod val="175000"/>
                    <a:alpha val="40000"/>
                  </a:schemeClr>
                </a:glow>
              </a:effectLst>
            </a:endParaRPr>
          </a:p>
        </p:txBody>
      </p:sp>
      <p:sp>
        <p:nvSpPr>
          <p:cNvPr id="20" name="Google Shape;147;p17"/>
          <p:cNvSpPr txBox="1"/>
          <p:nvPr/>
        </p:nvSpPr>
        <p:spPr>
          <a:xfrm>
            <a:off x="2133608" y="6705576"/>
            <a:ext cx="1785249" cy="1088571"/>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endParaRPr lang="en-US" sz="2600" b="1" dirty="0" smtClean="0">
              <a:solidFill>
                <a:srgbClr val="141414"/>
              </a:solidFill>
              <a:effectLst>
                <a:glow rad="228600">
                  <a:schemeClr val="accent1">
                    <a:satMod val="175000"/>
                    <a:alpha val="40000"/>
                  </a:schemeClr>
                </a:glow>
              </a:effectLst>
              <a:latin typeface="Barlow Medium"/>
              <a:sym typeface="Barlow Medium"/>
            </a:endParaRPr>
          </a:p>
        </p:txBody>
      </p:sp>
      <p:sp>
        <p:nvSpPr>
          <p:cNvPr id="24" name="Google Shape;151;p17"/>
          <p:cNvSpPr txBox="1"/>
          <p:nvPr/>
        </p:nvSpPr>
        <p:spPr>
          <a:xfrm>
            <a:off x="5165193" y="5943601"/>
            <a:ext cx="649929" cy="84908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a:p>
        </p:txBody>
      </p:sp>
      <p:sp>
        <p:nvSpPr>
          <p:cNvPr id="25" name="Google Shape;151;p17"/>
          <p:cNvSpPr txBox="1"/>
          <p:nvPr/>
        </p:nvSpPr>
        <p:spPr>
          <a:xfrm>
            <a:off x="3075177" y="6923296"/>
            <a:ext cx="649929" cy="84908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a:p>
        </p:txBody>
      </p:sp>
      <p:sp>
        <p:nvSpPr>
          <p:cNvPr id="26" name="Google Shape;144;p17"/>
          <p:cNvSpPr txBox="1"/>
          <p:nvPr/>
        </p:nvSpPr>
        <p:spPr>
          <a:xfrm>
            <a:off x="2112687" y="4332507"/>
            <a:ext cx="3068914" cy="1001484"/>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endParaRPr b="1">
              <a:effectLst>
                <a:glow rad="228600">
                  <a:schemeClr val="accent1">
                    <a:satMod val="175000"/>
                    <a:alpha val="40000"/>
                  </a:schemeClr>
                </a:glow>
              </a:effectLst>
            </a:endParaRPr>
          </a:p>
        </p:txBody>
      </p:sp>
      <p:sp>
        <p:nvSpPr>
          <p:cNvPr id="27" name="Google Shape;144;p17"/>
          <p:cNvSpPr txBox="1"/>
          <p:nvPr/>
        </p:nvSpPr>
        <p:spPr>
          <a:xfrm>
            <a:off x="2112689" y="5529915"/>
            <a:ext cx="1479597" cy="1001484"/>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endParaRPr b="1">
              <a:effectLst>
                <a:glow rad="228600">
                  <a:schemeClr val="accent1">
                    <a:satMod val="175000"/>
                    <a:alpha val="40000"/>
                  </a:schemeClr>
                </a:glow>
              </a:effectLst>
            </a:endParaRPr>
          </a:p>
        </p:txBody>
      </p:sp>
      <p:pic>
        <p:nvPicPr>
          <p:cNvPr id="28" name="Picture 27" descr="How-to-Install-OpenCV-on-Ubuntu-18.04.jpg"/>
          <p:cNvPicPr>
            <a:picLocks noChangeAspect="1"/>
          </p:cNvPicPr>
          <p:nvPr/>
        </p:nvPicPr>
        <p:blipFill>
          <a:blip r:embed="rId5"/>
          <a:stretch>
            <a:fillRect/>
          </a:stretch>
        </p:blipFill>
        <p:spPr>
          <a:xfrm>
            <a:off x="348344" y="1928814"/>
            <a:ext cx="3028571" cy="1423986"/>
          </a:xfrm>
          <a:prstGeom prst="rect">
            <a:avLst/>
          </a:prstGeom>
          <a:ln w="88900" cap="sq" cmpd="thickThin">
            <a:solidFill>
              <a:srgbClr val="000000"/>
            </a:solidFill>
            <a:prstDash val="solid"/>
            <a:miter lim="800000"/>
          </a:ln>
          <a:effectLst>
            <a:innerShdw blurRad="76200">
              <a:srgbClr val="000000"/>
            </a:innerShdw>
          </a:effectLst>
        </p:spPr>
      </p:pic>
      <p:pic>
        <p:nvPicPr>
          <p:cNvPr id="31" name="Picture 30" descr="flask.png"/>
          <p:cNvPicPr>
            <a:picLocks noChangeAspect="1"/>
          </p:cNvPicPr>
          <p:nvPr/>
        </p:nvPicPr>
        <p:blipFill>
          <a:blip r:embed="rId6"/>
          <a:stretch>
            <a:fillRect/>
          </a:stretch>
        </p:blipFill>
        <p:spPr>
          <a:xfrm>
            <a:off x="374196" y="6923315"/>
            <a:ext cx="3185520" cy="1781855"/>
          </a:xfrm>
          <a:prstGeom prst="rect">
            <a:avLst/>
          </a:prstGeom>
          <a:ln w="88900" cap="sq" cmpd="thickThin">
            <a:solidFill>
              <a:srgbClr val="000000"/>
            </a:solidFill>
            <a:prstDash val="solid"/>
            <a:miter lim="800000"/>
          </a:ln>
          <a:effectLst>
            <a:innerShdw blurRad="76200">
              <a:srgbClr val="000000"/>
            </a:innerShdw>
          </a:effectLst>
        </p:spPr>
      </p:pic>
      <p:pic>
        <p:nvPicPr>
          <p:cNvPr id="32" name="Picture 31" descr="html.png"/>
          <p:cNvPicPr>
            <a:picLocks noChangeAspect="1"/>
          </p:cNvPicPr>
          <p:nvPr/>
        </p:nvPicPr>
        <p:blipFill>
          <a:blip r:embed="rId7"/>
          <a:stretch>
            <a:fillRect/>
          </a:stretch>
        </p:blipFill>
        <p:spPr>
          <a:xfrm>
            <a:off x="4572000" y="8164284"/>
            <a:ext cx="1872343" cy="1872343"/>
          </a:xfrm>
          <a:prstGeom prst="rect">
            <a:avLst/>
          </a:prstGeom>
        </p:spPr>
      </p:pic>
      <p:pic>
        <p:nvPicPr>
          <p:cNvPr id="4098" name="Picture 2" descr="Jinja2 Template: The modern design friendly templating engine - Knoldus  Blogs"/>
          <p:cNvPicPr>
            <a:picLocks noChangeAspect="1" noChangeArrowheads="1"/>
          </p:cNvPicPr>
          <p:nvPr/>
        </p:nvPicPr>
        <p:blipFill>
          <a:blip r:embed="rId8"/>
          <a:srcRect/>
          <a:stretch>
            <a:fillRect/>
          </a:stretch>
        </p:blipFill>
        <p:spPr bwMode="auto">
          <a:xfrm>
            <a:off x="9144000" y="4987781"/>
            <a:ext cx="3417206" cy="2566905"/>
          </a:xfrm>
          <a:prstGeom prst="rect">
            <a:avLst/>
          </a:prstGeom>
          <a:ln w="88900" cap="sq" cmpd="thickThin">
            <a:solidFill>
              <a:srgbClr val="000000"/>
            </a:solidFill>
            <a:prstDash val="solid"/>
            <a:miter lim="800000"/>
          </a:ln>
          <a:effectLst>
            <a:innerShdw blurRad="76200">
              <a:srgbClr val="000000"/>
            </a:innerShdw>
          </a:effectLst>
        </p:spPr>
      </p:pic>
      <p:pic>
        <p:nvPicPr>
          <p:cNvPr id="34" name="Picture 33" descr="CSS.png"/>
          <p:cNvPicPr>
            <a:picLocks noChangeAspect="1"/>
          </p:cNvPicPr>
          <p:nvPr/>
        </p:nvPicPr>
        <p:blipFill>
          <a:blip r:embed="rId9"/>
          <a:stretch>
            <a:fillRect/>
          </a:stretch>
        </p:blipFill>
        <p:spPr>
          <a:xfrm>
            <a:off x="6466114" y="8186064"/>
            <a:ext cx="1306285" cy="1763486"/>
          </a:xfrm>
          <a:prstGeom prst="rect">
            <a:avLst/>
          </a:prstGeom>
        </p:spPr>
      </p:pic>
      <p:pic>
        <p:nvPicPr>
          <p:cNvPr id="35" name="Picture 34" descr="keras.jpeg"/>
          <p:cNvPicPr>
            <a:picLocks noChangeAspect="1"/>
          </p:cNvPicPr>
          <p:nvPr/>
        </p:nvPicPr>
        <p:blipFill>
          <a:blip r:embed="rId10"/>
          <a:stretch>
            <a:fillRect/>
          </a:stretch>
        </p:blipFill>
        <p:spPr>
          <a:xfrm>
            <a:off x="9122230" y="1981199"/>
            <a:ext cx="3910693" cy="2017259"/>
          </a:xfrm>
          <a:prstGeom prst="rect">
            <a:avLst/>
          </a:prstGeom>
          <a:ln w="88900" cap="sq" cmpd="thickThin">
            <a:solidFill>
              <a:srgbClr val="000000"/>
            </a:solidFill>
            <a:prstDash val="solid"/>
            <a:miter lim="800000"/>
          </a:ln>
          <a:effectLst>
            <a:innerShdw blurRad="76200">
              <a:srgbClr val="000000"/>
            </a:innerShdw>
          </a:effectLst>
        </p:spPr>
      </p:pic>
      <p:pic>
        <p:nvPicPr>
          <p:cNvPr id="38" name="Picture 37" descr="tf2.png"/>
          <p:cNvPicPr>
            <a:picLocks noChangeAspect="1"/>
          </p:cNvPicPr>
          <p:nvPr/>
        </p:nvPicPr>
        <p:blipFill>
          <a:blip r:embed="rId11"/>
          <a:stretch>
            <a:fillRect/>
          </a:stretch>
        </p:blipFill>
        <p:spPr>
          <a:xfrm>
            <a:off x="5312230" y="2216872"/>
            <a:ext cx="3386327" cy="1647825"/>
          </a:xfrm>
          <a:prstGeom prst="rect">
            <a:avLst/>
          </a:prstGeom>
          <a:ln w="88900" cap="sq" cmpd="thickThin">
            <a:solidFill>
              <a:srgbClr val="000000"/>
            </a:solidFill>
            <a:prstDash val="solid"/>
            <a:miter lim="800000"/>
          </a:ln>
          <a:effectLst>
            <a:innerShdw blurRad="76200">
              <a:srgbClr val="000000"/>
            </a:innerShdw>
          </a:effectLst>
        </p:spPr>
      </p:pic>
      <p:pic>
        <p:nvPicPr>
          <p:cNvPr id="39" name="Picture 38" descr="numpy.png"/>
          <p:cNvPicPr>
            <a:picLocks noChangeAspect="1"/>
          </p:cNvPicPr>
          <p:nvPr/>
        </p:nvPicPr>
        <p:blipFill>
          <a:blip r:embed="rId12"/>
          <a:stretch>
            <a:fillRect/>
          </a:stretch>
        </p:blipFill>
        <p:spPr>
          <a:xfrm>
            <a:off x="407534" y="4146097"/>
            <a:ext cx="3190875" cy="1428750"/>
          </a:xfrm>
          <a:prstGeom prst="rect">
            <a:avLst/>
          </a:prstGeom>
          <a:ln w="88900" cap="sq" cmpd="thickThin">
            <a:solidFill>
              <a:srgbClr val="000000"/>
            </a:solidFill>
            <a:prstDash val="solid"/>
            <a:miter lim="800000"/>
          </a:ln>
          <a:effectLst>
            <a:innerShdw blurRad="76200">
              <a:srgbClr val="000000"/>
            </a:innerShdw>
          </a:effectLst>
        </p:spPr>
      </p:pic>
      <p:pic>
        <p:nvPicPr>
          <p:cNvPr id="40" name="Picture 39" descr="panda.png"/>
          <p:cNvPicPr>
            <a:picLocks noChangeAspect="1"/>
          </p:cNvPicPr>
          <p:nvPr/>
        </p:nvPicPr>
        <p:blipFill>
          <a:blip r:embed="rId13"/>
          <a:stretch>
            <a:fillRect/>
          </a:stretch>
        </p:blipFill>
        <p:spPr>
          <a:xfrm>
            <a:off x="4393068" y="4627790"/>
            <a:ext cx="3422876" cy="1914525"/>
          </a:xfrm>
          <a:prstGeom prst="rect">
            <a:avLst/>
          </a:prstGeom>
          <a:ln w="88900" cap="sq" cmpd="thickThin">
            <a:solidFill>
              <a:srgbClr val="000000"/>
            </a:solidFill>
            <a:prstDash val="solid"/>
            <a:miter lim="800000"/>
          </a:ln>
          <a:effectLst>
            <a:innerShdw blurRad="76200">
              <a:srgbClr val="000000"/>
            </a:innerShdw>
          </a:effectLst>
        </p:spPr>
      </p:pic>
      <p:pic>
        <p:nvPicPr>
          <p:cNvPr id="42" name="Picture 41" descr="javaaaaaa.png"/>
          <p:cNvPicPr>
            <a:picLocks noChangeAspect="1"/>
          </p:cNvPicPr>
          <p:nvPr/>
        </p:nvPicPr>
        <p:blipFill>
          <a:blip r:embed="rId14"/>
          <a:stretch>
            <a:fillRect/>
          </a:stretch>
        </p:blipFill>
        <p:spPr>
          <a:xfrm>
            <a:off x="8055432" y="8186057"/>
            <a:ext cx="1632857" cy="1676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57"/>
        <p:cNvGrpSpPr/>
        <p:nvPr/>
      </p:nvGrpSpPr>
      <p:grpSpPr>
        <a:xfrm>
          <a:off x="0" y="0"/>
          <a:ext cx="0" cy="0"/>
          <a:chOff x="0" y="0"/>
          <a:chExt cx="0" cy="0"/>
        </a:xfrm>
      </p:grpSpPr>
      <p:grpSp>
        <p:nvGrpSpPr>
          <p:cNvPr id="158" name="Google Shape;158;p18"/>
          <p:cNvGrpSpPr/>
          <p:nvPr/>
        </p:nvGrpSpPr>
        <p:grpSpPr>
          <a:xfrm>
            <a:off x="1000308" y="4583200"/>
            <a:ext cx="8564296" cy="2316893"/>
            <a:chOff x="0" y="209550"/>
            <a:chExt cx="11419061" cy="3089191"/>
          </a:xfrm>
        </p:grpSpPr>
        <p:sp>
          <p:nvSpPr>
            <p:cNvPr id="159" name="Google Shape;159;p18"/>
            <p:cNvSpPr txBox="1"/>
            <p:nvPr/>
          </p:nvSpPr>
          <p:spPr>
            <a:xfrm>
              <a:off x="0" y="209550"/>
              <a:ext cx="11419061" cy="2228414"/>
            </a:xfrm>
            <a:prstGeom prst="rect">
              <a:avLst/>
            </a:prstGeom>
            <a:noFill/>
            <a:ln>
              <a:noFill/>
            </a:ln>
          </p:spPr>
          <p:txBody>
            <a:bodyPr spcFirstLastPara="1" wrap="square" lIns="0" tIns="0" rIns="0" bIns="0" anchor="t" anchorCtr="0">
              <a:noAutofit/>
            </a:bodyPr>
            <a:lstStyle/>
            <a:p>
              <a:pPr marL="0" marR="0" lvl="0" indent="0" algn="just" rtl="0">
                <a:lnSpc>
                  <a:spcPct val="100000"/>
                </a:lnSpc>
                <a:spcBef>
                  <a:spcPts val="0"/>
                </a:spcBef>
                <a:spcAft>
                  <a:spcPts val="0"/>
                </a:spcAft>
                <a:buNone/>
              </a:pPr>
              <a:r>
                <a:rPr lang="en-US" sz="12000" b="1" i="0" u="none" strike="noStrike" cap="none">
                  <a:solidFill>
                    <a:srgbClr val="141414"/>
                  </a:solidFill>
                  <a:latin typeface="Barlow"/>
                  <a:ea typeface="Barlow"/>
                  <a:cs typeface="Barlow"/>
                  <a:sym typeface="Barlow"/>
                </a:rPr>
                <a:t>THANK YOU</a:t>
              </a:r>
              <a:endParaRPr/>
            </a:p>
          </p:txBody>
        </p:sp>
        <p:sp>
          <p:nvSpPr>
            <p:cNvPr id="160" name="Google Shape;160;p18"/>
            <p:cNvSpPr txBox="1"/>
            <p:nvPr/>
          </p:nvSpPr>
          <p:spPr>
            <a:xfrm>
              <a:off x="0" y="2725468"/>
              <a:ext cx="9354958" cy="573273"/>
            </a:xfrm>
            <a:prstGeom prst="rect">
              <a:avLst/>
            </a:prstGeom>
            <a:noFill/>
            <a:ln>
              <a:noFill/>
            </a:ln>
          </p:spPr>
          <p:txBody>
            <a:bodyPr spcFirstLastPara="1" wrap="square" lIns="0" tIns="0" rIns="0" bIns="0" anchor="t" anchorCtr="0">
              <a:noAutofit/>
            </a:bodyPr>
            <a:lstStyle/>
            <a:p>
              <a:pPr marL="0" marR="0" lvl="0" indent="0" algn="l" rtl="0">
                <a:lnSpc>
                  <a:spcPct val="2022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61" name="Google Shape;161;p18"/>
          <p:cNvPicPr preferRelativeResize="0"/>
          <p:nvPr/>
        </p:nvPicPr>
        <p:blipFill rotWithShape="1">
          <a:blip r:embed="rId3">
            <a:alphaModFix/>
          </a:blip>
          <a:srcRect/>
          <a:stretch/>
        </p:blipFill>
        <p:spPr>
          <a:xfrm rot="-8447388">
            <a:off x="6003271" y="-257263"/>
            <a:ext cx="14210931" cy="5539227"/>
          </a:xfrm>
          <a:prstGeom prst="rect">
            <a:avLst/>
          </a:prstGeom>
          <a:noFill/>
          <a:ln>
            <a:noFill/>
          </a:ln>
        </p:spPr>
      </p:pic>
      <p:pic>
        <p:nvPicPr>
          <p:cNvPr id="162" name="Google Shape;162;p18"/>
          <p:cNvPicPr preferRelativeResize="0"/>
          <p:nvPr/>
        </p:nvPicPr>
        <p:blipFill rotWithShape="1">
          <a:blip r:embed="rId4">
            <a:alphaModFix/>
          </a:blip>
          <a:srcRect/>
          <a:stretch/>
        </p:blipFill>
        <p:spPr>
          <a:xfrm>
            <a:off x="242708" y="416409"/>
            <a:ext cx="1890891" cy="1767196"/>
          </a:xfrm>
          <a:prstGeom prst="rect">
            <a:avLst/>
          </a:prstGeom>
          <a:noFill/>
          <a:ln>
            <a:noFill/>
          </a:ln>
        </p:spPr>
      </p:pic>
      <p:sp>
        <p:nvSpPr>
          <p:cNvPr id="163" name="Google Shape;163;p18"/>
          <p:cNvSpPr txBox="1"/>
          <p:nvPr/>
        </p:nvSpPr>
        <p:spPr>
          <a:xfrm>
            <a:off x="1198885" y="5867677"/>
            <a:ext cx="672112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a:p>
            <a:pPr marL="0" marR="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TotalTime>
  <Words>428</Words>
  <PresentationFormat>Custom</PresentationFormat>
  <Paragraphs>42</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Barlow</vt:lpstr>
      <vt:lpstr>Barlow Medium</vt:lpstr>
      <vt:lpstr>Calibri</vt:lpstr>
      <vt:lpstr>Sitka Subheading</vt:lpstr>
      <vt:lpstr>Wingdings</vt:lpstr>
      <vt:lpstr>Montserrat</vt:lpstr>
      <vt:lpstr>Office Theme</vt:lpstr>
      <vt:lpstr>Slide 1</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OWNER</dc:creator>
  <cp:lastModifiedBy>Windows User</cp:lastModifiedBy>
  <cp:revision>39</cp:revision>
  <dcterms:modified xsi:type="dcterms:W3CDTF">2020-09-05T17:11:41Z</dcterms:modified>
</cp:coreProperties>
</file>