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7" r:id="rId1"/>
  </p:sldMasterIdLst>
  <p:sldIdLst>
    <p:sldId id="256" r:id="rId2"/>
    <p:sldId id="277" r:id="rId3"/>
    <p:sldId id="27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B9D34-E01B-4DA8-9C8C-250C95BF7A9E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0E26-C32D-41CE-B76D-32276CC78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826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B9D34-E01B-4DA8-9C8C-250C95BF7A9E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0E26-C32D-41CE-B76D-32276CC78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153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B9D34-E01B-4DA8-9C8C-250C95BF7A9E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0E26-C32D-41CE-B76D-32276CC78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901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B9D34-E01B-4DA8-9C8C-250C95BF7A9E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0E26-C32D-41CE-B76D-32276CC78411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1435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B9D34-E01B-4DA8-9C8C-250C95BF7A9E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0E26-C32D-41CE-B76D-32276CC78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727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B9D34-E01B-4DA8-9C8C-250C95BF7A9E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0E26-C32D-41CE-B76D-32276CC78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8234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B9D34-E01B-4DA8-9C8C-250C95BF7A9E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0E26-C32D-41CE-B76D-32276CC78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60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B9D34-E01B-4DA8-9C8C-250C95BF7A9E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0E26-C32D-41CE-B76D-32276CC78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2184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B9D34-E01B-4DA8-9C8C-250C95BF7A9E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0E26-C32D-41CE-B76D-32276CC78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12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B9D34-E01B-4DA8-9C8C-250C95BF7A9E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0E26-C32D-41CE-B76D-32276CC78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904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B9D34-E01B-4DA8-9C8C-250C95BF7A9E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0E26-C32D-41CE-B76D-32276CC78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240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B9D34-E01B-4DA8-9C8C-250C95BF7A9E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0E26-C32D-41CE-B76D-32276CC78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513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B9D34-E01B-4DA8-9C8C-250C95BF7A9E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0E26-C32D-41CE-B76D-32276CC78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400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B9D34-E01B-4DA8-9C8C-250C95BF7A9E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0E26-C32D-41CE-B76D-32276CC78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00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B9D34-E01B-4DA8-9C8C-250C95BF7A9E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0E26-C32D-41CE-B76D-32276CC78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919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B9D34-E01B-4DA8-9C8C-250C95BF7A9E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0E26-C32D-41CE-B76D-32276CC78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24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B9D34-E01B-4DA8-9C8C-250C95BF7A9E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0E26-C32D-41CE-B76D-32276CC78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884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4B9D34-E01B-4DA8-9C8C-250C95BF7A9E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170E26-C32D-41CE-B76D-32276CC78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99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8" r:id="rId1"/>
    <p:sldLayoutId id="2147484179" r:id="rId2"/>
    <p:sldLayoutId id="2147484180" r:id="rId3"/>
    <p:sldLayoutId id="2147484181" r:id="rId4"/>
    <p:sldLayoutId id="2147484182" r:id="rId5"/>
    <p:sldLayoutId id="2147484183" r:id="rId6"/>
    <p:sldLayoutId id="2147484184" r:id="rId7"/>
    <p:sldLayoutId id="2147484185" r:id="rId8"/>
    <p:sldLayoutId id="2147484186" r:id="rId9"/>
    <p:sldLayoutId id="2147484187" r:id="rId10"/>
    <p:sldLayoutId id="2147484188" r:id="rId11"/>
    <p:sldLayoutId id="2147484189" r:id="rId12"/>
    <p:sldLayoutId id="2147484190" r:id="rId13"/>
    <p:sldLayoutId id="2147484191" r:id="rId14"/>
    <p:sldLayoutId id="2147484192" r:id="rId15"/>
    <p:sldLayoutId id="2147484193" r:id="rId16"/>
    <p:sldLayoutId id="214748419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5944"/>
            <a:ext cx="12192000" cy="7053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1383" y="1085148"/>
            <a:ext cx="9144000" cy="2387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lgerian" panose="04020705040A02060702" pitchFamily="82" charset="0"/>
              </a:rPr>
              <a:t>Hotel Reservation Analysis</a:t>
            </a:r>
            <a:endParaRPr lang="en-IN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65474" y="5590903"/>
            <a:ext cx="3226526" cy="1149531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 Black" panose="020B0A04020102020204" pitchFamily="34" charset="0"/>
              </a:rPr>
              <a:t>Presented By </a:t>
            </a:r>
          </a:p>
          <a:p>
            <a:r>
              <a:rPr lang="en-US" b="1" dirty="0" err="1" smtClean="0">
                <a:latin typeface="Arial Black" panose="020B0A04020102020204" pitchFamily="34" charset="0"/>
              </a:rPr>
              <a:t>Aishwarya</a:t>
            </a:r>
            <a:r>
              <a:rPr lang="en-US" b="1" dirty="0" smtClean="0">
                <a:latin typeface="Arial Black" panose="020B0A04020102020204" pitchFamily="34" charset="0"/>
              </a:rPr>
              <a:t> S</a:t>
            </a:r>
            <a:endParaRPr lang="en-IN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393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85972" y="1054967"/>
            <a:ext cx="86040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smtClean="0"/>
              <a:t>6. How many reservations fall on a weekend (</a:t>
            </a:r>
            <a:r>
              <a:rPr lang="en-IN" sz="2000" b="1" dirty="0" err="1" smtClean="0"/>
              <a:t>no_of_weekend_nights</a:t>
            </a:r>
            <a:r>
              <a:rPr lang="en-IN" sz="2000" b="1" dirty="0" smtClean="0"/>
              <a:t> &gt; 0)?</a:t>
            </a:r>
            <a:endParaRPr lang="en-IN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900" y="1813424"/>
            <a:ext cx="7988211" cy="381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13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8247" y="1015779"/>
            <a:ext cx="7272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smtClean="0"/>
              <a:t>7</a:t>
            </a:r>
            <a:r>
              <a:rPr lang="en-IN" sz="2000" b="1" dirty="0" smtClean="0"/>
              <a:t>. </a:t>
            </a:r>
            <a:r>
              <a:rPr lang="en-US" sz="2000" b="1" dirty="0" smtClean="0"/>
              <a:t>What is the highest and lowest lead time for reservations?</a:t>
            </a:r>
            <a:endParaRPr lang="en-IN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316" y="1707425"/>
            <a:ext cx="7272610" cy="370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01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1015" y="1088962"/>
            <a:ext cx="74004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smtClean="0"/>
              <a:t>8</a:t>
            </a:r>
            <a:r>
              <a:rPr lang="en-IN" sz="2000" b="1" dirty="0" smtClean="0"/>
              <a:t>. </a:t>
            </a:r>
            <a:r>
              <a:rPr lang="en-US" sz="2000" b="1" dirty="0" smtClean="0"/>
              <a:t>What is the most common market segment type for reservations?</a:t>
            </a:r>
            <a:endParaRPr lang="en-IN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398" y="1810974"/>
            <a:ext cx="788670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90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6855" y="1120281"/>
            <a:ext cx="83950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smtClean="0"/>
              <a:t>9</a:t>
            </a:r>
            <a:r>
              <a:rPr lang="en-IN" sz="2000" b="1" dirty="0" smtClean="0"/>
              <a:t>. </a:t>
            </a:r>
            <a:r>
              <a:rPr lang="en-US" sz="2000" b="1" dirty="0" smtClean="0"/>
              <a:t>How many reservations have a booking status of "Confirmed"?</a:t>
            </a:r>
            <a:endParaRPr lang="en-IN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363" y="1855741"/>
            <a:ext cx="7566254" cy="404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41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0610" y="1054967"/>
            <a:ext cx="85959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smtClean="0"/>
              <a:t>10</a:t>
            </a:r>
            <a:r>
              <a:rPr lang="en-IN" sz="2000" b="1" dirty="0" smtClean="0"/>
              <a:t>. </a:t>
            </a:r>
            <a:r>
              <a:rPr lang="en-US" sz="2000" b="1" dirty="0" smtClean="0"/>
              <a:t>What is the total number of adults and children across all reservations?</a:t>
            </a:r>
            <a:endParaRPr lang="en-IN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810" y="1793012"/>
            <a:ext cx="7681503" cy="381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71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8752" y="1015779"/>
            <a:ext cx="96621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smtClean="0"/>
              <a:t>11</a:t>
            </a:r>
            <a:r>
              <a:rPr lang="en-IN" sz="2000" b="1" dirty="0" smtClean="0"/>
              <a:t>. </a:t>
            </a:r>
            <a:r>
              <a:rPr lang="en-US" sz="2000" b="1" dirty="0" smtClean="0"/>
              <a:t>What is the average number of weekend nights for reservations involving children?</a:t>
            </a:r>
            <a:endParaRPr lang="en-IN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139" y="1756001"/>
            <a:ext cx="8669385" cy="405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17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01633" y="1050314"/>
            <a:ext cx="76504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smtClean="0"/>
              <a:t>12</a:t>
            </a:r>
            <a:r>
              <a:rPr lang="en-IN" sz="2000" b="1" dirty="0" smtClean="0"/>
              <a:t>. </a:t>
            </a:r>
            <a:r>
              <a:rPr lang="en-US" sz="2000" b="1" dirty="0" smtClean="0"/>
              <a:t>How many reservations were made in each month of the year?</a:t>
            </a:r>
            <a:endParaRPr lang="en-IN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142" y="1672492"/>
            <a:ext cx="8643258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09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30728" y="1081092"/>
            <a:ext cx="101454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smtClean="0"/>
              <a:t>13.</a:t>
            </a:r>
            <a:r>
              <a:rPr lang="en-IN" sz="2000" b="1" dirty="0" smtClean="0"/>
              <a:t> </a:t>
            </a:r>
            <a:r>
              <a:rPr lang="en-US" sz="2000" b="1" dirty="0" smtClean="0"/>
              <a:t>What is the average number of nights (both weekend and weekday) spent by guests for each room type?</a:t>
            </a:r>
            <a:endParaRPr lang="en-IN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2038350"/>
            <a:ext cx="834390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01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9382" y="976589"/>
            <a:ext cx="10210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smtClean="0"/>
              <a:t>14</a:t>
            </a:r>
            <a:r>
              <a:rPr lang="en-IN" sz="2000" b="1" dirty="0" smtClean="0"/>
              <a:t>. </a:t>
            </a:r>
            <a:r>
              <a:rPr lang="en-US" sz="2000" b="1" dirty="0" smtClean="0"/>
              <a:t>For reservations involving children, what is the most common room type, and what is the average price for that room type?</a:t>
            </a:r>
            <a:endParaRPr lang="en-IN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709" y="1992252"/>
            <a:ext cx="951547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42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6503" y="1094154"/>
            <a:ext cx="100671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smtClean="0"/>
              <a:t>15</a:t>
            </a:r>
            <a:r>
              <a:rPr lang="en-IN" sz="2000" b="1" dirty="0" smtClean="0"/>
              <a:t>.</a:t>
            </a:r>
            <a:r>
              <a:rPr lang="en-US" sz="2000" b="1" dirty="0" smtClean="0"/>
              <a:t> Find the market segment type that generates the highest average price per room.</a:t>
            </a:r>
            <a:endParaRPr lang="en-IN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519" y="1739672"/>
            <a:ext cx="917951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15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9600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04857" y="475008"/>
            <a:ext cx="580426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OVERVIEW</a:t>
            </a:r>
          </a:p>
          <a:p>
            <a:endParaRPr lang="en-US" sz="3200" b="1" dirty="0"/>
          </a:p>
          <a:p>
            <a:r>
              <a:rPr lang="en-US" sz="2800" dirty="0" smtClean="0"/>
              <a:t>To </a:t>
            </a:r>
            <a:r>
              <a:rPr lang="en-US" sz="2800" dirty="0"/>
              <a:t>analyze hotel reservation dataset to gain insights into guest preferences, booking trends, and other key factors that impact the hotel's operations.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400" dirty="0"/>
              <a:t>Database used- SQL Server Management Studio 2019</a:t>
            </a:r>
            <a:endParaRPr lang="en-IN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2048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22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8834" y="1185595"/>
            <a:ext cx="9596846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Conclusion </a:t>
            </a:r>
          </a:p>
          <a:p>
            <a:endParaRPr lang="en-US" sz="2400" dirty="0"/>
          </a:p>
          <a:p>
            <a:r>
              <a:rPr lang="en-US" sz="2800" dirty="0" smtClean="0"/>
              <a:t>The </a:t>
            </a:r>
            <a:r>
              <a:rPr lang="en-US" sz="2800" dirty="0"/>
              <a:t>analysis indicates that data-driven insights are essential for optimizing hotel operations and enhancing guest experiences. Understanding booking trends and guest preferences can lead to more effective marketing strategies and improved customer </a:t>
            </a:r>
            <a:r>
              <a:rPr lang="en-US" sz="2800" dirty="0" smtClean="0"/>
              <a:t>satisfaction and </a:t>
            </a:r>
            <a:r>
              <a:rPr lang="en-US" sz="2800" dirty="0" err="1" smtClean="0"/>
              <a:t>revenue.SQL</a:t>
            </a:r>
            <a:r>
              <a:rPr lang="en-US" sz="2800" dirty="0" smtClean="0"/>
              <a:t> </a:t>
            </a:r>
            <a:r>
              <a:rPr lang="en-US" sz="2800" dirty="0"/>
              <a:t>has proven to be an invaluable tool in extracting and analyzing large datasets to derive actionable insights. 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693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689566" y="2541993"/>
            <a:ext cx="347472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THANK YOU</a:t>
            </a:r>
            <a:endParaRPr lang="en-IN" sz="44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87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9700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04857" y="475008"/>
            <a:ext cx="580426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Introduction</a:t>
            </a:r>
            <a:endParaRPr lang="en-US" sz="3600" b="1" dirty="0"/>
          </a:p>
          <a:p>
            <a:endParaRPr lang="en-US" sz="3600" b="1" dirty="0" smtClean="0"/>
          </a:p>
          <a:p>
            <a:r>
              <a:rPr lang="en-US" sz="2800" b="1" dirty="0" smtClean="0"/>
              <a:t>Project objective </a:t>
            </a:r>
          </a:p>
          <a:p>
            <a:endParaRPr lang="en-US" sz="2800" dirty="0"/>
          </a:p>
          <a:p>
            <a:r>
              <a:rPr lang="en-US" sz="2800" dirty="0" smtClean="0"/>
              <a:t>To analyze the hotel reservation data and provide insights for data driven decision and to enhance the customer satisfaction.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2048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21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23406" y="714669"/>
            <a:ext cx="932688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Dataset Details:</a:t>
            </a:r>
          </a:p>
          <a:p>
            <a:endParaRPr lang="en-IN" dirty="0" smtClean="0"/>
          </a:p>
          <a:p>
            <a:r>
              <a:rPr lang="en-IN" dirty="0" smtClean="0"/>
              <a:t>The dataset includes the following columns:</a:t>
            </a:r>
          </a:p>
          <a:p>
            <a:endParaRPr lang="en-IN" dirty="0" smtClean="0"/>
          </a:p>
          <a:p>
            <a:r>
              <a:rPr lang="en-IN" dirty="0" smtClean="0"/>
              <a:t> </a:t>
            </a:r>
            <a:r>
              <a:rPr lang="en-IN" dirty="0" err="1" smtClean="0"/>
              <a:t>Booking_ID</a:t>
            </a:r>
            <a:r>
              <a:rPr lang="en-IN" dirty="0" smtClean="0"/>
              <a:t>: A unique identifier for each hotel reservation.</a:t>
            </a:r>
          </a:p>
          <a:p>
            <a:r>
              <a:rPr lang="en-IN" dirty="0" smtClean="0"/>
              <a:t> </a:t>
            </a:r>
            <a:r>
              <a:rPr lang="en-IN" dirty="0" err="1" smtClean="0"/>
              <a:t>no_of_adults</a:t>
            </a:r>
            <a:r>
              <a:rPr lang="en-IN" dirty="0" smtClean="0"/>
              <a:t>: The number of adults in the reservation.</a:t>
            </a:r>
          </a:p>
          <a:p>
            <a:r>
              <a:rPr lang="en-IN" dirty="0" smtClean="0"/>
              <a:t> </a:t>
            </a:r>
            <a:r>
              <a:rPr lang="en-IN" dirty="0" err="1" smtClean="0"/>
              <a:t>no_of_children</a:t>
            </a:r>
            <a:r>
              <a:rPr lang="en-IN" dirty="0" smtClean="0"/>
              <a:t>: The number of children in the reservation.</a:t>
            </a:r>
          </a:p>
          <a:p>
            <a:r>
              <a:rPr lang="en-IN" dirty="0" smtClean="0"/>
              <a:t> </a:t>
            </a:r>
            <a:r>
              <a:rPr lang="en-IN" dirty="0" err="1" smtClean="0"/>
              <a:t>no_of_weekend_nights</a:t>
            </a:r>
            <a:r>
              <a:rPr lang="en-IN" dirty="0" smtClean="0"/>
              <a:t>: The number of nights in the reservation that fall on</a:t>
            </a:r>
          </a:p>
          <a:p>
            <a:r>
              <a:rPr lang="en-IN" dirty="0" smtClean="0"/>
              <a:t>weekends.</a:t>
            </a:r>
          </a:p>
          <a:p>
            <a:r>
              <a:rPr lang="en-IN" dirty="0" smtClean="0"/>
              <a:t> </a:t>
            </a:r>
            <a:r>
              <a:rPr lang="en-IN" dirty="0" err="1" smtClean="0"/>
              <a:t>no_of_week_nights</a:t>
            </a:r>
            <a:r>
              <a:rPr lang="en-IN" dirty="0" smtClean="0"/>
              <a:t>: The number of nights in the reservation that fall on</a:t>
            </a:r>
          </a:p>
          <a:p>
            <a:r>
              <a:rPr lang="en-IN" dirty="0" smtClean="0"/>
              <a:t>weekdays.</a:t>
            </a:r>
          </a:p>
          <a:p>
            <a:r>
              <a:rPr lang="en-IN" dirty="0" smtClean="0"/>
              <a:t> </a:t>
            </a:r>
            <a:r>
              <a:rPr lang="en-IN" dirty="0" err="1" smtClean="0"/>
              <a:t>type_of_meal_plan</a:t>
            </a:r>
            <a:r>
              <a:rPr lang="en-IN" dirty="0" smtClean="0"/>
              <a:t>: The meal plan chosen by the guests.</a:t>
            </a:r>
          </a:p>
          <a:p>
            <a:r>
              <a:rPr lang="en-IN" dirty="0" smtClean="0"/>
              <a:t> </a:t>
            </a:r>
            <a:r>
              <a:rPr lang="en-IN" dirty="0" err="1" smtClean="0"/>
              <a:t>room_type_reserved</a:t>
            </a:r>
            <a:r>
              <a:rPr lang="en-IN" dirty="0" smtClean="0"/>
              <a:t>: The type of room reserved by the guests.</a:t>
            </a:r>
          </a:p>
          <a:p>
            <a:r>
              <a:rPr lang="en-IN" dirty="0" smtClean="0"/>
              <a:t> </a:t>
            </a:r>
            <a:r>
              <a:rPr lang="en-IN" dirty="0" err="1" smtClean="0"/>
              <a:t>lead_time</a:t>
            </a:r>
            <a:r>
              <a:rPr lang="en-IN" dirty="0" smtClean="0"/>
              <a:t>: The number of days between booking and arrival.</a:t>
            </a:r>
          </a:p>
          <a:p>
            <a:r>
              <a:rPr lang="en-IN" dirty="0" smtClean="0"/>
              <a:t> </a:t>
            </a:r>
            <a:r>
              <a:rPr lang="en-IN" dirty="0" err="1" smtClean="0"/>
              <a:t>arrival_date</a:t>
            </a:r>
            <a:r>
              <a:rPr lang="en-IN" dirty="0" smtClean="0"/>
              <a:t>: The date of arrival.</a:t>
            </a:r>
          </a:p>
          <a:p>
            <a:r>
              <a:rPr lang="en-IN" dirty="0" smtClean="0"/>
              <a:t> </a:t>
            </a:r>
            <a:r>
              <a:rPr lang="en-IN" dirty="0" err="1" smtClean="0"/>
              <a:t>market_segment_type</a:t>
            </a:r>
            <a:r>
              <a:rPr lang="en-IN" dirty="0" smtClean="0"/>
              <a:t>: The market segment to which the reservation</a:t>
            </a:r>
          </a:p>
          <a:p>
            <a:r>
              <a:rPr lang="en-IN" dirty="0" smtClean="0"/>
              <a:t>belongs.</a:t>
            </a:r>
          </a:p>
          <a:p>
            <a:r>
              <a:rPr lang="en-IN" dirty="0" smtClean="0"/>
              <a:t> </a:t>
            </a:r>
            <a:r>
              <a:rPr lang="en-IN" dirty="0" err="1" smtClean="0"/>
              <a:t>avg_price_per_room</a:t>
            </a:r>
            <a:r>
              <a:rPr lang="en-IN" dirty="0" smtClean="0"/>
              <a:t>: The average price per room in the reservation.</a:t>
            </a:r>
          </a:p>
          <a:p>
            <a:r>
              <a:rPr lang="en-IN" dirty="0" smtClean="0"/>
              <a:t> </a:t>
            </a:r>
            <a:r>
              <a:rPr lang="en-IN" dirty="0" err="1" smtClean="0"/>
              <a:t>booking_status</a:t>
            </a:r>
            <a:r>
              <a:rPr lang="en-IN" dirty="0" smtClean="0"/>
              <a:t>: The status of the booking.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956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89999" y="932207"/>
            <a:ext cx="9889784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SQL query of Hotel Reservation Analysis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sz="2000" b="1" dirty="0" smtClean="0"/>
              <a:t>What is the total number of reservations in the dataset?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759" y="2479085"/>
            <a:ext cx="6103132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39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9383" y="1018367"/>
            <a:ext cx="6096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/>
          </a:p>
          <a:p>
            <a:r>
              <a:rPr lang="en-US" sz="2000" b="1" dirty="0" smtClean="0"/>
              <a:t>2. Which meal plan is the most popular among guests?</a:t>
            </a:r>
            <a:endParaRPr lang="en-US" sz="2000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952081"/>
            <a:ext cx="7353300" cy="397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7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42058" y="1154277"/>
            <a:ext cx="80824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3</a:t>
            </a:r>
            <a:r>
              <a:rPr lang="en-US" sz="2000" b="1" dirty="0" smtClean="0"/>
              <a:t>. What is the average price per room for reservations involving children?</a:t>
            </a:r>
            <a:endParaRPr lang="en-US" sz="2000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568" y="2031545"/>
            <a:ext cx="8170449" cy="383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35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92628" y="1159469"/>
            <a:ext cx="101062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4</a:t>
            </a:r>
            <a:r>
              <a:rPr lang="en-US" sz="2000" b="1" dirty="0" smtClean="0"/>
              <a:t>. How many reservations were made for the year 20XX (replace XX with the desired year)?</a:t>
            </a:r>
            <a:endParaRPr lang="en-US" sz="20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295" y="1868937"/>
            <a:ext cx="9313953" cy="411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86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9382" y="1107218"/>
            <a:ext cx="95054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5</a:t>
            </a:r>
            <a:r>
              <a:rPr lang="en-US" sz="2000" b="1" dirty="0" smtClean="0"/>
              <a:t>. What is the most commonly booked room type?</a:t>
            </a:r>
            <a:endParaRPr lang="en-US" sz="2000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764" y="1848937"/>
            <a:ext cx="8930641" cy="448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0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396</TotalTime>
  <Words>504</Words>
  <Application>Microsoft Office PowerPoint</Application>
  <PresentationFormat>Widescreen</PresentationFormat>
  <Paragraphs>58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Algerian</vt:lpstr>
      <vt:lpstr>Arial</vt:lpstr>
      <vt:lpstr>Arial Black</vt:lpstr>
      <vt:lpstr>Tw Cen MT</vt:lpstr>
      <vt:lpstr>Droplet</vt:lpstr>
      <vt:lpstr>Hotel Reservation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Reservation Analysis</dc:title>
  <dc:creator>Admin</dc:creator>
  <cp:lastModifiedBy>Admin</cp:lastModifiedBy>
  <cp:revision>19</cp:revision>
  <dcterms:created xsi:type="dcterms:W3CDTF">2024-05-21T06:01:31Z</dcterms:created>
  <dcterms:modified xsi:type="dcterms:W3CDTF">2024-05-21T12:38:22Z</dcterms:modified>
</cp:coreProperties>
</file>