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57" r:id="rId4"/>
    <p:sldId id="264" r:id="rId5"/>
    <p:sldId id="258" r:id="rId6"/>
    <p:sldId id="265" r:id="rId7"/>
    <p:sldId id="266" r:id="rId8"/>
    <p:sldId id="267" r:id="rId9"/>
    <p:sldId id="268" r:id="rId10"/>
    <p:sldId id="269" r:id="rId11"/>
    <p:sldId id="270" r:id="rId12"/>
    <p:sldId id="279" r:id="rId13"/>
    <p:sldId id="260" r:id="rId14"/>
    <p:sldId id="271" r:id="rId15"/>
    <p:sldId id="272" r:id="rId16"/>
    <p:sldId id="273" r:id="rId17"/>
    <p:sldId id="274" r:id="rId18"/>
    <p:sldId id="277" r:id="rId19"/>
    <p:sldId id="275" r:id="rId20"/>
    <p:sldId id="276" r:id="rId21"/>
    <p:sldId id="261" r:id="rId22"/>
    <p:sldId id="282" r:id="rId23"/>
    <p:sldId id="280" r:id="rId24"/>
    <p:sldId id="281" r:id="rId25"/>
    <p:sldId id="262" r:id="rId26"/>
    <p:sldId id="263" r:id="rId2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 panose="020B0604020202020204"/>
      </a:defRPr>
    </a:lvl1pPr>
    <a:lvl2pPr indent="228600" latinLnBrk="0">
      <a:defRPr sz="1400">
        <a:latin typeface="+mn-lt"/>
        <a:ea typeface="+mn-ea"/>
        <a:cs typeface="+mn-cs"/>
        <a:sym typeface="Arial" panose="020B0604020202020204"/>
      </a:defRPr>
    </a:lvl2pPr>
    <a:lvl3pPr indent="457200" latinLnBrk="0">
      <a:defRPr sz="1400">
        <a:latin typeface="+mn-lt"/>
        <a:ea typeface="+mn-ea"/>
        <a:cs typeface="+mn-cs"/>
        <a:sym typeface="Arial" panose="020B0604020202020204"/>
      </a:defRPr>
    </a:lvl3pPr>
    <a:lvl4pPr indent="685800" latinLnBrk="0">
      <a:defRPr sz="1400">
        <a:latin typeface="+mn-lt"/>
        <a:ea typeface="+mn-ea"/>
        <a:cs typeface="+mn-cs"/>
        <a:sym typeface="Arial" panose="020B0604020202020204"/>
      </a:defRPr>
    </a:lvl4pPr>
    <a:lvl5pPr indent="914400" latinLnBrk="0">
      <a:defRPr sz="1400">
        <a:latin typeface="+mn-lt"/>
        <a:ea typeface="+mn-ea"/>
        <a:cs typeface="+mn-cs"/>
        <a:sym typeface="Arial" panose="020B0604020202020204"/>
      </a:defRPr>
    </a:lvl5pPr>
    <a:lvl6pPr indent="1143000" latinLnBrk="0">
      <a:defRPr sz="1400">
        <a:latin typeface="+mn-lt"/>
        <a:ea typeface="+mn-ea"/>
        <a:cs typeface="+mn-cs"/>
        <a:sym typeface="Arial" panose="020B0604020202020204"/>
      </a:defRPr>
    </a:lvl6pPr>
    <a:lvl7pPr indent="1371600" latinLnBrk="0">
      <a:defRPr sz="1400">
        <a:latin typeface="+mn-lt"/>
        <a:ea typeface="+mn-ea"/>
        <a:cs typeface="+mn-cs"/>
        <a:sym typeface="Arial" panose="020B0604020202020204"/>
      </a:defRPr>
    </a:lvl7pPr>
    <a:lvl8pPr indent="1600200" latinLnBrk="0">
      <a:defRPr sz="1400">
        <a:latin typeface="+mn-lt"/>
        <a:ea typeface="+mn-ea"/>
        <a:cs typeface="+mn-cs"/>
        <a:sym typeface="Arial" panose="020B0604020202020204"/>
      </a:defRPr>
    </a:lvl8pPr>
    <a:lvl9pPr indent="1828800" latinLnBrk="0">
      <a:defRPr sz="1400">
        <a:latin typeface="+mn-lt"/>
        <a:ea typeface="+mn-ea"/>
        <a:cs typeface="+mn-cs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 hasCustomPrompt="1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 hasCustomPrompt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 hasCustomPrompt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 hasCustomPrompt="1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73" name="Title Text"/>
          <p:cNvSpPr>
            <a:spLocks noGrp="1"/>
          </p:cNvSpPr>
          <p:nvPr>
            <p:ph type="title" hasCustomPrompt="1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/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1005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1462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1919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23768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28340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3291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3748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4205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9241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</a:t>
            </a:r>
            <a:r>
              <a:rPr lang="en-IN" dirty="0"/>
              <a:t>A</a:t>
            </a:r>
            <a:r>
              <a:rPr dirty="0" err="1"/>
              <a:t>nalytics</a:t>
            </a:r>
            <a:r>
              <a:rPr dirty="0"/>
              <a:t> </a:t>
            </a:r>
            <a:r>
              <a:rPr lang="en-IN" dirty="0"/>
              <a:t>A</a:t>
            </a:r>
            <a:r>
              <a:rPr dirty="0" err="1"/>
              <a:t>pproach</a:t>
            </a:r>
            <a:endParaRPr dirty="0"/>
          </a:p>
        </p:txBody>
      </p:sp>
      <p:sp>
        <p:nvSpPr>
          <p:cNvPr id="113" name="Shape 58"/>
          <p:cNvSpPr/>
          <p:nvPr/>
        </p:nvSpPr>
        <p:spPr>
          <a:xfrm>
            <a:off x="537900" y="3666599"/>
            <a:ext cx="6249600" cy="553966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/>
              <a:t>Sudipto Ghosh</a:t>
            </a:r>
            <a:endParaRPr lang="en-IN" dirty="0"/>
          </a:p>
          <a:p>
            <a:r>
              <a:rPr lang="en-IN" dirty="0"/>
              <a:t>Data Analytics Consulting Virtual Intern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4" y="924672"/>
            <a:ext cx="1946511" cy="74637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Job Industry Diversity</a:t>
            </a:r>
            <a:endParaRPr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076" y="1575813"/>
            <a:ext cx="4449899" cy="313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10" y="1591483"/>
            <a:ext cx="4614710" cy="313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Recent Transactions</a:t>
            </a:r>
            <a:endParaRPr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926" y="1591483"/>
            <a:ext cx="4471797" cy="304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591483"/>
            <a:ext cx="8707621" cy="3003867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b="1" dirty="0"/>
              <a:t>Recency</a:t>
            </a:r>
            <a:endParaRPr lang="en-IN" sz="1600" b="1" dirty="0"/>
          </a:p>
          <a:p>
            <a:pPr marL="539750" lvl="3" indent="-274955">
              <a:buFont typeface="Wingdings" panose="05000000000000000000" pitchFamily="2" charset="2"/>
              <a:buChar char="Ø"/>
              <a:tabLst>
                <a:tab pos="539750" algn="l"/>
              </a:tabLst>
            </a:pPr>
            <a:r>
              <a:rPr lang="en-IN" sz="1600" dirty="0"/>
              <a:t>The last day on which a customer performed a transaction was taken as the recency parameter.</a:t>
            </a:r>
            <a:endParaRPr lang="en-IN" sz="1600" dirty="0"/>
          </a:p>
          <a:p>
            <a:pPr marL="539750" lvl="3" indent="-274955">
              <a:buFont typeface="Wingdings" panose="05000000000000000000" pitchFamily="2" charset="2"/>
              <a:buChar char="Ø"/>
              <a:tabLst>
                <a:tab pos="539750" algn="l"/>
              </a:tabLst>
            </a:pPr>
            <a:r>
              <a:rPr lang="en-IN" sz="1600" dirty="0"/>
              <a:t>Customers were divided into 4 quartiles and given a </a:t>
            </a:r>
            <a:r>
              <a:rPr lang="en-IN" sz="1600" dirty="0" err="1"/>
              <a:t>R_Score</a:t>
            </a:r>
            <a:r>
              <a:rPr lang="en-IN" sz="1600" dirty="0"/>
              <a:t>.</a:t>
            </a: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b="1" dirty="0"/>
              <a:t>Frequency</a:t>
            </a:r>
            <a:endParaRPr lang="en-IN" sz="1600" b="1" dirty="0"/>
          </a:p>
          <a:p>
            <a:pPr marL="539750" lvl="1" indent="-276225">
              <a:buFont typeface="Wingdings" panose="05000000000000000000" pitchFamily="2" charset="2"/>
              <a:buChar char="Ø"/>
            </a:pPr>
            <a:r>
              <a:rPr lang="en-IN" sz="1600" dirty="0">
                <a:latin typeface="+mn-lt"/>
                <a:ea typeface="+mn-ea"/>
                <a:cs typeface="+mn-cs"/>
                <a:sym typeface="Arial" panose="020B0604020202020204"/>
              </a:rPr>
              <a:t>The frequency of transactions done by a particular customer was taken as the frequency parameter.</a:t>
            </a:r>
            <a:endParaRPr lang="en-IN" sz="1600" dirty="0"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539750" lvl="1" indent="-276225">
              <a:buFont typeface="Wingdings" panose="05000000000000000000" pitchFamily="2" charset="2"/>
              <a:buChar char="Ø"/>
            </a:pPr>
            <a:r>
              <a:rPr lang="en-IN" sz="1600" dirty="0">
                <a:latin typeface="+mn-lt"/>
                <a:ea typeface="+mn-ea"/>
                <a:cs typeface="+mn-cs"/>
                <a:sym typeface="Arial" panose="020B0604020202020204"/>
              </a:rPr>
              <a:t>Customers were divided into 4 quartiles and given a </a:t>
            </a:r>
            <a:r>
              <a:rPr lang="en-IN" sz="1600" dirty="0" err="1">
                <a:latin typeface="+mn-lt"/>
                <a:ea typeface="+mn-ea"/>
                <a:cs typeface="+mn-cs"/>
                <a:sym typeface="Arial" panose="020B0604020202020204"/>
              </a:rPr>
              <a:t>F_Score</a:t>
            </a:r>
            <a:r>
              <a:rPr lang="en-IN" sz="1600" dirty="0"/>
              <a:t>.</a:t>
            </a:r>
            <a:endParaRPr lang="en-IN" sz="1600" dirty="0"/>
          </a:p>
          <a:p>
            <a:pPr marL="265430" indent="-265430">
              <a:buFont typeface="Wingdings" panose="05000000000000000000" pitchFamily="2" charset="2"/>
              <a:buChar char="§"/>
            </a:pPr>
            <a:r>
              <a:rPr lang="en-IN" sz="1600" b="1" dirty="0"/>
              <a:t>Monetary Value</a:t>
            </a:r>
            <a:endParaRPr lang="en-IN" sz="1600" b="1" dirty="0"/>
          </a:p>
          <a:p>
            <a:pPr marL="550545" lvl="1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+mn-lt"/>
                <a:ea typeface="+mn-ea"/>
                <a:cs typeface="+mn-cs"/>
                <a:sym typeface="Arial" panose="020B0604020202020204"/>
              </a:rPr>
              <a:t>The average profit per customer was taken as the monetary value parameter.</a:t>
            </a:r>
            <a:endParaRPr lang="en-IN" sz="1600" dirty="0"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550545" lvl="1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+mn-lt"/>
                <a:ea typeface="+mn-ea"/>
                <a:cs typeface="+mn-cs"/>
                <a:sym typeface="Arial" panose="020B0604020202020204"/>
              </a:rPr>
              <a:t>Customers were divided into 4 quartiles and given a </a:t>
            </a:r>
            <a:r>
              <a:rPr lang="en-IN" sz="1600" dirty="0" err="1">
                <a:latin typeface="+mn-lt"/>
                <a:ea typeface="+mn-ea"/>
                <a:cs typeface="+mn-cs"/>
                <a:sym typeface="Arial" panose="020B0604020202020204"/>
              </a:rPr>
              <a:t>M_Score</a:t>
            </a:r>
            <a:r>
              <a:rPr lang="en-IN" sz="1600" dirty="0">
                <a:latin typeface="+mn-lt"/>
                <a:ea typeface="+mn-ea"/>
                <a:cs typeface="+mn-cs"/>
                <a:sym typeface="Arial" panose="020B0604020202020204"/>
              </a:rPr>
              <a:t>.</a:t>
            </a:r>
            <a:endParaRPr lang="en-IN" sz="1600" dirty="0"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917" y="1591483"/>
            <a:ext cx="4754166" cy="33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522" y="1591483"/>
            <a:ext cx="4589355" cy="33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708" y="1591483"/>
            <a:ext cx="4830233" cy="33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926" y="1596070"/>
            <a:ext cx="4471797" cy="304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554" y="1591483"/>
            <a:ext cx="4241292" cy="304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926" y="1591483"/>
            <a:ext cx="4471797" cy="304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504" y="1387375"/>
            <a:ext cx="4391121" cy="349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hape 73"/>
          <p:cNvSpPr/>
          <p:nvPr/>
        </p:nvSpPr>
        <p:spPr>
          <a:xfrm>
            <a:off x="205025" y="1591483"/>
            <a:ext cx="3727997" cy="3081837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/>
            <a:r>
              <a:rPr lang="en-IN" dirty="0"/>
              <a:t>Based on the RFM Class, four customer tiers were identified:</a:t>
            </a:r>
            <a:endParaRPr lang="en-IN" dirty="0"/>
          </a:p>
          <a:p>
            <a:pPr marL="628650" indent="-265430" algn="just">
              <a:buFont typeface="+mj-lt"/>
              <a:buAutoNum type="arabicPeriod"/>
            </a:pPr>
            <a:r>
              <a:rPr lang="en-IN" dirty="0"/>
              <a:t>Gold Class: These customers have recently made a purchase, are frequent and are most profitable.</a:t>
            </a:r>
            <a:endParaRPr lang="en-IN" dirty="0"/>
          </a:p>
          <a:p>
            <a:pPr marL="628650" indent="-265430" algn="just">
              <a:buFont typeface="+mj-lt"/>
              <a:buAutoNum type="arabicPeriod"/>
            </a:pPr>
            <a:r>
              <a:rPr lang="en-IN" dirty="0"/>
              <a:t>Silver Class</a:t>
            </a:r>
            <a:endParaRPr lang="en-IN" dirty="0"/>
          </a:p>
          <a:p>
            <a:pPr marL="628650" indent="-265430" algn="just">
              <a:buFont typeface="+mj-lt"/>
              <a:buAutoNum type="arabicPeriod"/>
            </a:pPr>
            <a:r>
              <a:rPr lang="en-IN" dirty="0"/>
              <a:t>Bronze Class</a:t>
            </a:r>
            <a:endParaRPr lang="en-IN" dirty="0"/>
          </a:p>
          <a:p>
            <a:pPr marL="628650" indent="-265430" algn="just">
              <a:buFont typeface="+mj-lt"/>
              <a:buAutoNum type="arabicPeriod"/>
            </a:pPr>
            <a:r>
              <a:rPr lang="en-IN" dirty="0"/>
              <a:t>Basic Class: These customers have not made any recent purchase, are not frequent and do not contribute majorly.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Tiers by State</a:t>
            </a:r>
            <a:endParaRPr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264" y="1591483"/>
            <a:ext cx="4391121" cy="349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Profitable Job Industries</a:t>
            </a:r>
            <a:endParaRPr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7" y="1591483"/>
            <a:ext cx="362902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Segments</a:t>
            </a:r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0328" y="1652066"/>
          <a:ext cx="6103344" cy="2992187"/>
        </p:xfrm>
        <a:graphic>
          <a:graphicData uri="http://schemas.openxmlformats.org/drawingml/2006/table">
            <a:tbl>
              <a:tblPr/>
              <a:tblGrid>
                <a:gridCol w="2034448"/>
                <a:gridCol w="2034448"/>
                <a:gridCol w="2034448"/>
              </a:tblGrid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Segment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RFM Score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Cumulative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Platinum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Very Loyal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Becoming Loyal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Recent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 Risk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Evasive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Losing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2417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Inactive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2595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Lost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2850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Targeting Methodology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652066"/>
            <a:ext cx="4134600" cy="1489093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Customers having high RFM Scores can be filtered and targeted</a:t>
            </a:r>
            <a:r>
              <a:rPr dirty="0"/>
              <a:t>.</a:t>
            </a: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The customers have made recent purchases, are frequent, and drive the most profits.</a:t>
            </a:r>
            <a:endParaRPr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6811" y="853576"/>
            <a:ext cx="6830378" cy="43249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6200000">
            <a:off x="7349884" y="2946736"/>
            <a:ext cx="314925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Source: 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Australian Bureau of Statistics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Data Quality Assessment</a:t>
            </a:r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61875" y="1614030"/>
          <a:ext cx="6436649" cy="3098814"/>
        </p:xfrm>
        <a:graphic>
          <a:graphicData uri="http://schemas.openxmlformats.org/drawingml/2006/table">
            <a:tbl>
              <a:tblPr firstRow="1" firstCol="1" bandRow="1"/>
              <a:tblGrid>
                <a:gridCol w="928217"/>
                <a:gridCol w="1938968"/>
                <a:gridCol w="1733320"/>
                <a:gridCol w="1836144"/>
              </a:tblGrid>
              <a:tr h="3418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Demographic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Addresses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Transaction Data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1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Accuracy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DOB: Inaccuracy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Job Industry Category: Misspelling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26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Completeness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DOB: Blanks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Job Title: Blanks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Job Industry Category: Blanks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Tenure: Blanks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IDs: Not in Sync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IDs: Not in Sync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Standard Cost: Blanks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Brand: Blanks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Line: Blanks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Class: Blanks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Size: Blanks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First Sold Date: Blanks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IDs: Not in Sync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Consistency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Gender: Inconsistency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States: Inconsistency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Currency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Deceased Customers: Filter Out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5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Relevancy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Default: Exclude Field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Order Status: Exclude Cancelled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Validity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First Sold Date: Format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Data Cleaning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591483"/>
            <a:ext cx="4366975" cy="2550922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Records with Missing Fields were Dropped</a:t>
            </a:r>
            <a:r>
              <a:rPr dirty="0"/>
              <a:t>.</a:t>
            </a: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Join Keys between Tables were considered and conflicting Records were Dropped.</a:t>
            </a: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Age, Last Purchase (Days Ago) and Profit Fields were Added.</a:t>
            </a: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Records pertaining to Deceased Customers were Dropped.</a:t>
            </a: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Transactions more than a year old were Dropped.</a:t>
            </a:r>
            <a:endParaRPr dirty="0"/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4958214" y="2040845"/>
          <a:ext cx="3812411" cy="1234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7899"/>
                <a:gridCol w="1354512"/>
              </a:tblGrid>
              <a:tr h="54066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Distinct Customer IDs</a:t>
                      </a:r>
                      <a:endParaRPr lang="en-IN" sz="1600" dirty="0"/>
                    </a:p>
                    <a:p>
                      <a:pPr algn="ctr"/>
                      <a:r>
                        <a:rPr lang="en-IN" sz="1600" dirty="0"/>
                        <a:t>As Received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4,000</a:t>
                      </a:r>
                      <a:endParaRPr lang="en-IN" sz="1600" dirty="0"/>
                    </a:p>
                  </a:txBody>
                  <a:tcPr anchor="ctr"/>
                </a:tc>
              </a:tr>
              <a:tr h="65543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Distinct Customer IDs after Data Cleaning 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3,492</a:t>
                      </a:r>
                      <a:endParaRPr lang="en-IN" sz="1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Gender with Age Distribution</a:t>
            </a: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09" y="1701652"/>
            <a:ext cx="3947316" cy="292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339" y="1701652"/>
            <a:ext cx="3885152" cy="292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Gender with Wealth Segment</a:t>
            </a: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25" y="1591482"/>
            <a:ext cx="3642280" cy="349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95" y="1591483"/>
            <a:ext cx="35718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Car Ownership with State</a:t>
            </a:r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14" y="1690634"/>
            <a:ext cx="3845411" cy="299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77" y="1690634"/>
            <a:ext cx="3845411" cy="299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Car Ownership with Job Industry</a:t>
            </a:r>
            <a:endParaRPr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"/>
          <a:stretch>
            <a:fillRect/>
          </a:stretch>
        </p:blipFill>
        <p:spPr bwMode="auto">
          <a:xfrm>
            <a:off x="4641483" y="1854257"/>
            <a:ext cx="429749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"/>
          <a:stretch>
            <a:fillRect/>
          </a:stretch>
        </p:blipFill>
        <p:spPr bwMode="auto">
          <a:xfrm>
            <a:off x="205025" y="1854257"/>
            <a:ext cx="429749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Age Distribution with State</a:t>
            </a:r>
            <a:endParaRPr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39" y="1719954"/>
            <a:ext cx="3991928" cy="295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134" y="1719954"/>
            <a:ext cx="3929063" cy="295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2965</Words>
  <Application>WPS Presentation</Application>
  <PresentationFormat>On-screen Show (16:9)</PresentationFormat>
  <Paragraphs>271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SimSun</vt:lpstr>
      <vt:lpstr>Wingdings</vt:lpstr>
      <vt:lpstr>Arial</vt:lpstr>
      <vt:lpstr>Open Sans Extrabold</vt:lpstr>
      <vt:lpstr>Segoe Print</vt:lpstr>
      <vt:lpstr>Open Sans Light</vt:lpstr>
      <vt:lpstr>Open Sans</vt:lpstr>
      <vt:lpstr>Calibri</vt:lpstr>
      <vt:lpstr>Mangal</vt:lpstr>
      <vt:lpstr>Symbol</vt:lpstr>
      <vt:lpstr>Microsoft YaHei</vt:lpstr>
      <vt:lpstr>Arial Unicode MS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Sudipto Ghosh</dc:creator>
  <cp:lastModifiedBy>Kanasu Nenappu</cp:lastModifiedBy>
  <cp:revision>16</cp:revision>
  <dcterms:created xsi:type="dcterms:W3CDTF">2021-07-06T17:12:42Z</dcterms:created>
  <dcterms:modified xsi:type="dcterms:W3CDTF">2021-07-06T17:13:39Z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1033-11.2.0.10176</vt:lpwstr>
  </property>
</Properties>
</file>