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2"/>
  </p:notesMasterIdLst>
  <p:sldIdLst>
    <p:sldId id="269" r:id="rId2"/>
    <p:sldId id="271" r:id="rId3"/>
    <p:sldId id="273" r:id="rId4"/>
    <p:sldId id="259" r:id="rId5"/>
    <p:sldId id="260" r:id="rId6"/>
    <p:sldId id="270" r:id="rId7"/>
    <p:sldId id="266" r:id="rId8"/>
    <p:sldId id="275" r:id="rId9"/>
    <p:sldId id="267"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8B5C5-D208-4BB4-9462-A93D0467281F}" v="26" dt="2023-10-03T00:30:00.547"/>
    <p1510:client id="{64CC69D0-111D-C14C-9E6F-DDAFD0ACCF74}" v="608" dt="2023-10-03T00:16:36.203"/>
    <p1510:client id="{94580BE5-02D7-4BC7-9E3C-902E99C45815}" v="1" dt="2023-10-03T00:07:24.256"/>
    <p1510:client id="{9CEDA469-CEED-4C02-AA35-71571F3C8CC6}" v="513" dt="2023-10-02T22:46:04.342"/>
    <p1510:client id="{BC1A638C-25D0-7742-BCF3-C44141741D72}" v="65" dt="2023-10-03T00:33:45.415"/>
    <p1510:client id="{C2199BF5-885F-441E-9792-F2BF63703A24}" v="79" dt="2023-10-02T22:22:28.473"/>
    <p1510:client id="{FDF8615F-9E43-9745-A4EF-8396462437B3}" v="207" dt="2023-10-02T23:40:19.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51"/>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0066E-11A3-B245-9CBE-62D2C827790D}"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5094A-7604-B544-8F22-F154D9B88AC5}" type="slidenum">
              <a:rPr lang="en-US" smtClean="0"/>
              <a:t>‹#›</a:t>
            </a:fld>
            <a:endParaRPr lang="en-US"/>
          </a:p>
        </p:txBody>
      </p:sp>
    </p:spTree>
    <p:extLst>
      <p:ext uri="{BB962C8B-B14F-4D97-AF65-F5344CB8AC3E}">
        <p14:creationId xmlns:p14="http://schemas.microsoft.com/office/powerpoint/2010/main" val="1880675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3EF7B43-FC7D-4906-B7A7-FA4FCA2D2570}" type="slidenum">
              <a:rPr lang="en-IN" smtClean="0"/>
              <a:t>7</a:t>
            </a:fld>
            <a:endParaRPr lang="en-IN"/>
          </a:p>
        </p:txBody>
      </p:sp>
    </p:spTree>
    <p:extLst>
      <p:ext uri="{BB962C8B-B14F-4D97-AF65-F5344CB8AC3E}">
        <p14:creationId xmlns:p14="http://schemas.microsoft.com/office/powerpoint/2010/main" val="242488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5487A3-D4A7-B24C-A64D-950E7599E71A}" type="datetime1">
              <a:rPr lang="en-US" smtClean="0"/>
              <a:t>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C4EAE7-3431-1340-8763-BA6059A0D803}" type="slidenum">
              <a:rPr lang="en-US" smtClean="0"/>
              <a:t>‹#›</a:t>
            </a:fld>
            <a:endParaRPr lang="en-US"/>
          </a:p>
        </p:txBody>
      </p:sp>
    </p:spTree>
    <p:extLst>
      <p:ext uri="{BB962C8B-B14F-4D97-AF65-F5344CB8AC3E}">
        <p14:creationId xmlns:p14="http://schemas.microsoft.com/office/powerpoint/2010/main" val="255291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A7EA4-48DA-FC40-AFA1-CAD95AD06664}" type="datetime1">
              <a:rPr lang="en-US" smtClean="0"/>
              <a:t>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C4EAE7-3431-1340-8763-BA6059A0D803}" type="slidenum">
              <a:rPr lang="en-US" smtClean="0"/>
              <a:t>‹#›</a:t>
            </a:fld>
            <a:endParaRPr lang="en-US"/>
          </a:p>
        </p:txBody>
      </p:sp>
    </p:spTree>
    <p:extLst>
      <p:ext uri="{BB962C8B-B14F-4D97-AF65-F5344CB8AC3E}">
        <p14:creationId xmlns:p14="http://schemas.microsoft.com/office/powerpoint/2010/main" val="379186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99E48-0CFC-0841-B616-59442B2FAA7A}" type="datetime1">
              <a:rPr lang="en-US" smtClean="0"/>
              <a:t>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C4EAE7-3431-1340-8763-BA6059A0D803}" type="slidenum">
              <a:rPr lang="en-US" smtClean="0"/>
              <a:t>‹#›</a:t>
            </a:fld>
            <a:endParaRPr lang="en-US"/>
          </a:p>
        </p:txBody>
      </p:sp>
    </p:spTree>
    <p:extLst>
      <p:ext uri="{BB962C8B-B14F-4D97-AF65-F5344CB8AC3E}">
        <p14:creationId xmlns:p14="http://schemas.microsoft.com/office/powerpoint/2010/main" val="370523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97F68F-9FDD-DE4A-B83E-65455FD43269}" type="datetime1">
              <a:rPr lang="en-US" smtClean="0"/>
              <a:t>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C4EAE7-3431-1340-8763-BA6059A0D803}" type="slidenum">
              <a:rPr lang="en-US" smtClean="0"/>
              <a:t>‹#›</a:t>
            </a:fld>
            <a:endParaRPr lang="en-US"/>
          </a:p>
        </p:txBody>
      </p:sp>
    </p:spTree>
    <p:extLst>
      <p:ext uri="{BB962C8B-B14F-4D97-AF65-F5344CB8AC3E}">
        <p14:creationId xmlns:p14="http://schemas.microsoft.com/office/powerpoint/2010/main" val="355247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1E24B-BB90-8D4F-A86D-3E98604BF964}" type="datetime1">
              <a:rPr lang="en-US" smtClean="0"/>
              <a:t>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C4EAE7-3431-1340-8763-BA6059A0D803}" type="slidenum">
              <a:rPr lang="en-US" smtClean="0"/>
              <a:t>‹#›</a:t>
            </a:fld>
            <a:endParaRPr lang="en-US"/>
          </a:p>
        </p:txBody>
      </p:sp>
    </p:spTree>
    <p:extLst>
      <p:ext uri="{BB962C8B-B14F-4D97-AF65-F5344CB8AC3E}">
        <p14:creationId xmlns:p14="http://schemas.microsoft.com/office/powerpoint/2010/main" val="322686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89EA3B-24D0-D641-B573-3E5FF4E015BA}" type="datetime1">
              <a:rPr lang="en-US" smtClean="0"/>
              <a:t>1/3/2024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C4EAE7-3431-1340-8763-BA6059A0D803}" type="slidenum">
              <a:rPr lang="en-US" smtClean="0"/>
              <a:t>‹#›</a:t>
            </a:fld>
            <a:endParaRPr lang="en-US"/>
          </a:p>
        </p:txBody>
      </p:sp>
    </p:spTree>
    <p:extLst>
      <p:ext uri="{BB962C8B-B14F-4D97-AF65-F5344CB8AC3E}">
        <p14:creationId xmlns:p14="http://schemas.microsoft.com/office/powerpoint/2010/main" val="392365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D21A8D-8E96-D440-9B3A-20DFDAFCEA3A}" type="datetime1">
              <a:rPr lang="en-US" smtClean="0"/>
              <a:t>1/3/2024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7C4EAE7-3431-1340-8763-BA6059A0D803}" type="slidenum">
              <a:rPr lang="en-US" smtClean="0"/>
              <a:t>‹#›</a:t>
            </a:fld>
            <a:endParaRPr lang="en-US"/>
          </a:p>
        </p:txBody>
      </p:sp>
    </p:spTree>
    <p:extLst>
      <p:ext uri="{BB962C8B-B14F-4D97-AF65-F5344CB8AC3E}">
        <p14:creationId xmlns:p14="http://schemas.microsoft.com/office/powerpoint/2010/main" val="29044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B2C978-F0BF-CF4B-8573-54D72D7F3DCE}" type="datetime1">
              <a:rPr lang="en-US" smtClean="0"/>
              <a:t>1/3/2024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7C4EAE7-3431-1340-8763-BA6059A0D803}" type="slidenum">
              <a:rPr lang="en-US" smtClean="0"/>
              <a:t>‹#›</a:t>
            </a:fld>
            <a:endParaRPr lang="en-US"/>
          </a:p>
        </p:txBody>
      </p:sp>
    </p:spTree>
    <p:extLst>
      <p:ext uri="{BB962C8B-B14F-4D97-AF65-F5344CB8AC3E}">
        <p14:creationId xmlns:p14="http://schemas.microsoft.com/office/powerpoint/2010/main" val="115723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77ECB-C944-9F47-9685-252073082104}" type="datetime1">
              <a:rPr lang="en-US" smtClean="0"/>
              <a:t>1/3/2024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7C4EAE7-3431-1340-8763-BA6059A0D803}" type="slidenum">
              <a:rPr lang="en-US" smtClean="0"/>
              <a:t>‹#›</a:t>
            </a:fld>
            <a:endParaRPr lang="en-US"/>
          </a:p>
        </p:txBody>
      </p:sp>
    </p:spTree>
    <p:extLst>
      <p:ext uri="{BB962C8B-B14F-4D97-AF65-F5344CB8AC3E}">
        <p14:creationId xmlns:p14="http://schemas.microsoft.com/office/powerpoint/2010/main" val="300433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26FD6-1D54-8F43-8E46-D11127B1ADF8}" type="datetime1">
              <a:rPr lang="en-US" smtClean="0"/>
              <a:t>1/3/2024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C4EAE7-3431-1340-8763-BA6059A0D803}" type="slidenum">
              <a:rPr lang="en-US" smtClean="0"/>
              <a:t>‹#›</a:t>
            </a:fld>
            <a:endParaRPr lang="en-US"/>
          </a:p>
        </p:txBody>
      </p:sp>
    </p:spTree>
    <p:extLst>
      <p:ext uri="{BB962C8B-B14F-4D97-AF65-F5344CB8AC3E}">
        <p14:creationId xmlns:p14="http://schemas.microsoft.com/office/powerpoint/2010/main" val="38248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46FF9-31E7-E548-BEA2-D40C9BAD3371}" type="datetime1">
              <a:rPr lang="en-US" smtClean="0"/>
              <a:t>1/3/2024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C4EAE7-3431-1340-8763-BA6059A0D803}" type="slidenum">
              <a:rPr lang="en-US" smtClean="0"/>
              <a:t>‹#›</a:t>
            </a:fld>
            <a:endParaRPr lang="en-US"/>
          </a:p>
        </p:txBody>
      </p:sp>
    </p:spTree>
    <p:extLst>
      <p:ext uri="{BB962C8B-B14F-4D97-AF65-F5344CB8AC3E}">
        <p14:creationId xmlns:p14="http://schemas.microsoft.com/office/powerpoint/2010/main" val="1864160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0D806-0F3A-E84C-B8F4-CF9714462A8E}" type="datetime1">
              <a:rPr lang="en-US" smtClean="0"/>
              <a:t>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4EAE7-3431-1340-8763-BA6059A0D803}" type="slidenum">
              <a:rPr lang="en-US" smtClean="0"/>
              <a:t>‹#›</a:t>
            </a:fld>
            <a:endParaRPr lang="en-US"/>
          </a:p>
        </p:txBody>
      </p:sp>
    </p:spTree>
    <p:extLst>
      <p:ext uri="{BB962C8B-B14F-4D97-AF65-F5344CB8AC3E}">
        <p14:creationId xmlns:p14="http://schemas.microsoft.com/office/powerpoint/2010/main" val="63737601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C958F5E3-3FE8-6452-CF29-C3DC679BA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456" y="674107"/>
            <a:ext cx="512819" cy="628997"/>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E8189E83-14D8-51B5-7DB5-C83B4E01BEB6}"/>
              </a:ext>
            </a:extLst>
          </p:cNvPr>
          <p:cNvSpPr>
            <a:spLocks noGrp="1"/>
          </p:cNvSpPr>
          <p:nvPr>
            <p:ph type="title"/>
          </p:nvPr>
        </p:nvSpPr>
        <p:spPr>
          <a:xfrm>
            <a:off x="2420868" y="611519"/>
            <a:ext cx="6689443" cy="747793"/>
          </a:xfrm>
        </p:spPr>
        <p:txBody>
          <a:bodyPr anchor="b">
            <a:normAutofit/>
          </a:bodyPr>
          <a:lstStyle/>
          <a:p>
            <a:pPr algn="ctr"/>
            <a:r>
              <a:rPr lang="en-US" b="1" dirty="0" err="1">
                <a:ea typeface="Calibri Light" panose="020F0302020204030204"/>
                <a:cs typeface="Calibri Light" panose="020F0302020204030204"/>
              </a:rPr>
              <a:t>Prayas</a:t>
            </a:r>
            <a:r>
              <a:rPr lang="en-US" b="1" dirty="0">
                <a:ea typeface="Calibri Light" panose="020F0302020204030204"/>
                <a:cs typeface="Calibri Light" panose="020F0302020204030204"/>
              </a:rPr>
              <a:t> Pens and Plastics</a:t>
            </a:r>
          </a:p>
        </p:txBody>
      </p:sp>
      <p:sp>
        <p:nvSpPr>
          <p:cNvPr id="36" name="TextBox 35">
            <a:extLst>
              <a:ext uri="{FF2B5EF4-FFF2-40B4-BE49-F238E27FC236}">
                <a16:creationId xmlns:a16="http://schemas.microsoft.com/office/drawing/2014/main" id="{298D3EC7-F515-8AB3-44D7-53DB9CCFFFED}"/>
              </a:ext>
            </a:extLst>
          </p:cNvPr>
          <p:cNvSpPr txBox="1"/>
          <p:nvPr/>
        </p:nvSpPr>
        <p:spPr>
          <a:xfrm>
            <a:off x="1711433" y="1990825"/>
            <a:ext cx="7908986" cy="4154984"/>
          </a:xfrm>
          <a:prstGeom prst="rect">
            <a:avLst/>
          </a:prstGeom>
          <a:noFill/>
        </p:spPr>
        <p:txBody>
          <a:bodyPr wrap="square" lIns="91440" tIns="45720" rIns="91440" bIns="45720" rtlCol="0" anchor="t">
            <a:spAutoFit/>
          </a:bodyPr>
          <a:lstStyle/>
          <a:p>
            <a:pPr marL="285750" indent="-285750" fontAlgn="base">
              <a:lnSpc>
                <a:spcPct val="200000"/>
              </a:lnSpc>
              <a:buFont typeface="Arial"/>
              <a:buChar char="•"/>
            </a:pPr>
            <a:r>
              <a:rPr lang="en-US" sz="2400" b="1"/>
              <a:t> </a:t>
            </a:r>
            <a:r>
              <a:rPr lang="en-US" sz="2400" b="1" i="0" u="none" strike="noStrike">
                <a:effectLst/>
              </a:rPr>
              <a:t>Established</a:t>
            </a:r>
            <a:r>
              <a:rPr lang="en-US" sz="2400" b="0" i="0" u="none" strike="noStrike">
                <a:effectLst/>
              </a:rPr>
              <a:t>: 1979, Mumbai, India</a:t>
            </a:r>
            <a:r>
              <a:rPr lang="en-US" sz="2400" b="0" i="0">
                <a:effectLst/>
              </a:rPr>
              <a:t>​</a:t>
            </a:r>
            <a:endParaRPr lang="en-US" sz="2400">
              <a:ea typeface="Calibri" panose="020F0502020204030204"/>
              <a:cs typeface="Calibri" panose="020F0502020204030204"/>
            </a:endParaRPr>
          </a:p>
          <a:p>
            <a:pPr marL="285750" indent="-285750" algn="l" rtl="0" fontAlgn="base">
              <a:lnSpc>
                <a:spcPct val="200000"/>
              </a:lnSpc>
              <a:buFont typeface="Arial"/>
              <a:buChar char="•"/>
            </a:pPr>
            <a:r>
              <a:rPr lang="en-US" sz="2400" b="1" i="0" u="none" strike="noStrike">
                <a:effectLst/>
              </a:rPr>
              <a:t>Expertise</a:t>
            </a:r>
            <a:r>
              <a:rPr lang="en-US" sz="2400" b="0" i="0" u="none" strike="noStrike">
                <a:effectLst/>
              </a:rPr>
              <a:t>: Pen manufacturing and packaging</a:t>
            </a:r>
            <a:r>
              <a:rPr lang="en-US" sz="2400" b="0" i="0">
                <a:effectLst/>
              </a:rPr>
              <a:t>​</a:t>
            </a:r>
            <a:endParaRPr lang="en-US" sz="2400" b="0" i="0">
              <a:effectLst/>
              <a:ea typeface="Calibri" panose="020F0502020204030204"/>
              <a:cs typeface="Calibri" panose="020F0502020204030204"/>
            </a:endParaRPr>
          </a:p>
          <a:p>
            <a:pPr marL="285750" indent="-285750" algn="l" rtl="0" fontAlgn="base">
              <a:lnSpc>
                <a:spcPct val="200000"/>
              </a:lnSpc>
              <a:buFont typeface="Arial"/>
              <a:buChar char="•"/>
            </a:pPr>
            <a:r>
              <a:rPr lang="en-US" sz="2400" b="1" i="0" u="none" strike="noStrike">
                <a:effectLst/>
              </a:rPr>
              <a:t>Operations</a:t>
            </a:r>
            <a:r>
              <a:rPr lang="en-US" sz="2400" b="0" i="0" u="none" strike="noStrike">
                <a:effectLst/>
              </a:rPr>
              <a:t>: Multiple factories and units</a:t>
            </a:r>
            <a:r>
              <a:rPr lang="en-US" sz="2400" b="0" i="0">
                <a:effectLst/>
              </a:rPr>
              <a:t>​</a:t>
            </a:r>
            <a:endParaRPr lang="en-US" sz="2400" b="0" i="0">
              <a:effectLst/>
              <a:ea typeface="Calibri" panose="020F0502020204030204"/>
              <a:cs typeface="Calibri" panose="020F0502020204030204"/>
            </a:endParaRPr>
          </a:p>
          <a:p>
            <a:pPr marL="285750" indent="-285750" fontAlgn="base">
              <a:lnSpc>
                <a:spcPct val="200000"/>
              </a:lnSpc>
              <a:buFont typeface="Arial"/>
              <a:buChar char="•"/>
            </a:pPr>
            <a:r>
              <a:rPr lang="en-US" sz="2400" b="1"/>
              <a:t>In House</a:t>
            </a:r>
            <a:r>
              <a:rPr lang="en-US" sz="2400" b="0" i="0" u="none" strike="noStrike">
                <a:effectLst/>
              </a:rPr>
              <a:t>: 80% of operations</a:t>
            </a:r>
            <a:r>
              <a:rPr lang="en-US" sz="2400" b="0" i="0">
                <a:effectLst/>
              </a:rPr>
              <a:t>​</a:t>
            </a:r>
            <a:endParaRPr lang="en-US" sz="2400" b="0" i="0">
              <a:effectLst/>
              <a:ea typeface="Calibri" panose="020F0502020204030204"/>
              <a:cs typeface="Calibri" panose="020F0502020204030204"/>
            </a:endParaRPr>
          </a:p>
          <a:p>
            <a:pPr marL="285750" indent="-285750" algn="l" rtl="0" fontAlgn="base">
              <a:lnSpc>
                <a:spcPct val="200000"/>
              </a:lnSpc>
              <a:buFont typeface="Arial"/>
              <a:buChar char="•"/>
            </a:pPr>
            <a:r>
              <a:rPr lang="en-US" sz="2400" b="1" i="0" u="none" strike="noStrike">
                <a:effectLst/>
              </a:rPr>
              <a:t>Focus</a:t>
            </a:r>
            <a:r>
              <a:rPr lang="en-US" sz="2400" b="0" i="0" u="none" strike="noStrike">
                <a:effectLst/>
              </a:rPr>
              <a:t>: B2B sector</a:t>
            </a:r>
            <a:r>
              <a:rPr lang="en-IN" sz="2400" b="0" i="0">
                <a:effectLst/>
              </a:rPr>
              <a:t>​</a:t>
            </a:r>
            <a:endParaRPr lang="en-IN" sz="2400" b="0" i="0">
              <a:effectLst/>
              <a:ea typeface="Calibri" panose="020F0502020204030204"/>
              <a:cs typeface="Calibri" panose="020F0502020204030204"/>
            </a:endParaRPr>
          </a:p>
          <a:p>
            <a:endParaRPr lang="en-US" sz="2400">
              <a:ea typeface="Calibri"/>
              <a:cs typeface="Calibri"/>
            </a:endParaRPr>
          </a:p>
        </p:txBody>
      </p:sp>
      <p:pic>
        <p:nvPicPr>
          <p:cNvPr id="37" name="Picture 2">
            <a:extLst>
              <a:ext uri="{FF2B5EF4-FFF2-40B4-BE49-F238E27FC236}">
                <a16:creationId xmlns:a16="http://schemas.microsoft.com/office/drawing/2014/main" id="{DAEAD30C-B285-4329-76FA-44644CD41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8920" y="6296083"/>
            <a:ext cx="1053080" cy="56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11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751C-F487-C8CF-A0D8-867D71EADC29}"/>
              </a:ext>
            </a:extLst>
          </p:cNvPr>
          <p:cNvSpPr>
            <a:spLocks noGrp="1"/>
          </p:cNvSpPr>
          <p:nvPr>
            <p:ph type="title"/>
          </p:nvPr>
        </p:nvSpPr>
        <p:spPr>
          <a:xfrm>
            <a:off x="263843" y="404195"/>
            <a:ext cx="10550025" cy="675993"/>
          </a:xfrm>
        </p:spPr>
        <p:txBody>
          <a:bodyPr anchor="b">
            <a:noAutofit/>
          </a:bodyPr>
          <a:lstStyle/>
          <a:p>
            <a:pPr algn="ctr"/>
            <a:r>
              <a:rPr lang="en-US" dirty="0"/>
              <a:t>Product Analysis</a:t>
            </a:r>
          </a:p>
        </p:txBody>
      </p:sp>
      <p:sp>
        <p:nvSpPr>
          <p:cNvPr id="5" name="TextBox 4">
            <a:extLst>
              <a:ext uri="{FF2B5EF4-FFF2-40B4-BE49-F238E27FC236}">
                <a16:creationId xmlns:a16="http://schemas.microsoft.com/office/drawing/2014/main" id="{AEF8A064-26DB-0CDC-1902-A425C731AD5E}"/>
              </a:ext>
            </a:extLst>
          </p:cNvPr>
          <p:cNvSpPr txBox="1"/>
          <p:nvPr/>
        </p:nvSpPr>
        <p:spPr>
          <a:xfrm>
            <a:off x="1613198" y="4586500"/>
            <a:ext cx="10816438" cy="1477328"/>
          </a:xfrm>
          <a:prstGeom prst="rect">
            <a:avLst/>
          </a:prstGeom>
          <a:noFill/>
        </p:spPr>
        <p:txBody>
          <a:bodyPr wrap="square" rtlCol="0">
            <a:spAutoFit/>
          </a:bodyPr>
          <a:lstStyle/>
          <a:p>
            <a:r>
              <a:rPr lang="en-US" b="0" i="0">
                <a:effectLst/>
              </a:rPr>
              <a:t>Product analysis includes an understanding of top selling products and the ones that do not sell –</a:t>
            </a:r>
            <a:endParaRPr lang="en-US"/>
          </a:p>
          <a:p>
            <a:pPr marL="285750" indent="-285750">
              <a:buFont typeface="Arial" panose="020B0604020202020204" pitchFamily="34" charset="0"/>
              <a:buChar char="•"/>
            </a:pPr>
            <a:r>
              <a:rPr lang="en-US" b="1" i="0">
                <a:effectLst/>
              </a:rPr>
              <a:t>Inventory Focus:</a:t>
            </a:r>
            <a:r>
              <a:rPr lang="en-US" b="0" i="0">
                <a:effectLst/>
              </a:rPr>
              <a:t> Directs attention to high-demand items</a:t>
            </a:r>
          </a:p>
          <a:p>
            <a:pPr marL="285750" indent="-285750">
              <a:buFont typeface="Arial" panose="020B0604020202020204" pitchFamily="34" charset="0"/>
              <a:buChar char="•"/>
            </a:pPr>
            <a:r>
              <a:rPr lang="en-US" b="1" i="0">
                <a:effectLst/>
              </a:rPr>
              <a:t>Profit Maximization:</a:t>
            </a:r>
            <a:r>
              <a:rPr lang="en-US" b="0" i="0">
                <a:effectLst/>
              </a:rPr>
              <a:t> Enhances revenue by promoting best-sellers</a:t>
            </a:r>
          </a:p>
          <a:p>
            <a:pPr marL="285750" indent="-285750">
              <a:buFont typeface="Arial" panose="020B0604020202020204" pitchFamily="34" charset="0"/>
              <a:buChar char="•"/>
            </a:pPr>
            <a:r>
              <a:rPr lang="en-US" b="1" i="0">
                <a:effectLst/>
              </a:rPr>
              <a:t>Stock Clearance:</a:t>
            </a:r>
            <a:r>
              <a:rPr lang="en-US" b="0" i="0">
                <a:effectLst/>
              </a:rPr>
              <a:t> Flags slow-moving products for adjustment</a:t>
            </a:r>
          </a:p>
          <a:p>
            <a:endParaRPr lang="en-US"/>
          </a:p>
        </p:txBody>
      </p:sp>
      <p:pic>
        <p:nvPicPr>
          <p:cNvPr id="3" name="Picture 2" descr="A screenshot of a computer&#10;&#10;Description automatically generated">
            <a:extLst>
              <a:ext uri="{FF2B5EF4-FFF2-40B4-BE49-F238E27FC236}">
                <a16:creationId xmlns:a16="http://schemas.microsoft.com/office/drawing/2014/main" id="{9F999AD0-3C5D-995D-FCEF-8AE3F5841336}"/>
              </a:ext>
            </a:extLst>
          </p:cNvPr>
          <p:cNvPicPr>
            <a:picLocks noChangeAspect="1"/>
          </p:cNvPicPr>
          <p:nvPr/>
        </p:nvPicPr>
        <p:blipFill rotWithShape="1">
          <a:blip r:embed="rId2"/>
          <a:srcRect b="29884"/>
          <a:stretch/>
        </p:blipFill>
        <p:spPr>
          <a:xfrm>
            <a:off x="2080567" y="1532836"/>
            <a:ext cx="7446067" cy="2827990"/>
          </a:xfrm>
          <a:prstGeom prst="rect">
            <a:avLst/>
          </a:prstGeom>
        </p:spPr>
      </p:pic>
      <p:pic>
        <p:nvPicPr>
          <p:cNvPr id="4" name="Picture 2">
            <a:extLst>
              <a:ext uri="{FF2B5EF4-FFF2-40B4-BE49-F238E27FC236}">
                <a16:creationId xmlns:a16="http://schemas.microsoft.com/office/drawing/2014/main" id="{E1185936-2245-AEC4-E019-2A10B9E94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8920" y="6296083"/>
            <a:ext cx="1053080" cy="56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93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22C62DB-FDE1-C73A-0DF5-ACF247276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477" y="1711541"/>
            <a:ext cx="3440253" cy="42285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11F06B1-819C-70EF-CAFB-E4E0A9FD6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29" y="1711541"/>
            <a:ext cx="3252845" cy="423654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FC6A0F5-C634-3111-A2CC-4A021AC91554}"/>
              </a:ext>
            </a:extLst>
          </p:cNvPr>
          <p:cNvSpPr>
            <a:spLocks noGrp="1"/>
          </p:cNvSpPr>
          <p:nvPr>
            <p:ph type="title"/>
          </p:nvPr>
        </p:nvSpPr>
        <p:spPr>
          <a:xfrm>
            <a:off x="1469629" y="635582"/>
            <a:ext cx="9252742" cy="747793"/>
          </a:xfrm>
        </p:spPr>
        <p:txBody>
          <a:bodyPr anchor="b">
            <a:normAutofit fontScale="90000"/>
          </a:bodyPr>
          <a:lstStyle/>
          <a:p>
            <a:pPr algn="ctr"/>
            <a:r>
              <a:rPr lang="en-US" sz="4800" b="1" dirty="0"/>
              <a:t>Current Data Storage Mechanism</a:t>
            </a:r>
            <a:endParaRPr lang="en-US" sz="4800" b="1" dirty="0">
              <a:ea typeface="Calibri Light" panose="020F0302020204030204"/>
              <a:cs typeface="Calibri Light" panose="020F0302020204030204"/>
            </a:endParaRPr>
          </a:p>
        </p:txBody>
      </p:sp>
      <p:pic>
        <p:nvPicPr>
          <p:cNvPr id="2" name="Picture 2">
            <a:extLst>
              <a:ext uri="{FF2B5EF4-FFF2-40B4-BE49-F238E27FC236}">
                <a16:creationId xmlns:a16="http://schemas.microsoft.com/office/drawing/2014/main" id="{AEBC18A1-84C5-9BE5-DF29-E4C317F61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8920" y="6296083"/>
            <a:ext cx="1053080" cy="56191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C34148F-1C39-F844-2F55-43C177514EC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98590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138890-1A8B-DDB4-96D3-B79F35DC8901}"/>
              </a:ext>
            </a:extLst>
          </p:cNvPr>
          <p:cNvSpPr txBox="1"/>
          <p:nvPr/>
        </p:nvSpPr>
        <p:spPr>
          <a:xfrm>
            <a:off x="6408821" y="2271563"/>
            <a:ext cx="3761644" cy="2031325"/>
          </a:xfrm>
          <a:prstGeom prst="rect">
            <a:avLst/>
          </a:prstGeom>
          <a:noFill/>
        </p:spPr>
        <p:txBody>
          <a:bodyPr wrap="square" lIns="91440" tIns="45720" rIns="91440" bIns="45720" rtlCol="0" anchor="t">
            <a:spAutoFit/>
          </a:bodyPr>
          <a:lstStyle/>
          <a:p>
            <a:endParaRPr lang="en-US">
              <a:latin typeface="Arial"/>
              <a:ea typeface="Calibri"/>
              <a:cs typeface="Arial"/>
            </a:endParaRPr>
          </a:p>
          <a:p>
            <a:pPr marL="285750" indent="-285750">
              <a:buFont typeface="Arial,Sans-Serif" panose="020F0302020204030204"/>
              <a:buChar char="•"/>
            </a:pPr>
            <a:r>
              <a:rPr lang="en-US">
                <a:latin typeface="Arial"/>
                <a:ea typeface="Calibri"/>
                <a:cs typeface="Arial"/>
              </a:rPr>
              <a:t>Data Standardization</a:t>
            </a:r>
          </a:p>
          <a:p>
            <a:pPr marL="285750" indent="-285750">
              <a:buFont typeface="Arial,Sans-Serif" panose="020F0302020204030204"/>
              <a:buChar char="•"/>
            </a:pPr>
            <a:endParaRPr lang="en-US">
              <a:latin typeface="Arial"/>
              <a:ea typeface="Calibri"/>
              <a:cs typeface="Arial"/>
            </a:endParaRPr>
          </a:p>
          <a:p>
            <a:pPr marL="285750" indent="-285750">
              <a:buFont typeface="Arial,Sans-Serif" panose="020F0302020204030204"/>
              <a:buChar char="•"/>
            </a:pPr>
            <a:r>
              <a:rPr lang="en-US">
                <a:latin typeface="Arial"/>
                <a:ea typeface="Calibri"/>
                <a:cs typeface="Arial"/>
              </a:rPr>
              <a:t>Digital Transformation Initiation</a:t>
            </a:r>
          </a:p>
          <a:p>
            <a:pPr marL="285750" indent="-285750">
              <a:buFont typeface="Arial,Sans-Serif" panose="020F0302020204030204"/>
              <a:buChar char="•"/>
            </a:pPr>
            <a:endParaRPr lang="en-US">
              <a:latin typeface="Arial"/>
              <a:ea typeface="Calibri"/>
              <a:cs typeface="Arial"/>
            </a:endParaRPr>
          </a:p>
          <a:p>
            <a:pPr marL="285750" indent="-285750">
              <a:buFont typeface="Arial,Sans-Serif" panose="020F0302020204030204"/>
              <a:buChar char="•"/>
            </a:pPr>
            <a:r>
              <a:rPr lang="en-US">
                <a:latin typeface="Arial"/>
                <a:ea typeface="Calibri"/>
                <a:cs typeface="Arial"/>
              </a:rPr>
              <a:t>Data Monetization</a:t>
            </a:r>
          </a:p>
          <a:p>
            <a:pPr marL="285750" indent="-285750">
              <a:buFont typeface="Arial,Sans-Serif" panose="020F0302020204030204"/>
              <a:buChar char="•"/>
            </a:pPr>
            <a:endParaRPr lang="en-US">
              <a:latin typeface="Arial"/>
              <a:ea typeface="Calibri"/>
              <a:cs typeface="Arial"/>
            </a:endParaRPr>
          </a:p>
        </p:txBody>
      </p:sp>
      <p:sp>
        <p:nvSpPr>
          <p:cNvPr id="35" name="TextBox 34">
            <a:extLst>
              <a:ext uri="{FF2B5EF4-FFF2-40B4-BE49-F238E27FC236}">
                <a16:creationId xmlns:a16="http://schemas.microsoft.com/office/drawing/2014/main" id="{4DAB6344-1346-07FE-56DD-45EEB2E8B420}"/>
              </a:ext>
            </a:extLst>
          </p:cNvPr>
          <p:cNvSpPr txBox="1"/>
          <p:nvPr/>
        </p:nvSpPr>
        <p:spPr>
          <a:xfrm>
            <a:off x="1153657" y="1906260"/>
            <a:ext cx="3545305" cy="3416320"/>
          </a:xfrm>
          <a:prstGeom prst="rect">
            <a:avLst/>
          </a:prstGeom>
          <a:noFill/>
        </p:spPr>
        <p:txBody>
          <a:bodyPr wrap="square" lIns="91440" tIns="45720" rIns="91440" bIns="45720" rtlCol="0" anchor="t">
            <a:spAutoFit/>
          </a:bodyPr>
          <a:lstStyle/>
          <a:p>
            <a:endParaRPr lang="en-US"/>
          </a:p>
          <a:p>
            <a:pPr marL="285750" indent="-285750">
              <a:buFont typeface="Arial"/>
              <a:buChar char="•"/>
            </a:pPr>
            <a:r>
              <a:rPr lang="en-US"/>
              <a:t>Contractual Pricing</a:t>
            </a:r>
            <a:endParaRPr lang="en-US">
              <a:ea typeface="Calibri"/>
              <a:cs typeface="Calibri"/>
            </a:endParaRPr>
          </a:p>
          <a:p>
            <a:pPr marL="285750" indent="-285750">
              <a:buFont typeface="Arial"/>
              <a:buChar char="•"/>
            </a:pPr>
            <a:endParaRPr lang="en-US"/>
          </a:p>
          <a:p>
            <a:pPr marL="285750" indent="-285750">
              <a:buFont typeface="Arial"/>
              <a:buChar char="•"/>
            </a:pPr>
            <a:r>
              <a:rPr lang="en-US"/>
              <a:t>Purchase Orders</a:t>
            </a:r>
            <a:endParaRPr lang="en-US">
              <a:ea typeface="Calibri"/>
              <a:cs typeface="Calibri"/>
            </a:endParaRPr>
          </a:p>
          <a:p>
            <a:pPr marL="285750" indent="-285750">
              <a:buFont typeface="Arial"/>
              <a:buChar char="•"/>
            </a:pPr>
            <a:endParaRPr lang="en-US"/>
          </a:p>
          <a:p>
            <a:pPr marL="285750" indent="-285750">
              <a:buFont typeface="Arial"/>
              <a:buChar char="•"/>
            </a:pPr>
            <a:r>
              <a:rPr lang="en-US"/>
              <a:t>Raw Material Procurement</a:t>
            </a:r>
            <a:br>
              <a:rPr lang="en-US"/>
            </a:br>
            <a:endParaRPr lang="en-US"/>
          </a:p>
          <a:p>
            <a:pPr marL="285750" indent="-285750">
              <a:buFont typeface="Arial"/>
              <a:buChar char="•"/>
            </a:pPr>
            <a:r>
              <a:rPr lang="en-US"/>
              <a:t>Manufacturing</a:t>
            </a:r>
            <a:endParaRPr lang="en-US">
              <a:ea typeface="Calibri"/>
              <a:cs typeface="Calibri"/>
            </a:endParaRPr>
          </a:p>
          <a:p>
            <a:pPr marL="285750" indent="-285750">
              <a:buFont typeface="Arial"/>
              <a:buChar char="•"/>
            </a:pPr>
            <a:endParaRPr lang="en-US"/>
          </a:p>
          <a:p>
            <a:pPr marL="285750" indent="-285750">
              <a:buFont typeface="Arial"/>
              <a:buChar char="•"/>
            </a:pPr>
            <a:r>
              <a:rPr lang="en-US"/>
              <a:t>Delivery</a:t>
            </a:r>
            <a:endParaRPr lang="en-US">
              <a:ea typeface="Calibri"/>
              <a:cs typeface="Calibri"/>
            </a:endParaRPr>
          </a:p>
          <a:p>
            <a:pPr fontAlgn="base">
              <a:buFont typeface="Arial" panose="020B0604020202020204" pitchFamily="34" charset="0"/>
              <a:buChar char="•"/>
            </a:pPr>
            <a:endParaRPr lang="en-US">
              <a:latin typeface="Söhne"/>
            </a:endParaRPr>
          </a:p>
          <a:p>
            <a:pPr fontAlgn="base">
              <a:buFont typeface="Arial" panose="020B0604020202020204" pitchFamily="34" charset="0"/>
              <a:buChar char="•"/>
            </a:pPr>
            <a:endParaRPr lang="en-US">
              <a:latin typeface="Calibri" panose="020F0502020204030204"/>
              <a:ea typeface="Calibri" panose="020F0502020204030204"/>
              <a:cs typeface="Calibri" panose="020F0502020204030204"/>
            </a:endParaRPr>
          </a:p>
        </p:txBody>
      </p:sp>
      <p:sp>
        <p:nvSpPr>
          <p:cNvPr id="3" name="Title 2">
            <a:extLst>
              <a:ext uri="{FF2B5EF4-FFF2-40B4-BE49-F238E27FC236}">
                <a16:creationId xmlns:a16="http://schemas.microsoft.com/office/drawing/2014/main" id="{7BE5814F-D91C-A5AD-4F45-F6494B962818}"/>
              </a:ext>
            </a:extLst>
          </p:cNvPr>
          <p:cNvSpPr>
            <a:spLocks noGrp="1"/>
          </p:cNvSpPr>
          <p:nvPr>
            <p:ph type="title"/>
          </p:nvPr>
        </p:nvSpPr>
        <p:spPr>
          <a:xfrm>
            <a:off x="838200" y="365125"/>
            <a:ext cx="4154906" cy="1341605"/>
          </a:xfrm>
        </p:spPr>
        <p:txBody>
          <a:bodyPr/>
          <a:lstStyle/>
          <a:p>
            <a:r>
              <a:rPr lang="en-US" dirty="0">
                <a:ea typeface="Calibri Light"/>
                <a:cs typeface="Calibri Light"/>
              </a:rPr>
              <a:t>Business Process</a:t>
            </a:r>
            <a:endParaRPr lang="en-US" dirty="0"/>
          </a:p>
        </p:txBody>
      </p:sp>
      <p:sp>
        <p:nvSpPr>
          <p:cNvPr id="5" name="Title 2">
            <a:extLst>
              <a:ext uri="{FF2B5EF4-FFF2-40B4-BE49-F238E27FC236}">
                <a16:creationId xmlns:a16="http://schemas.microsoft.com/office/drawing/2014/main" id="{96EF8961-6157-DC3E-4729-CF7BCFBD0F4C}"/>
              </a:ext>
            </a:extLst>
          </p:cNvPr>
          <p:cNvSpPr txBox="1">
            <a:spLocks/>
          </p:cNvSpPr>
          <p:nvPr/>
        </p:nvSpPr>
        <p:spPr>
          <a:xfrm>
            <a:off x="6091989" y="365125"/>
            <a:ext cx="4395537" cy="1349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ea typeface="Calibri Light"/>
                <a:cs typeface="Calibri Light"/>
              </a:rPr>
              <a:t>Project Objectives</a:t>
            </a:r>
            <a:endParaRPr lang="en-US"/>
          </a:p>
        </p:txBody>
      </p:sp>
      <p:pic>
        <p:nvPicPr>
          <p:cNvPr id="2" name="Picture 2">
            <a:extLst>
              <a:ext uri="{FF2B5EF4-FFF2-40B4-BE49-F238E27FC236}">
                <a16:creationId xmlns:a16="http://schemas.microsoft.com/office/drawing/2014/main" id="{636FC23A-F051-4249-1E89-84D2F2A77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8920" y="6296083"/>
            <a:ext cx="1053080" cy="56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3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diagram of a product&#10;&#10;Description automatically generated">
            <a:extLst>
              <a:ext uri="{FF2B5EF4-FFF2-40B4-BE49-F238E27FC236}">
                <a16:creationId xmlns:a16="http://schemas.microsoft.com/office/drawing/2014/main" id="{26458399-AA18-E4BC-BA31-FA2F6F75A4AC}"/>
              </a:ext>
            </a:extLst>
          </p:cNvPr>
          <p:cNvPicPr>
            <a:picLocks noChangeAspect="1"/>
          </p:cNvPicPr>
          <p:nvPr/>
        </p:nvPicPr>
        <p:blipFill>
          <a:blip r:embed="rId2"/>
          <a:stretch>
            <a:fillRect/>
          </a:stretch>
        </p:blipFill>
        <p:spPr>
          <a:xfrm>
            <a:off x="1725605" y="1663873"/>
            <a:ext cx="8740790" cy="4327808"/>
          </a:xfrm>
          <a:prstGeom prst="rect">
            <a:avLst/>
          </a:prstGeom>
        </p:spPr>
      </p:pic>
      <p:sp>
        <p:nvSpPr>
          <p:cNvPr id="2" name="Title 1">
            <a:extLst>
              <a:ext uri="{FF2B5EF4-FFF2-40B4-BE49-F238E27FC236}">
                <a16:creationId xmlns:a16="http://schemas.microsoft.com/office/drawing/2014/main" id="{159FA1DF-1FA0-CDA6-E483-9D0C0706EB55}"/>
              </a:ext>
            </a:extLst>
          </p:cNvPr>
          <p:cNvSpPr>
            <a:spLocks noGrp="1"/>
          </p:cNvSpPr>
          <p:nvPr>
            <p:ph type="title"/>
          </p:nvPr>
        </p:nvSpPr>
        <p:spPr>
          <a:xfrm>
            <a:off x="1112001" y="431783"/>
            <a:ext cx="9967997" cy="869071"/>
          </a:xfrm>
        </p:spPr>
        <p:txBody>
          <a:bodyPr vert="horz" lIns="91440" tIns="45720" rIns="91440" bIns="45720" rtlCol="0" anchor="t">
            <a:normAutofit/>
          </a:bodyPr>
          <a:lstStyle/>
          <a:p>
            <a:pPr algn="ctr"/>
            <a:r>
              <a:rPr lang="en-US"/>
              <a:t>Conceptual Data Modeling</a:t>
            </a:r>
          </a:p>
        </p:txBody>
      </p:sp>
      <p:pic>
        <p:nvPicPr>
          <p:cNvPr id="9" name="Picture 2">
            <a:extLst>
              <a:ext uri="{FF2B5EF4-FFF2-40B4-BE49-F238E27FC236}">
                <a16:creationId xmlns:a16="http://schemas.microsoft.com/office/drawing/2014/main" id="{E2E21F1E-83A0-4254-CF59-756695C49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8920" y="6296083"/>
            <a:ext cx="1053080" cy="56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52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751C-F487-C8CF-A0D8-867D71EADC29}"/>
              </a:ext>
            </a:extLst>
          </p:cNvPr>
          <p:cNvSpPr>
            <a:spLocks noGrp="1"/>
          </p:cNvSpPr>
          <p:nvPr>
            <p:ph type="title"/>
          </p:nvPr>
        </p:nvSpPr>
        <p:spPr>
          <a:xfrm>
            <a:off x="3645365" y="173248"/>
            <a:ext cx="5146766" cy="1005063"/>
          </a:xfrm>
        </p:spPr>
        <p:txBody>
          <a:bodyPr anchor="ctr">
            <a:normAutofit/>
          </a:bodyPr>
          <a:lstStyle/>
          <a:p>
            <a:pPr algn="ctr"/>
            <a:r>
              <a:rPr lang="en-US" dirty="0">
                <a:solidFill>
                  <a:schemeClr val="bg1"/>
                </a:solidFill>
              </a:rPr>
              <a:t>Normalization</a:t>
            </a:r>
          </a:p>
        </p:txBody>
      </p:sp>
      <p:pic>
        <p:nvPicPr>
          <p:cNvPr id="12" name="Content Placeholder 11">
            <a:extLst>
              <a:ext uri="{FF2B5EF4-FFF2-40B4-BE49-F238E27FC236}">
                <a16:creationId xmlns:a16="http://schemas.microsoft.com/office/drawing/2014/main" id="{488D78FC-DA7F-1E67-9978-5AB8B6B305F6}"/>
              </a:ext>
            </a:extLst>
          </p:cNvPr>
          <p:cNvPicPr>
            <a:picLocks noGrp="1" noChangeAspect="1"/>
          </p:cNvPicPr>
          <p:nvPr>
            <p:ph idx="1"/>
          </p:nvPr>
        </p:nvPicPr>
        <p:blipFill>
          <a:blip r:embed="rId2"/>
          <a:stretch>
            <a:fillRect/>
          </a:stretch>
        </p:blipFill>
        <p:spPr>
          <a:xfrm>
            <a:off x="5672973" y="2760580"/>
            <a:ext cx="5708405" cy="1336840"/>
          </a:xfrm>
        </p:spPr>
      </p:pic>
      <p:sp>
        <p:nvSpPr>
          <p:cNvPr id="13" name="TextBox 12">
            <a:extLst>
              <a:ext uri="{FF2B5EF4-FFF2-40B4-BE49-F238E27FC236}">
                <a16:creationId xmlns:a16="http://schemas.microsoft.com/office/drawing/2014/main" id="{7524BB0B-2822-803D-B6AF-6909B488AFCF}"/>
              </a:ext>
            </a:extLst>
          </p:cNvPr>
          <p:cNvSpPr txBox="1"/>
          <p:nvPr/>
        </p:nvSpPr>
        <p:spPr>
          <a:xfrm>
            <a:off x="810622" y="1572036"/>
            <a:ext cx="4536882" cy="2437527"/>
          </a:xfrm>
          <a:prstGeom prst="rect">
            <a:avLst/>
          </a:prstGeom>
          <a:noFill/>
        </p:spPr>
        <p:txBody>
          <a:bodyPr wrap="square" rtlCol="0">
            <a:spAutoFit/>
          </a:bodyPr>
          <a:lstStyle/>
          <a:p>
            <a:pPr defTabSz="242316">
              <a:spcAft>
                <a:spcPts val="600"/>
              </a:spcAft>
            </a:pPr>
            <a:r>
              <a:rPr lang="en-US" kern="1200">
                <a:solidFill>
                  <a:schemeClr val="bg1"/>
                </a:solidFill>
                <a:latin typeface="+mn-lt"/>
                <a:ea typeface="+mn-ea"/>
                <a:cs typeface="+mn-cs"/>
              </a:rPr>
              <a:t>All tables are in 3 NF except </a:t>
            </a:r>
            <a:r>
              <a:rPr lang="en-US" b="1" kern="1200">
                <a:solidFill>
                  <a:schemeClr val="bg1"/>
                </a:solidFill>
                <a:latin typeface="+mn-lt"/>
                <a:ea typeface="+mn-ea"/>
                <a:cs typeface="+mn-cs"/>
              </a:rPr>
              <a:t>Organization</a:t>
            </a:r>
            <a:r>
              <a:rPr lang="en-US" kern="1200">
                <a:solidFill>
                  <a:schemeClr val="bg1"/>
                </a:solidFill>
                <a:latin typeface="+mn-lt"/>
                <a:ea typeface="+mn-ea"/>
                <a:cs typeface="+mn-cs"/>
              </a:rPr>
              <a:t>.</a:t>
            </a:r>
          </a:p>
          <a:p>
            <a:pPr defTabSz="242316">
              <a:spcAft>
                <a:spcPts val="600"/>
              </a:spcAft>
            </a:pPr>
            <a:endParaRPr lang="en-US" b="1" kern="1200">
              <a:solidFill>
                <a:schemeClr val="bg1"/>
              </a:solidFill>
              <a:latin typeface="+mn-lt"/>
              <a:ea typeface="+mn-ea"/>
              <a:cs typeface="+mn-cs"/>
            </a:endParaRPr>
          </a:p>
          <a:p>
            <a:pPr defTabSz="242316">
              <a:spcAft>
                <a:spcPts val="600"/>
              </a:spcAft>
            </a:pPr>
            <a:r>
              <a:rPr lang="en-US" b="1" kern="1200">
                <a:solidFill>
                  <a:schemeClr val="bg1"/>
                </a:solidFill>
                <a:latin typeface="+mn-lt"/>
                <a:ea typeface="+mn-ea"/>
                <a:cs typeface="+mn-cs"/>
              </a:rPr>
              <a:t>Transitive dependencies in Organization:-</a:t>
            </a:r>
          </a:p>
          <a:p>
            <a:pPr defTabSz="242316">
              <a:spcAft>
                <a:spcPts val="600"/>
              </a:spcAft>
            </a:pPr>
            <a:endParaRPr lang="en-US" sz="848" b="1" kern="1200">
              <a:solidFill>
                <a:schemeClr val="tx1"/>
              </a:solidFill>
              <a:latin typeface="+mn-lt"/>
              <a:ea typeface="+mn-ea"/>
              <a:cs typeface="+mn-cs"/>
            </a:endParaRPr>
          </a:p>
          <a:p>
            <a:pPr defTabSz="242316">
              <a:spcAft>
                <a:spcPts val="600"/>
              </a:spcAft>
            </a:pPr>
            <a:endParaRPr lang="en-US" sz="848" b="1" kern="1200">
              <a:solidFill>
                <a:schemeClr val="tx1"/>
              </a:solidFill>
              <a:latin typeface="+mn-lt"/>
              <a:ea typeface="+mn-ea"/>
              <a:cs typeface="+mn-cs"/>
            </a:endParaRPr>
          </a:p>
          <a:p>
            <a:pPr defTabSz="242316">
              <a:spcAft>
                <a:spcPts val="600"/>
              </a:spcAft>
            </a:pPr>
            <a:endParaRPr lang="en-US" sz="848" b="1" kern="1200">
              <a:solidFill>
                <a:schemeClr val="tx1"/>
              </a:solidFill>
              <a:latin typeface="+mn-lt"/>
              <a:ea typeface="+mn-ea"/>
              <a:cs typeface="+mn-cs"/>
            </a:endParaRPr>
          </a:p>
          <a:p>
            <a:pPr defTabSz="242316">
              <a:spcAft>
                <a:spcPts val="600"/>
              </a:spcAft>
            </a:pPr>
            <a:endParaRPr lang="en-US" sz="848" b="1" kern="1200">
              <a:solidFill>
                <a:schemeClr val="tx1"/>
              </a:solidFill>
              <a:latin typeface="+mn-lt"/>
              <a:ea typeface="+mn-ea"/>
              <a:cs typeface="+mn-cs"/>
            </a:endParaRPr>
          </a:p>
          <a:p>
            <a:pPr defTabSz="242316">
              <a:spcAft>
                <a:spcPts val="600"/>
              </a:spcAft>
            </a:pPr>
            <a:endParaRPr lang="en-US" sz="848" b="1" kern="1200">
              <a:solidFill>
                <a:schemeClr val="tx1"/>
              </a:solidFill>
              <a:latin typeface="+mn-lt"/>
              <a:ea typeface="+mn-ea"/>
              <a:cs typeface="+mn-cs"/>
            </a:endParaRPr>
          </a:p>
          <a:p>
            <a:pPr>
              <a:spcAft>
                <a:spcPts val="600"/>
              </a:spcAft>
            </a:pPr>
            <a:endParaRPr lang="en-US" sz="1600" b="1" kern="1200">
              <a:solidFill>
                <a:schemeClr val="tx1"/>
              </a:solidFill>
              <a:latin typeface="+mn-lt"/>
              <a:ea typeface="+mn-ea"/>
              <a:cs typeface="+mn-cs"/>
            </a:endParaRPr>
          </a:p>
        </p:txBody>
      </p:sp>
      <p:pic>
        <p:nvPicPr>
          <p:cNvPr id="16" name="Picture 15">
            <a:extLst>
              <a:ext uri="{FF2B5EF4-FFF2-40B4-BE49-F238E27FC236}">
                <a16:creationId xmlns:a16="http://schemas.microsoft.com/office/drawing/2014/main" id="{4D8776A3-BF2B-E0CC-3A75-6B01903848F9}"/>
              </a:ext>
            </a:extLst>
          </p:cNvPr>
          <p:cNvPicPr>
            <a:picLocks noChangeAspect="1"/>
          </p:cNvPicPr>
          <p:nvPr/>
        </p:nvPicPr>
        <p:blipFill>
          <a:blip r:embed="rId3"/>
          <a:stretch>
            <a:fillRect/>
          </a:stretch>
        </p:blipFill>
        <p:spPr>
          <a:xfrm>
            <a:off x="886494" y="2790799"/>
            <a:ext cx="2905229" cy="1427854"/>
          </a:xfrm>
          <a:prstGeom prst="rect">
            <a:avLst/>
          </a:prstGeom>
        </p:spPr>
      </p:pic>
      <p:sp>
        <p:nvSpPr>
          <p:cNvPr id="17" name="TextBox 16">
            <a:extLst>
              <a:ext uri="{FF2B5EF4-FFF2-40B4-BE49-F238E27FC236}">
                <a16:creationId xmlns:a16="http://schemas.microsoft.com/office/drawing/2014/main" id="{302DE3A9-055D-5043-F607-B1DD9DE1AE34}"/>
              </a:ext>
            </a:extLst>
          </p:cNvPr>
          <p:cNvSpPr txBox="1"/>
          <p:nvPr/>
        </p:nvSpPr>
        <p:spPr>
          <a:xfrm>
            <a:off x="886494" y="5632102"/>
            <a:ext cx="10570755" cy="386003"/>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defTabSz="242316">
              <a:spcAft>
                <a:spcPts val="600"/>
              </a:spcAft>
            </a:pPr>
            <a:r>
              <a:rPr lang="en-US" sz="954" b="1" i="1" kern="1200">
                <a:solidFill>
                  <a:schemeClr val="bg1"/>
                </a:solidFill>
                <a:latin typeface="+mn-lt"/>
                <a:ea typeface="+mn-ea"/>
                <a:cs typeface="+mn-cs"/>
              </a:rPr>
              <a:t>NOTE**</a:t>
            </a:r>
            <a:r>
              <a:rPr lang="en-US" sz="954" i="1" kern="1200">
                <a:solidFill>
                  <a:schemeClr val="bg1"/>
                </a:solidFill>
                <a:latin typeface="+mn-lt"/>
                <a:ea typeface="+mn-ea"/>
                <a:cs typeface="+mn-cs"/>
              </a:rPr>
              <a:t> Our clients, prioritizing simplicity and seamless daily operations, preferred a less complex database structure over the initially recommended 3rd Normal Form (3NF) design. With fewer than 200 customer records, they saw limited urgency in addressing data redundancy within their organization table.</a:t>
            </a:r>
            <a:endParaRPr lang="en-IN" i="1">
              <a:solidFill>
                <a:schemeClr val="bg1"/>
              </a:solidFill>
            </a:endParaRPr>
          </a:p>
        </p:txBody>
      </p:sp>
      <p:sp>
        <p:nvSpPr>
          <p:cNvPr id="25" name="TextBox 24">
            <a:extLst>
              <a:ext uri="{FF2B5EF4-FFF2-40B4-BE49-F238E27FC236}">
                <a16:creationId xmlns:a16="http://schemas.microsoft.com/office/drawing/2014/main" id="{374D483F-5F89-E1F9-1FC3-73A31F943B08}"/>
              </a:ext>
            </a:extLst>
          </p:cNvPr>
          <p:cNvSpPr txBox="1"/>
          <p:nvPr/>
        </p:nvSpPr>
        <p:spPr>
          <a:xfrm>
            <a:off x="5580375" y="2320053"/>
            <a:ext cx="3921951" cy="217912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242316">
              <a:spcAft>
                <a:spcPts val="600"/>
              </a:spcAft>
            </a:pPr>
            <a:r>
              <a:rPr lang="en-US" b="1" kern="1200">
                <a:solidFill>
                  <a:schemeClr val="bg1"/>
                </a:solidFill>
                <a:latin typeface="+mn-lt"/>
                <a:ea typeface="+mn-ea"/>
                <a:cs typeface="+mn-cs"/>
              </a:rPr>
              <a:t>Conversion to 3 NF</a:t>
            </a:r>
          </a:p>
          <a:p>
            <a:pPr defTabSz="242316">
              <a:spcAft>
                <a:spcPts val="600"/>
              </a:spcAft>
            </a:pPr>
            <a:endParaRPr lang="en-US" sz="1272" b="1" kern="1200">
              <a:solidFill>
                <a:schemeClr val="dk1"/>
              </a:solidFill>
              <a:latin typeface="+mn-lt"/>
              <a:ea typeface="+mn-ea"/>
              <a:cs typeface="+mn-cs"/>
            </a:endParaRPr>
          </a:p>
          <a:p>
            <a:pPr defTabSz="242316">
              <a:spcAft>
                <a:spcPts val="600"/>
              </a:spcAft>
            </a:pPr>
            <a:endParaRPr lang="en-US" sz="1272" b="1" kern="1200">
              <a:solidFill>
                <a:schemeClr val="dk1"/>
              </a:solidFill>
              <a:latin typeface="+mn-lt"/>
              <a:ea typeface="+mn-ea"/>
              <a:cs typeface="+mn-cs"/>
            </a:endParaRPr>
          </a:p>
          <a:p>
            <a:pPr defTabSz="242316">
              <a:spcAft>
                <a:spcPts val="600"/>
              </a:spcAft>
            </a:pPr>
            <a:endParaRPr lang="en-US" sz="1272" b="1" kern="1200">
              <a:solidFill>
                <a:schemeClr val="dk1"/>
              </a:solidFill>
              <a:latin typeface="+mn-lt"/>
              <a:ea typeface="+mn-ea"/>
              <a:cs typeface="+mn-cs"/>
            </a:endParaRPr>
          </a:p>
          <a:p>
            <a:pPr defTabSz="242316">
              <a:spcAft>
                <a:spcPts val="600"/>
              </a:spcAft>
            </a:pPr>
            <a:endParaRPr lang="en-US" sz="1272" b="1" kern="1200">
              <a:solidFill>
                <a:schemeClr val="dk1"/>
              </a:solidFill>
              <a:latin typeface="+mn-lt"/>
              <a:ea typeface="+mn-ea"/>
              <a:cs typeface="+mn-cs"/>
            </a:endParaRPr>
          </a:p>
          <a:p>
            <a:pPr defTabSz="242316">
              <a:spcAft>
                <a:spcPts val="600"/>
              </a:spcAft>
            </a:pPr>
            <a:endParaRPr lang="en-US" sz="1272" b="1" kern="1200">
              <a:solidFill>
                <a:schemeClr val="dk1"/>
              </a:solidFill>
              <a:latin typeface="+mn-lt"/>
              <a:ea typeface="+mn-ea"/>
              <a:cs typeface="+mn-cs"/>
            </a:endParaRPr>
          </a:p>
          <a:p>
            <a:pPr>
              <a:spcAft>
                <a:spcPts val="600"/>
              </a:spcAft>
            </a:pPr>
            <a:endParaRPr lang="en-US" sz="2400" b="1"/>
          </a:p>
        </p:txBody>
      </p:sp>
      <p:pic>
        <p:nvPicPr>
          <p:cNvPr id="3" name="Picture 2">
            <a:extLst>
              <a:ext uri="{FF2B5EF4-FFF2-40B4-BE49-F238E27FC236}">
                <a16:creationId xmlns:a16="http://schemas.microsoft.com/office/drawing/2014/main" id="{2B81C3A0-8CCF-095A-7FE5-1BEAAA948B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8920" y="6296083"/>
            <a:ext cx="1053080" cy="56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9050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F3F0-F2C9-3AD8-878E-830F2C15CF9B}"/>
              </a:ext>
            </a:extLst>
          </p:cNvPr>
          <p:cNvSpPr>
            <a:spLocks noGrp="1"/>
          </p:cNvSpPr>
          <p:nvPr>
            <p:ph type="title"/>
          </p:nvPr>
        </p:nvSpPr>
        <p:spPr>
          <a:xfrm>
            <a:off x="3161686" y="268068"/>
            <a:ext cx="5382784" cy="2387600"/>
          </a:xfrm>
        </p:spPr>
        <p:txBody>
          <a:bodyPr vert="horz" lIns="91440" tIns="45720" rIns="91440" bIns="45720" rtlCol="0" anchor="t">
            <a:normAutofit/>
          </a:bodyPr>
          <a:lstStyle/>
          <a:p>
            <a:r>
              <a:rPr lang="en-US" kern="1200" dirty="0">
                <a:solidFill>
                  <a:schemeClr val="tx1"/>
                </a:solidFill>
                <a:latin typeface="+mj-lt"/>
                <a:ea typeface="+mj-ea"/>
                <a:cs typeface="+mj-cs"/>
              </a:rPr>
              <a:t>Relational Schema</a:t>
            </a:r>
          </a:p>
        </p:txBody>
      </p:sp>
      <p:pic>
        <p:nvPicPr>
          <p:cNvPr id="6" name="Picture 2">
            <a:extLst>
              <a:ext uri="{FF2B5EF4-FFF2-40B4-BE49-F238E27FC236}">
                <a16:creationId xmlns:a16="http://schemas.microsoft.com/office/drawing/2014/main" id="{5FE5F60B-D702-B2C3-B886-92B45B655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8920" y="6296083"/>
            <a:ext cx="1053080" cy="561917"/>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12" descr="A diagram of a company&#10;&#10;Description automatically generated with medium confidence">
            <a:extLst>
              <a:ext uri="{FF2B5EF4-FFF2-40B4-BE49-F238E27FC236}">
                <a16:creationId xmlns:a16="http://schemas.microsoft.com/office/drawing/2014/main" id="{8AE953F4-6932-0500-7A00-70211E3F0C17}"/>
              </a:ext>
            </a:extLst>
          </p:cNvPr>
          <p:cNvPicPr>
            <a:picLocks noGrp="1" noChangeAspect="1"/>
          </p:cNvPicPr>
          <p:nvPr>
            <p:ph idx="1"/>
          </p:nvPr>
        </p:nvPicPr>
        <p:blipFill>
          <a:blip r:embed="rId3"/>
          <a:stretch>
            <a:fillRect/>
          </a:stretch>
        </p:blipFill>
        <p:spPr>
          <a:xfrm>
            <a:off x="2983719" y="1350356"/>
            <a:ext cx="6224562" cy="4788838"/>
          </a:xfrm>
        </p:spPr>
      </p:pic>
    </p:spTree>
    <p:extLst>
      <p:ext uri="{BB962C8B-B14F-4D97-AF65-F5344CB8AC3E}">
        <p14:creationId xmlns:p14="http://schemas.microsoft.com/office/powerpoint/2010/main" val="192974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751C-F487-C8CF-A0D8-867D71EADC29}"/>
              </a:ext>
            </a:extLst>
          </p:cNvPr>
          <p:cNvSpPr>
            <a:spLocks noGrp="1"/>
          </p:cNvSpPr>
          <p:nvPr>
            <p:ph type="title"/>
          </p:nvPr>
        </p:nvSpPr>
        <p:spPr>
          <a:xfrm>
            <a:off x="407062" y="372848"/>
            <a:ext cx="10550025" cy="675993"/>
          </a:xfrm>
        </p:spPr>
        <p:txBody>
          <a:bodyPr anchor="b">
            <a:noAutofit/>
          </a:bodyPr>
          <a:lstStyle/>
          <a:p>
            <a:pPr algn="ctr"/>
            <a:r>
              <a:rPr lang="en-US" dirty="0"/>
              <a:t>Data Insight Queries</a:t>
            </a:r>
          </a:p>
        </p:txBody>
      </p:sp>
      <p:sp>
        <p:nvSpPr>
          <p:cNvPr id="3" name="Content Placeholder 2">
            <a:extLst>
              <a:ext uri="{FF2B5EF4-FFF2-40B4-BE49-F238E27FC236}">
                <a16:creationId xmlns:a16="http://schemas.microsoft.com/office/drawing/2014/main" id="{BDD4EAF4-5C67-18C0-C8AC-60E3F67D94E3}"/>
              </a:ext>
            </a:extLst>
          </p:cNvPr>
          <p:cNvSpPr>
            <a:spLocks noGrp="1"/>
          </p:cNvSpPr>
          <p:nvPr>
            <p:ph idx="1"/>
          </p:nvPr>
        </p:nvSpPr>
        <p:spPr>
          <a:xfrm>
            <a:off x="820987" y="1330117"/>
            <a:ext cx="10550025" cy="5048381"/>
          </a:xfrm>
        </p:spPr>
        <p:txBody>
          <a:bodyPr anchor="t">
            <a:normAutofit/>
          </a:bodyPr>
          <a:lstStyle/>
          <a:p>
            <a:pPr marL="0" indent="0">
              <a:buNone/>
            </a:pPr>
            <a:r>
              <a:rPr lang="en-US" sz="2000" dirty="0">
                <a:solidFill>
                  <a:schemeClr val="tx1">
                    <a:alpha val="80000"/>
                  </a:schemeClr>
                </a:solidFill>
              </a:rPr>
              <a:t>Insights provided to clients – </a:t>
            </a:r>
          </a:p>
          <a:p>
            <a:r>
              <a:rPr lang="en-US" sz="2000" dirty="0">
                <a:solidFill>
                  <a:schemeClr val="tx1">
                    <a:alpha val="80000"/>
                  </a:schemeClr>
                </a:solidFill>
              </a:rPr>
              <a:t>Clients that order the most from </a:t>
            </a:r>
            <a:r>
              <a:rPr lang="en-US" sz="2000" dirty="0" err="1">
                <a:solidFill>
                  <a:schemeClr val="tx1">
                    <a:alpha val="80000"/>
                  </a:schemeClr>
                </a:solidFill>
              </a:rPr>
              <a:t>Prayas</a:t>
            </a:r>
            <a:endParaRPr lang="en-US" sz="2000" dirty="0">
              <a:solidFill>
                <a:schemeClr val="tx1">
                  <a:alpha val="80000"/>
                </a:schemeClr>
              </a:solidFill>
            </a:endParaRPr>
          </a:p>
          <a:p>
            <a:r>
              <a:rPr lang="en-US" sz="2000" dirty="0">
                <a:solidFill>
                  <a:schemeClr val="tx1">
                    <a:alpha val="80000"/>
                  </a:schemeClr>
                </a:solidFill>
              </a:rPr>
              <a:t>Suppliers that </a:t>
            </a:r>
            <a:r>
              <a:rPr lang="en-US" sz="2000" dirty="0" err="1">
                <a:solidFill>
                  <a:schemeClr val="tx1">
                    <a:alpha val="80000"/>
                  </a:schemeClr>
                </a:solidFill>
              </a:rPr>
              <a:t>Prayas</a:t>
            </a:r>
            <a:r>
              <a:rPr lang="en-US" sz="2000" dirty="0">
                <a:solidFill>
                  <a:schemeClr val="tx1">
                    <a:alpha val="80000"/>
                  </a:schemeClr>
                </a:solidFill>
              </a:rPr>
              <a:t> orders the most from</a:t>
            </a:r>
          </a:p>
          <a:p>
            <a:r>
              <a:rPr lang="en-US" sz="2000" dirty="0">
                <a:solidFill>
                  <a:schemeClr val="tx1">
                    <a:alpha val="80000"/>
                  </a:schemeClr>
                </a:solidFill>
              </a:rPr>
              <a:t>Information about Revenue, AOV and Order Count</a:t>
            </a:r>
          </a:p>
          <a:p>
            <a:r>
              <a:rPr lang="en-US" sz="2000" dirty="0">
                <a:solidFill>
                  <a:schemeClr val="tx1">
                    <a:alpha val="80000"/>
                  </a:schemeClr>
                </a:solidFill>
              </a:rPr>
              <a:t>Market Basket Analysis</a:t>
            </a:r>
          </a:p>
          <a:p>
            <a:r>
              <a:rPr lang="en-US" sz="2000" dirty="0">
                <a:solidFill>
                  <a:schemeClr val="tx1">
                    <a:alpha val="80000"/>
                  </a:schemeClr>
                </a:solidFill>
              </a:rPr>
              <a:t>Order delivery estimation</a:t>
            </a:r>
          </a:p>
          <a:p>
            <a:r>
              <a:rPr lang="en-US" sz="2000" dirty="0">
                <a:solidFill>
                  <a:schemeClr val="tx1">
                    <a:alpha val="80000"/>
                  </a:schemeClr>
                </a:solidFill>
              </a:rPr>
              <a:t>Products Analysis</a:t>
            </a:r>
          </a:p>
          <a:p>
            <a:pPr lvl="1"/>
            <a:r>
              <a:rPr lang="en-US" sz="1600" dirty="0">
                <a:solidFill>
                  <a:schemeClr val="tx1">
                    <a:alpha val="80000"/>
                  </a:schemeClr>
                </a:solidFill>
              </a:rPr>
              <a:t>Top products</a:t>
            </a:r>
          </a:p>
          <a:p>
            <a:pPr lvl="1"/>
            <a:r>
              <a:rPr lang="en-US" sz="1600" dirty="0">
                <a:solidFill>
                  <a:schemeClr val="tx1">
                    <a:alpha val="80000"/>
                  </a:schemeClr>
                </a:solidFill>
              </a:rPr>
              <a:t>Never been ordered before</a:t>
            </a:r>
          </a:p>
          <a:p>
            <a:pPr marL="457200" lvl="1" indent="0">
              <a:buNone/>
            </a:pPr>
            <a:endParaRPr lang="en-US" sz="1600" dirty="0">
              <a:solidFill>
                <a:schemeClr val="tx1">
                  <a:alpha val="80000"/>
                </a:schemeClr>
              </a:solidFill>
            </a:endParaRPr>
          </a:p>
          <a:p>
            <a:pPr marL="457200" lvl="1" indent="0">
              <a:buNone/>
            </a:pPr>
            <a:endParaRPr lang="en-US" sz="1600" dirty="0">
              <a:solidFill>
                <a:schemeClr val="tx1">
                  <a:alpha val="80000"/>
                </a:schemeClr>
              </a:solidFill>
            </a:endParaRPr>
          </a:p>
          <a:p>
            <a:pPr lvl="1"/>
            <a:endParaRPr lang="en-US" sz="1600" dirty="0">
              <a:solidFill>
                <a:schemeClr val="tx1">
                  <a:alpha val="80000"/>
                </a:schemeClr>
              </a:solidFill>
            </a:endParaRPr>
          </a:p>
        </p:txBody>
      </p:sp>
      <p:sp>
        <p:nvSpPr>
          <p:cNvPr id="8" name="AutoShape 2" descr="Data Analysis Interface Symbol Of A Monitor With A Bars Graphic With A  Magnifier Vector SVG Icon (3) - SVG Repo">
            <a:extLst>
              <a:ext uri="{FF2B5EF4-FFF2-40B4-BE49-F238E27FC236}">
                <a16:creationId xmlns:a16="http://schemas.microsoft.com/office/drawing/2014/main" id="{834AE491-4C68-9CAF-A0AD-95E3F872C4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Graphic 11" descr="Research with solid fill">
            <a:extLst>
              <a:ext uri="{FF2B5EF4-FFF2-40B4-BE49-F238E27FC236}">
                <a16:creationId xmlns:a16="http://schemas.microsoft.com/office/drawing/2014/main" id="{F2645659-E6B9-DE58-3B7C-A78312107E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2679" y="2063826"/>
            <a:ext cx="2425547" cy="2425547"/>
          </a:xfrm>
          <a:prstGeom prst="rect">
            <a:avLst/>
          </a:prstGeom>
        </p:spPr>
      </p:pic>
      <p:pic>
        <p:nvPicPr>
          <p:cNvPr id="13" name="Picture 2">
            <a:extLst>
              <a:ext uri="{FF2B5EF4-FFF2-40B4-BE49-F238E27FC236}">
                <a16:creationId xmlns:a16="http://schemas.microsoft.com/office/drawing/2014/main" id="{1EA88F23-0F3F-D465-85B1-8DF9844816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38920" y="6296083"/>
            <a:ext cx="1053080" cy="56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74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751C-F487-C8CF-A0D8-867D71EADC29}"/>
              </a:ext>
            </a:extLst>
          </p:cNvPr>
          <p:cNvSpPr>
            <a:spLocks noGrp="1"/>
          </p:cNvSpPr>
          <p:nvPr>
            <p:ph type="title"/>
          </p:nvPr>
        </p:nvSpPr>
        <p:spPr>
          <a:xfrm>
            <a:off x="263843" y="251663"/>
            <a:ext cx="10550025" cy="675993"/>
          </a:xfrm>
        </p:spPr>
        <p:txBody>
          <a:bodyPr anchor="b">
            <a:noAutofit/>
          </a:bodyPr>
          <a:lstStyle/>
          <a:p>
            <a:pPr algn="ctr"/>
            <a:r>
              <a:rPr lang="en-US" dirty="0"/>
              <a:t>Market Basket Analysis</a:t>
            </a:r>
          </a:p>
        </p:txBody>
      </p:sp>
      <p:pic>
        <p:nvPicPr>
          <p:cNvPr id="4" name="Content Placeholder 3" descr="A screenshot of a computer program&#10;&#10;Description automatically generated">
            <a:extLst>
              <a:ext uri="{FF2B5EF4-FFF2-40B4-BE49-F238E27FC236}">
                <a16:creationId xmlns:a16="http://schemas.microsoft.com/office/drawing/2014/main" id="{5328DE66-2652-C4F8-7722-241CE991BD80}"/>
              </a:ext>
            </a:extLst>
          </p:cNvPr>
          <p:cNvPicPr>
            <a:picLocks noGrp="1" noChangeAspect="1"/>
          </p:cNvPicPr>
          <p:nvPr>
            <p:ph idx="1"/>
          </p:nvPr>
        </p:nvPicPr>
        <p:blipFill>
          <a:blip r:embed="rId2"/>
          <a:stretch>
            <a:fillRect/>
          </a:stretch>
        </p:blipFill>
        <p:spPr>
          <a:xfrm>
            <a:off x="1572345" y="1243462"/>
            <a:ext cx="9047307" cy="3094859"/>
          </a:xfrm>
          <a:prstGeom prst="rect">
            <a:avLst/>
          </a:prstGeom>
        </p:spPr>
      </p:pic>
      <p:sp>
        <p:nvSpPr>
          <p:cNvPr id="5" name="TextBox 4">
            <a:extLst>
              <a:ext uri="{FF2B5EF4-FFF2-40B4-BE49-F238E27FC236}">
                <a16:creationId xmlns:a16="http://schemas.microsoft.com/office/drawing/2014/main" id="{3EE71153-2C85-199A-FD36-DF9A8BBC13EB}"/>
              </a:ext>
            </a:extLst>
          </p:cNvPr>
          <p:cNvSpPr txBox="1"/>
          <p:nvPr/>
        </p:nvSpPr>
        <p:spPr>
          <a:xfrm>
            <a:off x="1253836" y="4654127"/>
            <a:ext cx="9684327" cy="1477328"/>
          </a:xfrm>
          <a:prstGeom prst="rect">
            <a:avLst/>
          </a:prstGeom>
          <a:noFill/>
        </p:spPr>
        <p:txBody>
          <a:bodyPr wrap="square" rtlCol="0">
            <a:spAutoFit/>
          </a:bodyPr>
          <a:lstStyle/>
          <a:p>
            <a:r>
              <a:rPr lang="en-US" b="0" i="0">
                <a:effectLst/>
                <a:latin typeface="Söhne"/>
              </a:rPr>
              <a:t>Ma</a:t>
            </a:r>
            <a:r>
              <a:rPr lang="en-US" b="0" i="0">
                <a:effectLst/>
                <a:latin typeface="Calibri" panose="020F0502020204030204" pitchFamily="34" charset="0"/>
                <a:cs typeface="Calibri" panose="020F0502020204030204" pitchFamily="34" charset="0"/>
              </a:rPr>
              <a:t>rket basket analysis identifies associations between products frequently purchased together.</a:t>
            </a:r>
          </a:p>
          <a:p>
            <a:r>
              <a:rPr lang="en-US" b="0" i="0">
                <a:effectLst/>
                <a:latin typeface="Calibri" panose="020F0502020204030204" pitchFamily="34" charset="0"/>
                <a:cs typeface="Calibri" panose="020F0502020204030204" pitchFamily="34" charset="0"/>
              </a:rPr>
              <a:t>For </a:t>
            </a:r>
            <a:r>
              <a:rPr lang="en-US" b="0" i="0" err="1">
                <a:effectLst/>
                <a:latin typeface="Calibri" panose="020F0502020204030204" pitchFamily="34" charset="0"/>
                <a:cs typeface="Calibri" panose="020F0502020204030204" pitchFamily="34" charset="0"/>
              </a:rPr>
              <a:t>Prayas</a:t>
            </a:r>
            <a:r>
              <a:rPr lang="en-US" b="0" i="0">
                <a:effectLst/>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it would aid in–</a:t>
            </a:r>
          </a:p>
          <a:p>
            <a:pPr marL="285750" indent="-285750">
              <a:buFont typeface="Arial" panose="020B0604020202020204" pitchFamily="34" charset="0"/>
              <a:buChar char="•"/>
            </a:pPr>
            <a:r>
              <a:rPr lang="en-US" b="1" i="0">
                <a:effectLst/>
              </a:rPr>
              <a:t>Inventory Optimization:</a:t>
            </a:r>
            <a:r>
              <a:rPr lang="en-US" b="0" i="0">
                <a:effectLst/>
              </a:rPr>
              <a:t> Minimizes excess stock, maximizes sales</a:t>
            </a:r>
          </a:p>
          <a:p>
            <a:pPr marL="285750" indent="-285750">
              <a:buFont typeface="Arial" panose="020B0604020202020204" pitchFamily="34" charset="0"/>
              <a:buChar char="•"/>
            </a:pPr>
            <a:r>
              <a:rPr lang="en-US" b="1" i="0">
                <a:effectLst/>
              </a:rPr>
              <a:t>Cross-Selling Opportunities:</a:t>
            </a:r>
            <a:r>
              <a:rPr lang="en-US" b="0" i="0">
                <a:effectLst/>
              </a:rPr>
              <a:t> Boosts revenue through complementary sales</a:t>
            </a:r>
          </a:p>
          <a:p>
            <a:pPr marL="285750" indent="-285750">
              <a:buFont typeface="Arial" panose="020B0604020202020204" pitchFamily="34" charset="0"/>
              <a:buChar char="•"/>
            </a:pPr>
            <a:r>
              <a:rPr lang="en-US" b="1" i="0">
                <a:effectLst/>
              </a:rPr>
              <a:t>Targeted Marketing:</a:t>
            </a:r>
            <a:r>
              <a:rPr lang="en-US" b="0" i="0">
                <a:effectLst/>
              </a:rPr>
              <a:t> Precision in promotional strategies</a:t>
            </a:r>
          </a:p>
        </p:txBody>
      </p:sp>
      <p:pic>
        <p:nvPicPr>
          <p:cNvPr id="3" name="Picture 2">
            <a:extLst>
              <a:ext uri="{FF2B5EF4-FFF2-40B4-BE49-F238E27FC236}">
                <a16:creationId xmlns:a16="http://schemas.microsoft.com/office/drawing/2014/main" id="{BB0A6251-D078-EC89-5640-EE2DD441D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8920" y="6296083"/>
            <a:ext cx="1053080" cy="56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62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751C-F487-C8CF-A0D8-867D71EADC29}"/>
              </a:ext>
            </a:extLst>
          </p:cNvPr>
          <p:cNvSpPr>
            <a:spLocks noGrp="1"/>
          </p:cNvSpPr>
          <p:nvPr>
            <p:ph type="title"/>
          </p:nvPr>
        </p:nvSpPr>
        <p:spPr>
          <a:xfrm>
            <a:off x="263843" y="130477"/>
            <a:ext cx="10550025" cy="675993"/>
          </a:xfrm>
        </p:spPr>
        <p:txBody>
          <a:bodyPr anchor="b">
            <a:noAutofit/>
          </a:bodyPr>
          <a:lstStyle/>
          <a:p>
            <a:pPr algn="ctr"/>
            <a:r>
              <a:rPr lang="en-US" dirty="0"/>
              <a:t>Delivery Performance Analysis</a:t>
            </a:r>
          </a:p>
        </p:txBody>
      </p:sp>
      <p:pic>
        <p:nvPicPr>
          <p:cNvPr id="4" name="Picture 3" descr="A screenshot of a computer&#10;&#10;Description automatically generated">
            <a:extLst>
              <a:ext uri="{FF2B5EF4-FFF2-40B4-BE49-F238E27FC236}">
                <a16:creationId xmlns:a16="http://schemas.microsoft.com/office/drawing/2014/main" id="{7C75EE9F-4795-69AC-7B5A-CB3B9AE9A9E4}"/>
              </a:ext>
            </a:extLst>
          </p:cNvPr>
          <p:cNvPicPr>
            <a:picLocks noChangeAspect="1"/>
          </p:cNvPicPr>
          <p:nvPr/>
        </p:nvPicPr>
        <p:blipFill rotWithShape="1">
          <a:blip r:embed="rId2"/>
          <a:srcRect b="25923"/>
          <a:stretch/>
        </p:blipFill>
        <p:spPr>
          <a:xfrm>
            <a:off x="1765473" y="888748"/>
            <a:ext cx="7546763" cy="2940340"/>
          </a:xfrm>
          <a:prstGeom prst="rect">
            <a:avLst/>
          </a:prstGeom>
        </p:spPr>
      </p:pic>
      <p:sp>
        <p:nvSpPr>
          <p:cNvPr id="5" name="TextBox 4">
            <a:extLst>
              <a:ext uri="{FF2B5EF4-FFF2-40B4-BE49-F238E27FC236}">
                <a16:creationId xmlns:a16="http://schemas.microsoft.com/office/drawing/2014/main" id="{AEF8A064-26DB-0CDC-1902-A425C731AD5E}"/>
              </a:ext>
            </a:extLst>
          </p:cNvPr>
          <p:cNvSpPr txBox="1"/>
          <p:nvPr/>
        </p:nvSpPr>
        <p:spPr>
          <a:xfrm>
            <a:off x="538207" y="3911367"/>
            <a:ext cx="10816438" cy="2862322"/>
          </a:xfrm>
          <a:prstGeom prst="rect">
            <a:avLst/>
          </a:prstGeom>
          <a:noFill/>
        </p:spPr>
        <p:txBody>
          <a:bodyPr wrap="square" rtlCol="0">
            <a:spAutoFit/>
          </a:bodyPr>
          <a:lstStyle/>
          <a:p>
            <a:r>
              <a:rPr lang="en-US" b="0" i="0" dirty="0">
                <a:effectLst/>
              </a:rPr>
              <a:t>Delivery performance analysis helps </a:t>
            </a:r>
            <a:r>
              <a:rPr lang="en-US" b="0" i="0" dirty="0" err="1">
                <a:effectLst/>
              </a:rPr>
              <a:t>Prayas</a:t>
            </a:r>
            <a:r>
              <a:rPr lang="en-US" b="0" i="0" dirty="0">
                <a:effectLst/>
              </a:rPr>
              <a:t> understand the percentage of orders delivered before time, on time and delayed. </a:t>
            </a:r>
            <a:r>
              <a:rPr lang="en-US" dirty="0"/>
              <a:t>With this information, </a:t>
            </a:r>
            <a:r>
              <a:rPr lang="en-US" dirty="0" err="1"/>
              <a:t>Prayas</a:t>
            </a:r>
            <a:r>
              <a:rPr lang="en-US" dirty="0"/>
              <a:t> can –</a:t>
            </a:r>
          </a:p>
          <a:p>
            <a:pPr algn="l">
              <a:buFont typeface="Arial" panose="020B0604020202020204" pitchFamily="34" charset="0"/>
              <a:buChar char="•"/>
            </a:pPr>
            <a:r>
              <a:rPr lang="en-US" b="1" i="0" dirty="0">
                <a:effectLst/>
              </a:rPr>
              <a:t> Optimized Operations:</a:t>
            </a:r>
            <a:r>
              <a:rPr lang="en-US" b="0" i="0" dirty="0">
                <a:effectLst/>
              </a:rPr>
              <a:t> Identifies and resolves bottlenecks in the manufacturing and delivery process, ensuring streamlined operations.</a:t>
            </a:r>
          </a:p>
          <a:p>
            <a:pPr algn="l">
              <a:buFont typeface="Arial" panose="020B0604020202020204" pitchFamily="34" charset="0"/>
              <a:buChar char="•"/>
            </a:pPr>
            <a:r>
              <a:rPr lang="en-US" b="1" dirty="0"/>
              <a:t> </a:t>
            </a:r>
            <a:r>
              <a:rPr lang="en-US" b="1" i="0" dirty="0">
                <a:effectLst/>
              </a:rPr>
              <a:t>Customer Satisfaction:</a:t>
            </a:r>
            <a:r>
              <a:rPr lang="en-US" b="0" i="0" dirty="0">
                <a:effectLst/>
              </a:rPr>
              <a:t> Ensures timely and accurate deliveries, enhancing customer experience and loyalty.</a:t>
            </a:r>
          </a:p>
          <a:p>
            <a:pPr algn="l">
              <a:buFont typeface="Arial" panose="020B0604020202020204" pitchFamily="34" charset="0"/>
              <a:buChar char="•"/>
            </a:pPr>
            <a:r>
              <a:rPr lang="en-US" b="1" i="0" dirty="0">
                <a:effectLst/>
              </a:rPr>
              <a:t> Cost Efficiency:</a:t>
            </a:r>
            <a:r>
              <a:rPr lang="en-US" b="0" i="0" dirty="0">
                <a:effectLst/>
              </a:rPr>
              <a:t> Reduces expenses associated with delayed deliveries, rework, and customer complaints, leading to cost savings.</a:t>
            </a:r>
          </a:p>
          <a:p>
            <a:pPr algn="l">
              <a:buFont typeface="Arial" panose="020B0604020202020204" pitchFamily="34" charset="0"/>
              <a:buChar char="•"/>
            </a:pPr>
            <a:r>
              <a:rPr lang="en-US" b="1" i="0" dirty="0">
                <a:effectLst/>
              </a:rPr>
              <a:t> Resource Allocation:</a:t>
            </a:r>
            <a:r>
              <a:rPr lang="en-US" b="0" i="0" dirty="0">
                <a:effectLst/>
              </a:rPr>
              <a:t> Allows for better allocation of resources by identifying areas that need improvement in the delivery process.</a:t>
            </a:r>
          </a:p>
          <a:p>
            <a:endParaRPr lang="en-US" dirty="0"/>
          </a:p>
        </p:txBody>
      </p:sp>
      <p:pic>
        <p:nvPicPr>
          <p:cNvPr id="3" name="Picture 2">
            <a:extLst>
              <a:ext uri="{FF2B5EF4-FFF2-40B4-BE49-F238E27FC236}">
                <a16:creationId xmlns:a16="http://schemas.microsoft.com/office/drawing/2014/main" id="{7F39D738-0EF2-7809-DB89-B9C222BC9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8920" y="6296083"/>
            <a:ext cx="1053080" cy="56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1551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TotalTime>
  <Words>380</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Arial,Sans-Serif</vt:lpstr>
      <vt:lpstr>Calibri</vt:lpstr>
      <vt:lpstr>Calibri Light</vt:lpstr>
      <vt:lpstr>Söhne</vt:lpstr>
      <vt:lpstr>Office Theme</vt:lpstr>
      <vt:lpstr>Prayas Pens and Plastics</vt:lpstr>
      <vt:lpstr>Current Data Storage Mechanism</vt:lpstr>
      <vt:lpstr>Business Process</vt:lpstr>
      <vt:lpstr>Conceptual Data Modeling</vt:lpstr>
      <vt:lpstr>Normalization</vt:lpstr>
      <vt:lpstr>Relational Schema</vt:lpstr>
      <vt:lpstr>Data Insight Queries</vt:lpstr>
      <vt:lpstr>Market Basket Analysis</vt:lpstr>
      <vt:lpstr>Delivery Performance Analysis</vt:lpstr>
      <vt:lpstr>Product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Prayas Pens and Plastics, India</dc:title>
  <dc:creator>Keyuri Milind Desai</dc:creator>
  <cp:lastModifiedBy>Aishwarya Ajaykumar</cp:lastModifiedBy>
  <cp:revision>2</cp:revision>
  <dcterms:created xsi:type="dcterms:W3CDTF">2023-10-02T13:42:49Z</dcterms:created>
  <dcterms:modified xsi:type="dcterms:W3CDTF">2024-01-04T01:39:01Z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2023-10-02T14:03:39Z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929441cd-28a5-4959-973c-9c4e0f25fefe</vt:lpwstr>
  </property>
  <property fmtid="{D5CDD505-2E9C-101B-9397-08002B2CF9AE}" pid="8" name="MSIP_Label_4044bd30-2ed7-4c9d-9d12-46200872a97b_ContentBits">
    <vt:lpwstr>0</vt:lpwstr>
  </property>
</Properties>
</file>