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8" r:id="rId3"/>
    <p:sldId id="259" r:id="rId4"/>
    <p:sldId id="260" r:id="rId5"/>
    <p:sldId id="275" r:id="rId6"/>
    <p:sldId id="273" r:id="rId7"/>
    <p:sldId id="274" r:id="rId8"/>
    <p:sldId id="272" r:id="rId9"/>
    <p:sldId id="276" r:id="rId10"/>
    <p:sldId id="263" r:id="rId11"/>
  </p:sldIdLst>
  <p:sldSz cx="18288000" cy="10287000"/>
  <p:notesSz cx="6858000" cy="9144000"/>
  <p:embeddedFontLst>
    <p:embeddedFont>
      <p:font typeface="Cardo" panose="020B0604020202020204" charset="-79"/>
      <p:regular r:id="rId13"/>
    </p:embeddedFont>
    <p:embeddedFont>
      <p:font typeface="Didact Gothic" panose="00000500000000000000" pitchFamily="2"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3434"/>
    <a:srgbClr val="F1F0F0"/>
    <a:srgbClr val="FA6559"/>
    <a:srgbClr val="63C5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52" d="100"/>
          <a:sy n="52" d="100"/>
        </p:scale>
        <p:origin x="859"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77B05C-77A3-4CD6-9C5A-9F68328C2F61}" type="datetimeFigureOut">
              <a:rPr lang="en-IN" smtClean="0"/>
              <a:t>21-02-2024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A3634F-C529-46DB-BD0D-18324B22625A}" type="slidenum">
              <a:rPr lang="en-IN" smtClean="0"/>
              <a:t>‹#›</a:t>
            </a:fld>
            <a:endParaRPr lang="en-IN"/>
          </a:p>
        </p:txBody>
      </p:sp>
    </p:spTree>
    <p:extLst>
      <p:ext uri="{BB962C8B-B14F-4D97-AF65-F5344CB8AC3E}">
        <p14:creationId xmlns:p14="http://schemas.microsoft.com/office/powerpoint/2010/main" val="2280924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A3634F-C529-46DB-BD0D-18324B22625A}" type="slidenum">
              <a:rPr lang="en-IN" smtClean="0"/>
              <a:t>4</a:t>
            </a:fld>
            <a:endParaRPr lang="en-IN"/>
          </a:p>
        </p:txBody>
      </p:sp>
    </p:spTree>
    <p:extLst>
      <p:ext uri="{BB962C8B-B14F-4D97-AF65-F5344CB8AC3E}">
        <p14:creationId xmlns:p14="http://schemas.microsoft.com/office/powerpoint/2010/main" val="77347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9A3634F-C529-46DB-BD0D-18324B22625A}" type="slidenum">
              <a:rPr lang="en-IN" smtClean="0"/>
              <a:t>10</a:t>
            </a:fld>
            <a:endParaRPr lang="en-IN"/>
          </a:p>
        </p:txBody>
      </p:sp>
    </p:spTree>
    <p:extLst>
      <p:ext uri="{BB962C8B-B14F-4D97-AF65-F5344CB8AC3E}">
        <p14:creationId xmlns:p14="http://schemas.microsoft.com/office/powerpoint/2010/main" val="2122279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0.svg"/><Relationship Id="rId7"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10.sv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0F0"/>
        </a:solidFill>
        <a:effectLst/>
      </p:bgPr>
    </p:bg>
    <p:spTree>
      <p:nvGrpSpPr>
        <p:cNvPr id="1" name=""/>
        <p:cNvGrpSpPr/>
        <p:nvPr/>
      </p:nvGrpSpPr>
      <p:grpSpPr>
        <a:xfrm>
          <a:off x="0" y="0"/>
          <a:ext cx="0" cy="0"/>
          <a:chOff x="0" y="0"/>
          <a:chExt cx="0" cy="0"/>
        </a:xfrm>
      </p:grpSpPr>
      <p:grpSp>
        <p:nvGrpSpPr>
          <p:cNvPr id="2" name="Group 2"/>
          <p:cNvGrpSpPr/>
          <p:nvPr/>
        </p:nvGrpSpPr>
        <p:grpSpPr>
          <a:xfrm>
            <a:off x="11483511" y="-2855347"/>
            <a:ext cx="12034073" cy="14925191"/>
            <a:chOff x="2033821" y="0"/>
            <a:chExt cx="16045431" cy="19900254"/>
          </a:xfrm>
        </p:grpSpPr>
        <p:grpSp>
          <p:nvGrpSpPr>
            <p:cNvPr id="3" name="Group 3"/>
            <p:cNvGrpSpPr/>
            <p:nvPr/>
          </p:nvGrpSpPr>
          <p:grpSpPr>
            <a:xfrm>
              <a:off x="4193913" y="3614248"/>
              <a:ext cx="6912560" cy="13908881"/>
              <a:chOff x="0" y="-38100"/>
              <a:chExt cx="1365444" cy="2747433"/>
            </a:xfrm>
          </p:grpSpPr>
          <p:sp>
            <p:nvSpPr>
              <p:cNvPr id="4" name="Freeform 4"/>
              <p:cNvSpPr/>
              <p:nvPr/>
            </p:nvSpPr>
            <p:spPr>
              <a:xfrm>
                <a:off x="0" y="0"/>
                <a:ext cx="1365444" cy="2709333"/>
              </a:xfrm>
              <a:custGeom>
                <a:avLst/>
                <a:gdLst/>
                <a:ahLst/>
                <a:cxnLst/>
                <a:rect l="l" t="t" r="r" b="b"/>
                <a:pathLst>
                  <a:path w="1365444" h="2709333">
                    <a:moveTo>
                      <a:pt x="0" y="0"/>
                    </a:moveTo>
                    <a:lnTo>
                      <a:pt x="1365444" y="0"/>
                    </a:lnTo>
                    <a:lnTo>
                      <a:pt x="1365444" y="2709333"/>
                    </a:lnTo>
                    <a:lnTo>
                      <a:pt x="0" y="2709333"/>
                    </a:lnTo>
                    <a:close/>
                  </a:path>
                </a:pathLst>
              </a:custGeom>
              <a:solidFill>
                <a:srgbClr val="343434"/>
              </a:solidFill>
            </p:spPr>
            <p:txBody>
              <a:bodyPr/>
              <a:lstStyle/>
              <a:p>
                <a:endParaRPr lang="en-IN"/>
              </a:p>
            </p:txBody>
          </p:sp>
          <p:sp>
            <p:nvSpPr>
              <p:cNvPr id="5" name="TextBox 5"/>
              <p:cNvSpPr txBox="1"/>
              <p:nvPr/>
            </p:nvSpPr>
            <p:spPr>
              <a:xfrm>
                <a:off x="0" y="-38100"/>
                <a:ext cx="1365444" cy="2747433"/>
              </a:xfrm>
              <a:prstGeom prst="rect">
                <a:avLst/>
              </a:prstGeom>
            </p:spPr>
            <p:txBody>
              <a:bodyPr lIns="50800" tIns="50800" rIns="50800" bIns="50800" rtlCol="0" anchor="ctr"/>
              <a:lstStyle/>
              <a:p>
                <a:pPr algn="ctr">
                  <a:lnSpc>
                    <a:spcPts val="2100"/>
                  </a:lnSpc>
                </a:pPr>
                <a:endParaRPr/>
              </a:p>
            </p:txBody>
          </p:sp>
        </p:grpSp>
        <p:sp>
          <p:nvSpPr>
            <p:cNvPr id="6" name="Freeform 6"/>
            <p:cNvSpPr/>
            <p:nvPr/>
          </p:nvSpPr>
          <p:spPr>
            <a:xfrm rot="-5400000" flipV="1">
              <a:off x="1482811" y="1056766"/>
              <a:ext cx="11624423" cy="9510891"/>
            </a:xfrm>
            <a:custGeom>
              <a:avLst/>
              <a:gdLst/>
              <a:ahLst/>
              <a:cxnLst/>
              <a:rect l="l" t="t" r="r" b="b"/>
              <a:pathLst>
                <a:path w="11624423" h="9510891">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rot="3210246">
              <a:off x="1808473" y="10144129"/>
              <a:ext cx="9981473" cy="9530777"/>
            </a:xfrm>
            <a:custGeom>
              <a:avLst/>
              <a:gdLst/>
              <a:ahLst/>
              <a:cxnLst/>
              <a:rect l="l" t="t" r="r" b="b"/>
              <a:pathLst>
                <a:path w="9981473" h="9530777">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r="-16703"/>
              </a:stretch>
            </a:blipFill>
          </p:spPr>
          <p:txBody>
            <a:bodyPr/>
            <a:lstStyle/>
            <a:p>
              <a:endParaRPr lang="en-IN"/>
            </a:p>
          </p:txBody>
        </p:sp>
        <p:sp>
          <p:nvSpPr>
            <p:cNvPr id="8" name="Freeform 8"/>
            <p:cNvSpPr/>
            <p:nvPr/>
          </p:nvSpPr>
          <p:spPr>
            <a:xfrm rot="1543675">
              <a:off x="9585631" y="8330372"/>
              <a:ext cx="8493621" cy="5848324"/>
            </a:xfrm>
            <a:custGeom>
              <a:avLst/>
              <a:gdLst/>
              <a:ahLst/>
              <a:cxnLst/>
              <a:rect l="l" t="t" r="r" b="b"/>
              <a:pathLst>
                <a:path w="8493621" h="5848324">
                  <a:moveTo>
                    <a:pt x="0" y="0"/>
                  </a:moveTo>
                  <a:lnTo>
                    <a:pt x="8493621" y="0"/>
                  </a:lnTo>
                  <a:lnTo>
                    <a:pt x="8493621" y="5848324"/>
                  </a:lnTo>
                  <a:lnTo>
                    <a:pt x="0" y="5848324"/>
                  </a:lnTo>
                  <a:lnTo>
                    <a:pt x="0" y="0"/>
                  </a:lnTo>
                  <a:close/>
                </a:path>
              </a:pathLst>
            </a:custGeom>
            <a:blipFill>
              <a:blip r:embed="rId2">
                <a:extLst>
                  <a:ext uri="{96DAC541-7B7A-43D3-8B79-37D633B846F1}">
                    <asvg:svgBlip xmlns:asvg="http://schemas.microsoft.com/office/drawing/2016/SVG/main" r:embed="rId3"/>
                  </a:ext>
                </a:extLst>
              </a:blip>
              <a:stretch>
                <a:fillRect t="-62965" r="-37146"/>
              </a:stretch>
            </a:blipFill>
          </p:spPr>
          <p:txBody>
            <a:bodyPr/>
            <a:lstStyle/>
            <a:p>
              <a:endParaRPr lang="en-IN"/>
            </a:p>
          </p:txBody>
        </p:sp>
      </p:grpSp>
      <p:grpSp>
        <p:nvGrpSpPr>
          <p:cNvPr id="9" name="Group 9"/>
          <p:cNvGrpSpPr/>
          <p:nvPr/>
        </p:nvGrpSpPr>
        <p:grpSpPr>
          <a:xfrm>
            <a:off x="1028700" y="945697"/>
            <a:ext cx="4572440" cy="785336"/>
            <a:chOff x="0" y="-66675"/>
            <a:chExt cx="6096587" cy="1047115"/>
          </a:xfrm>
        </p:grpSpPr>
        <p:sp>
          <p:nvSpPr>
            <p:cNvPr id="10" name="Freeform 10"/>
            <p:cNvSpPr/>
            <p:nvPr/>
          </p:nvSpPr>
          <p:spPr>
            <a:xfrm>
              <a:off x="0" y="165744"/>
              <a:ext cx="517516" cy="517516"/>
            </a:xfrm>
            <a:custGeom>
              <a:avLst/>
              <a:gdLst/>
              <a:ahLst/>
              <a:cxnLst/>
              <a:rect l="l" t="t" r="r" b="b"/>
              <a:pathLst>
                <a:path w="517516" h="517516">
                  <a:moveTo>
                    <a:pt x="0" y="0"/>
                  </a:moveTo>
                  <a:lnTo>
                    <a:pt x="517516" y="0"/>
                  </a:lnTo>
                  <a:lnTo>
                    <a:pt x="517516" y="517516"/>
                  </a:lnTo>
                  <a:lnTo>
                    <a:pt x="0" y="5175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1" name="TextBox 11"/>
            <p:cNvSpPr txBox="1"/>
            <p:nvPr/>
          </p:nvSpPr>
          <p:spPr>
            <a:xfrm>
              <a:off x="744222" y="-66675"/>
              <a:ext cx="5352365" cy="1047115"/>
            </a:xfrm>
            <a:prstGeom prst="rect">
              <a:avLst/>
            </a:prstGeom>
          </p:spPr>
          <p:txBody>
            <a:bodyPr lIns="0" tIns="0" rIns="0" bIns="0" rtlCol="0" anchor="t">
              <a:spAutoFit/>
            </a:bodyPr>
            <a:lstStyle/>
            <a:p>
              <a:pPr>
                <a:lnSpc>
                  <a:spcPts val="3299"/>
                </a:lnSpc>
              </a:pPr>
              <a:r>
                <a:rPr lang="en-US" sz="2199" spc="87">
                  <a:solidFill>
                    <a:srgbClr val="000000"/>
                  </a:solidFill>
                  <a:latin typeface="Didact Gothic"/>
                </a:rPr>
                <a:t>Purdue University</a:t>
              </a:r>
            </a:p>
            <a:p>
              <a:pPr marL="0" lvl="0" indent="0">
                <a:lnSpc>
                  <a:spcPts val="3299"/>
                </a:lnSpc>
              </a:pPr>
              <a:r>
                <a:rPr lang="en-US" sz="2199" spc="87">
                  <a:solidFill>
                    <a:srgbClr val="000000"/>
                  </a:solidFill>
                  <a:latin typeface="Didact Gothic"/>
                </a:rPr>
                <a:t>Daniels School of Business</a:t>
              </a:r>
            </a:p>
          </p:txBody>
        </p:sp>
      </p:grpSp>
      <p:grpSp>
        <p:nvGrpSpPr>
          <p:cNvPr id="12" name="Group 12"/>
          <p:cNvGrpSpPr/>
          <p:nvPr/>
        </p:nvGrpSpPr>
        <p:grpSpPr>
          <a:xfrm>
            <a:off x="8269685" y="7702257"/>
            <a:ext cx="4074864" cy="1556043"/>
            <a:chOff x="0" y="0"/>
            <a:chExt cx="5433152" cy="2074724"/>
          </a:xfrm>
        </p:grpSpPr>
        <p:sp>
          <p:nvSpPr>
            <p:cNvPr id="13" name="TextBox 13"/>
            <p:cNvSpPr txBox="1"/>
            <p:nvPr/>
          </p:nvSpPr>
          <p:spPr>
            <a:xfrm>
              <a:off x="0" y="687249"/>
              <a:ext cx="5433152" cy="1387475"/>
            </a:xfrm>
            <a:prstGeom prst="rect">
              <a:avLst/>
            </a:prstGeom>
          </p:spPr>
          <p:txBody>
            <a:bodyPr lIns="0" tIns="0" rIns="0" bIns="0" rtlCol="0" anchor="t">
              <a:spAutoFit/>
            </a:bodyPr>
            <a:lstStyle/>
            <a:p>
              <a:pPr>
                <a:lnSpc>
                  <a:spcPts val="4200"/>
                </a:lnSpc>
              </a:pPr>
              <a:r>
                <a:rPr lang="en-US" sz="3000" spc="240">
                  <a:solidFill>
                    <a:srgbClr val="000000"/>
                  </a:solidFill>
                  <a:latin typeface="Didact Gothic"/>
                </a:rPr>
                <a:t>Aishwarya Ajaykumar</a:t>
              </a:r>
            </a:p>
            <a:p>
              <a:pPr>
                <a:lnSpc>
                  <a:spcPts val="4200"/>
                </a:lnSpc>
              </a:pPr>
              <a:r>
                <a:rPr lang="en-US" sz="3000" spc="240">
                  <a:solidFill>
                    <a:srgbClr val="000000"/>
                  </a:solidFill>
                  <a:latin typeface="Didact Gothic"/>
                </a:rPr>
                <a:t>Devarshi Sharma</a:t>
              </a:r>
            </a:p>
          </p:txBody>
        </p:sp>
        <p:sp>
          <p:nvSpPr>
            <p:cNvPr id="14" name="TextBox 14"/>
            <p:cNvSpPr txBox="1"/>
            <p:nvPr/>
          </p:nvSpPr>
          <p:spPr>
            <a:xfrm>
              <a:off x="0" y="-114300"/>
              <a:ext cx="5433152" cy="663618"/>
            </a:xfrm>
            <a:prstGeom prst="rect">
              <a:avLst/>
            </a:prstGeom>
          </p:spPr>
          <p:txBody>
            <a:bodyPr lIns="0" tIns="0" rIns="0" bIns="0" rtlCol="0" anchor="t">
              <a:spAutoFit/>
            </a:bodyPr>
            <a:lstStyle/>
            <a:p>
              <a:pPr marL="0" lvl="0" indent="0">
                <a:lnSpc>
                  <a:spcPts val="4423"/>
                </a:lnSpc>
                <a:spcBef>
                  <a:spcPct val="0"/>
                </a:spcBef>
              </a:pPr>
              <a:r>
                <a:rPr lang="en-US" sz="2764" spc="221">
                  <a:solidFill>
                    <a:srgbClr val="000000"/>
                  </a:solidFill>
                  <a:latin typeface="Didact Gothic"/>
                </a:rPr>
                <a:t>Presented By</a:t>
              </a:r>
            </a:p>
          </p:txBody>
        </p:sp>
      </p:grpSp>
      <p:grpSp>
        <p:nvGrpSpPr>
          <p:cNvPr id="15" name="Group 15"/>
          <p:cNvGrpSpPr/>
          <p:nvPr/>
        </p:nvGrpSpPr>
        <p:grpSpPr>
          <a:xfrm>
            <a:off x="1028700" y="3323497"/>
            <a:ext cx="10965780" cy="2400817"/>
            <a:chOff x="0" y="-104775"/>
            <a:chExt cx="14621040" cy="3201089"/>
          </a:xfrm>
        </p:grpSpPr>
        <p:sp>
          <p:nvSpPr>
            <p:cNvPr id="16" name="TextBox 16"/>
            <p:cNvSpPr txBox="1"/>
            <p:nvPr/>
          </p:nvSpPr>
          <p:spPr>
            <a:xfrm>
              <a:off x="0" y="1175604"/>
              <a:ext cx="14621040" cy="1920710"/>
            </a:xfrm>
            <a:prstGeom prst="rect">
              <a:avLst/>
            </a:prstGeom>
          </p:spPr>
          <p:txBody>
            <a:bodyPr lIns="0" tIns="0" rIns="0" bIns="0" rtlCol="0" anchor="t">
              <a:spAutoFit/>
            </a:bodyPr>
            <a:lstStyle/>
            <a:p>
              <a:pPr marL="0" lvl="0" indent="0">
                <a:lnSpc>
                  <a:spcPts val="10495"/>
                </a:lnSpc>
              </a:pPr>
              <a:r>
                <a:rPr lang="en-US" sz="10495" spc="-262">
                  <a:solidFill>
                    <a:srgbClr val="343434"/>
                  </a:solidFill>
                  <a:latin typeface="Cardo"/>
                </a:rPr>
                <a:t>Machine Learning</a:t>
              </a:r>
            </a:p>
          </p:txBody>
        </p:sp>
        <p:sp>
          <p:nvSpPr>
            <p:cNvPr id="18" name="TextBox 18"/>
            <p:cNvSpPr txBox="1"/>
            <p:nvPr/>
          </p:nvSpPr>
          <p:spPr>
            <a:xfrm>
              <a:off x="0" y="-104775"/>
              <a:ext cx="10597511" cy="664423"/>
            </a:xfrm>
            <a:prstGeom prst="rect">
              <a:avLst/>
            </a:prstGeom>
          </p:spPr>
          <p:txBody>
            <a:bodyPr lIns="0" tIns="0" rIns="0" bIns="0" rtlCol="0" anchor="t">
              <a:spAutoFit/>
            </a:bodyPr>
            <a:lstStyle/>
            <a:p>
              <a:pPr marL="0" lvl="0" indent="0">
                <a:lnSpc>
                  <a:spcPts val="4479"/>
                </a:lnSpc>
                <a:spcBef>
                  <a:spcPct val="0"/>
                </a:spcBef>
              </a:pPr>
              <a:r>
                <a:rPr lang="en-US" sz="2799" spc="223">
                  <a:solidFill>
                    <a:srgbClr val="000000"/>
                  </a:solidFill>
                  <a:latin typeface="Didact Gothic"/>
                </a:rPr>
                <a:t>Final Project Presentation</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0F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1862709" cy="2709333"/>
          </a:xfrm>
        </p:grpSpPr>
        <p:sp>
          <p:nvSpPr>
            <p:cNvPr id="3" name="Freeform 3"/>
            <p:cNvSpPr/>
            <p:nvPr/>
          </p:nvSpPr>
          <p:spPr>
            <a:xfrm>
              <a:off x="0" y="0"/>
              <a:ext cx="1862709" cy="2709333"/>
            </a:xfrm>
            <a:custGeom>
              <a:avLst/>
              <a:gdLst/>
              <a:ahLst/>
              <a:cxnLst/>
              <a:rect l="l" t="t" r="r" b="b"/>
              <a:pathLst>
                <a:path w="1862709" h="2709333">
                  <a:moveTo>
                    <a:pt x="0" y="0"/>
                  </a:moveTo>
                  <a:lnTo>
                    <a:pt x="1862709" y="0"/>
                  </a:lnTo>
                  <a:lnTo>
                    <a:pt x="1862709" y="2709333"/>
                  </a:lnTo>
                  <a:lnTo>
                    <a:pt x="0" y="2709333"/>
                  </a:lnTo>
                  <a:close/>
                </a:path>
              </a:pathLst>
            </a:custGeom>
            <a:solidFill>
              <a:srgbClr val="000000"/>
            </a:solidFill>
          </p:spPr>
          <p:txBody>
            <a:bodyPr/>
            <a:lstStyle/>
            <a:p>
              <a:pPr algn="ctr"/>
              <a:endParaRPr lang="en-IN"/>
            </a:p>
          </p:txBody>
        </p:sp>
        <p:sp>
          <p:nvSpPr>
            <p:cNvPr id="4" name="TextBox 4"/>
            <p:cNvSpPr txBox="1"/>
            <p:nvPr/>
          </p:nvSpPr>
          <p:spPr>
            <a:xfrm>
              <a:off x="0" y="-38100"/>
              <a:ext cx="1862709" cy="2747433"/>
            </a:xfrm>
            <a:prstGeom prst="rect">
              <a:avLst/>
            </a:prstGeom>
          </p:spPr>
          <p:txBody>
            <a:bodyPr lIns="50800" tIns="50800" rIns="50800" bIns="50800" rtlCol="0" anchor="ctr"/>
            <a:lstStyle/>
            <a:p>
              <a:pPr algn="ctr">
                <a:lnSpc>
                  <a:spcPts val="2100"/>
                </a:lnSpc>
              </a:pPr>
              <a:endParaRPr/>
            </a:p>
          </p:txBody>
        </p:sp>
      </p:grpSp>
      <p:sp>
        <p:nvSpPr>
          <p:cNvPr id="5" name="TextBox 5"/>
          <p:cNvSpPr txBox="1"/>
          <p:nvPr/>
        </p:nvSpPr>
        <p:spPr>
          <a:xfrm>
            <a:off x="6858000" y="3950494"/>
            <a:ext cx="5059131" cy="1231106"/>
          </a:xfrm>
          <a:prstGeom prst="rect">
            <a:avLst/>
          </a:prstGeom>
        </p:spPr>
        <p:txBody>
          <a:bodyPr lIns="0" tIns="0" rIns="0" bIns="0" rtlCol="0" anchor="t">
            <a:spAutoFit/>
          </a:bodyPr>
          <a:lstStyle/>
          <a:p>
            <a:pPr algn="ctr">
              <a:lnSpc>
                <a:spcPts val="9600"/>
              </a:lnSpc>
            </a:pPr>
            <a:r>
              <a:rPr lang="en-US" sz="8000" spc="-200" dirty="0">
                <a:solidFill>
                  <a:srgbClr val="FFFFFF"/>
                </a:solidFill>
                <a:latin typeface="Cardo"/>
              </a:rPr>
              <a:t>Thank You!</a:t>
            </a:r>
            <a:endParaRPr lang="en-US" sz="8000" spc="-200">
              <a:solidFill>
                <a:srgbClr val="FFFFFF"/>
              </a:solidFill>
              <a:latin typeface="Card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0F0"/>
        </a:solidFill>
        <a:effectLst/>
      </p:bgPr>
    </p:bg>
    <p:spTree>
      <p:nvGrpSpPr>
        <p:cNvPr id="1" name=""/>
        <p:cNvGrpSpPr/>
        <p:nvPr/>
      </p:nvGrpSpPr>
      <p:grpSpPr>
        <a:xfrm>
          <a:off x="0" y="0"/>
          <a:ext cx="0" cy="0"/>
          <a:chOff x="0" y="0"/>
          <a:chExt cx="0" cy="0"/>
        </a:xfrm>
      </p:grpSpPr>
      <p:sp>
        <p:nvSpPr>
          <p:cNvPr id="2" name="Freeform 2"/>
          <p:cNvSpPr/>
          <p:nvPr/>
        </p:nvSpPr>
        <p:spPr>
          <a:xfrm rot="-1619666" flipV="1">
            <a:off x="13601097" y="7622910"/>
            <a:ext cx="7316407" cy="5986151"/>
          </a:xfrm>
          <a:custGeom>
            <a:avLst/>
            <a:gdLst/>
            <a:ahLst/>
            <a:cxnLst/>
            <a:rect l="l" t="t" r="r" b="b"/>
            <a:pathLst>
              <a:path w="7316407" h="5986151">
                <a:moveTo>
                  <a:pt x="0" y="5986151"/>
                </a:moveTo>
                <a:lnTo>
                  <a:pt x="7316406" y="5986151"/>
                </a:lnTo>
                <a:lnTo>
                  <a:pt x="7316406" y="0"/>
                </a:lnTo>
                <a:lnTo>
                  <a:pt x="0" y="0"/>
                </a:lnTo>
                <a:lnTo>
                  <a:pt x="0" y="5986151"/>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2762835" flipV="1">
            <a:off x="1962577" y="-2844374"/>
            <a:ext cx="7316407" cy="5986151"/>
          </a:xfrm>
          <a:custGeom>
            <a:avLst/>
            <a:gdLst/>
            <a:ahLst/>
            <a:cxnLst/>
            <a:rect l="l" t="t" r="r" b="b"/>
            <a:pathLst>
              <a:path w="7316407" h="5986151">
                <a:moveTo>
                  <a:pt x="0" y="5986151"/>
                </a:moveTo>
                <a:lnTo>
                  <a:pt x="7316406" y="5986151"/>
                </a:lnTo>
                <a:lnTo>
                  <a:pt x="7316406" y="0"/>
                </a:lnTo>
                <a:lnTo>
                  <a:pt x="0" y="0"/>
                </a:lnTo>
                <a:lnTo>
                  <a:pt x="0" y="5986151"/>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4" name="Group 4"/>
          <p:cNvGrpSpPr/>
          <p:nvPr/>
        </p:nvGrpSpPr>
        <p:grpSpPr>
          <a:xfrm>
            <a:off x="0" y="0"/>
            <a:ext cx="7793431" cy="10287000"/>
            <a:chOff x="0" y="0"/>
            <a:chExt cx="4810760" cy="6350000"/>
          </a:xfrm>
        </p:grpSpPr>
        <p:sp>
          <p:nvSpPr>
            <p:cNvPr id="5" name="Freeform 5"/>
            <p:cNvSpPr/>
            <p:nvPr/>
          </p:nvSpPr>
          <p:spPr>
            <a:xfrm>
              <a:off x="0" y="0"/>
              <a:ext cx="4810760" cy="6350000"/>
            </a:xfrm>
            <a:custGeom>
              <a:avLst/>
              <a:gdLst/>
              <a:ahLst/>
              <a:cxnLst/>
              <a:rect l="l" t="t" r="r" b="b"/>
              <a:pathLst>
                <a:path w="4810760" h="6350000">
                  <a:moveTo>
                    <a:pt x="1969770" y="0"/>
                  </a:moveTo>
                  <a:lnTo>
                    <a:pt x="3684270" y="1715770"/>
                  </a:lnTo>
                  <a:lnTo>
                    <a:pt x="2467610" y="3299460"/>
                  </a:lnTo>
                  <a:lnTo>
                    <a:pt x="4810760" y="6350000"/>
                  </a:lnTo>
                  <a:lnTo>
                    <a:pt x="0" y="6350000"/>
                  </a:lnTo>
                  <a:lnTo>
                    <a:pt x="0" y="0"/>
                  </a:lnTo>
                  <a:close/>
                </a:path>
              </a:pathLst>
            </a:custGeom>
            <a:blipFill>
              <a:blip r:embed="rId4"/>
              <a:stretch>
                <a:fillRect l="-67329" r="-67329"/>
              </a:stretch>
            </a:blipFill>
          </p:spPr>
          <p:txBody>
            <a:bodyPr/>
            <a:lstStyle/>
            <a:p>
              <a:endParaRPr lang="en-IN"/>
            </a:p>
          </p:txBody>
        </p:sp>
      </p:grpSp>
      <p:sp>
        <p:nvSpPr>
          <p:cNvPr id="6" name="TextBox 6"/>
          <p:cNvSpPr txBox="1"/>
          <p:nvPr/>
        </p:nvSpPr>
        <p:spPr>
          <a:xfrm>
            <a:off x="9662285" y="405180"/>
            <a:ext cx="8236713" cy="1219200"/>
          </a:xfrm>
          <a:prstGeom prst="rect">
            <a:avLst/>
          </a:prstGeom>
        </p:spPr>
        <p:txBody>
          <a:bodyPr lIns="0" tIns="0" rIns="0" bIns="0" rtlCol="0" anchor="t">
            <a:spAutoFit/>
          </a:bodyPr>
          <a:lstStyle/>
          <a:p>
            <a:pPr>
              <a:lnSpc>
                <a:spcPts val="9600"/>
              </a:lnSpc>
            </a:pPr>
            <a:r>
              <a:rPr lang="en-US" sz="8000" spc="-200">
                <a:solidFill>
                  <a:srgbClr val="000000"/>
                </a:solidFill>
                <a:latin typeface="Cardo"/>
              </a:rPr>
              <a:t>Agenda</a:t>
            </a:r>
          </a:p>
        </p:txBody>
      </p:sp>
      <p:graphicFrame>
        <p:nvGraphicFramePr>
          <p:cNvPr id="7" name="Table 9">
            <a:extLst>
              <a:ext uri="{FF2B5EF4-FFF2-40B4-BE49-F238E27FC236}">
                <a16:creationId xmlns:a16="http://schemas.microsoft.com/office/drawing/2014/main" id="{D4AC58CD-6C80-7CF5-CCF7-AEF34529B6BC}"/>
              </a:ext>
            </a:extLst>
          </p:cNvPr>
          <p:cNvGraphicFramePr>
            <a:graphicFrameLocks noGrp="1"/>
          </p:cNvGraphicFramePr>
          <p:nvPr>
            <p:extLst>
              <p:ext uri="{D42A27DB-BD31-4B8C-83A1-F6EECF244321}">
                <p14:modId xmlns:p14="http://schemas.microsoft.com/office/powerpoint/2010/main" val="906603876"/>
              </p:ext>
            </p:extLst>
          </p:nvPr>
        </p:nvGraphicFramePr>
        <p:xfrm>
          <a:off x="9144000" y="2118852"/>
          <a:ext cx="6678349" cy="5789826"/>
        </p:xfrm>
        <a:graphic>
          <a:graphicData uri="http://schemas.openxmlformats.org/drawingml/2006/table">
            <a:tbl>
              <a:tblPr/>
              <a:tblGrid>
                <a:gridCol w="6678349">
                  <a:extLst>
                    <a:ext uri="{9D8B030D-6E8A-4147-A177-3AD203B41FA5}">
                      <a16:colId xmlns:a16="http://schemas.microsoft.com/office/drawing/2014/main" val="20001"/>
                    </a:ext>
                  </a:extLst>
                </a:gridCol>
              </a:tblGrid>
              <a:tr h="827118">
                <a:tc>
                  <a:txBody>
                    <a:bodyPr/>
                    <a:lstStyle/>
                    <a:p>
                      <a:pPr algn="l">
                        <a:lnSpc>
                          <a:spcPts val="3639"/>
                        </a:lnSpc>
                        <a:defRPr/>
                      </a:pPr>
                      <a:r>
                        <a:rPr lang="en-US" sz="2599" spc="207">
                          <a:solidFill>
                            <a:srgbClr val="000000"/>
                          </a:solidFill>
                          <a:latin typeface="Didact Gothic"/>
                        </a:rPr>
                        <a:t>Problem Definition</a:t>
                      </a:r>
                      <a:endParaRPr lang="en-US" sz="1100"/>
                    </a:p>
                  </a:txBody>
                  <a:tcPr marL="95250" marR="95250" marT="95250" marB="9525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827118">
                <a:tc>
                  <a:txBody>
                    <a:bodyPr/>
                    <a:lstStyle/>
                    <a:p>
                      <a:pPr algn="l">
                        <a:lnSpc>
                          <a:spcPts val="3639"/>
                        </a:lnSpc>
                        <a:defRPr/>
                      </a:pPr>
                      <a:r>
                        <a:rPr lang="en-US" sz="2599" spc="207">
                          <a:solidFill>
                            <a:srgbClr val="000000"/>
                          </a:solidFill>
                          <a:latin typeface="Didact Gothic"/>
                        </a:rPr>
                        <a:t>The M5 Walmart Data</a:t>
                      </a:r>
                      <a:endParaRPr lang="en-US" sz="1100"/>
                    </a:p>
                  </a:txBody>
                  <a:tcPr marL="95250" marR="95250" marT="95250" marB="9525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827118">
                <a:tc>
                  <a:txBody>
                    <a:bodyPr/>
                    <a:lstStyle/>
                    <a:p>
                      <a:pPr marL="0" marR="0" lvl="0" indent="0" algn="l" defTabSz="914400" rtl="0" eaLnBrk="1" fontAlgn="auto" latinLnBrk="0" hangingPunct="1">
                        <a:lnSpc>
                          <a:spcPts val="3639"/>
                        </a:lnSpc>
                        <a:spcBef>
                          <a:spcPts val="0"/>
                        </a:spcBef>
                        <a:spcAft>
                          <a:spcPts val="0"/>
                        </a:spcAft>
                        <a:buClrTx/>
                        <a:buSzTx/>
                        <a:buFontTx/>
                        <a:buNone/>
                        <a:tabLst/>
                        <a:defRPr/>
                      </a:pPr>
                      <a:r>
                        <a:rPr lang="en-US" sz="2599" spc="207" dirty="0">
                          <a:solidFill>
                            <a:srgbClr val="000000"/>
                          </a:solidFill>
                          <a:latin typeface="Didact Gothic"/>
                        </a:rPr>
                        <a:t>Sales Forecasting</a:t>
                      </a:r>
                      <a:endParaRPr lang="en-US" sz="1100" dirty="0"/>
                    </a:p>
                  </a:txBody>
                  <a:tcPr marL="95250" marR="95250" marT="95250" marB="9525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22807741"/>
                  </a:ext>
                </a:extLst>
              </a:tr>
              <a:tr h="827118">
                <a:tc>
                  <a:txBody>
                    <a:bodyPr/>
                    <a:lstStyle/>
                    <a:p>
                      <a:pPr algn="l">
                        <a:lnSpc>
                          <a:spcPts val="3639"/>
                        </a:lnSpc>
                        <a:defRPr/>
                      </a:pPr>
                      <a:r>
                        <a:rPr lang="en-US" sz="2599" spc="207" dirty="0">
                          <a:solidFill>
                            <a:srgbClr val="000000"/>
                          </a:solidFill>
                          <a:latin typeface="Didact Gothic"/>
                        </a:rPr>
                        <a:t>Uncertainty determination</a:t>
                      </a:r>
                      <a:endParaRPr lang="en-US" sz="1100" dirty="0"/>
                    </a:p>
                  </a:txBody>
                  <a:tcPr marL="95250" marR="95250" marT="95250" marB="9525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r h="827118">
                <a:tc>
                  <a:txBody>
                    <a:bodyPr/>
                    <a:lstStyle/>
                    <a:p>
                      <a:pPr algn="l">
                        <a:lnSpc>
                          <a:spcPts val="3639"/>
                        </a:lnSpc>
                        <a:defRPr/>
                      </a:pPr>
                      <a:r>
                        <a:rPr lang="en-US" sz="2599" kern="1200" spc="207" dirty="0">
                          <a:solidFill>
                            <a:srgbClr val="000000"/>
                          </a:solidFill>
                          <a:latin typeface="Didact Gothic"/>
                          <a:ea typeface="+mn-ea"/>
                          <a:cs typeface="+mn-cs"/>
                        </a:rPr>
                        <a:t>Segmenting Products</a:t>
                      </a:r>
                    </a:p>
                  </a:txBody>
                  <a:tcPr marL="95250" marR="95250" marT="95250" marB="9525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1453929"/>
                  </a:ext>
                </a:extLst>
              </a:tr>
              <a:tr h="827118">
                <a:tc>
                  <a:txBody>
                    <a:bodyPr/>
                    <a:lstStyle/>
                    <a:p>
                      <a:pPr algn="l">
                        <a:lnSpc>
                          <a:spcPts val="3639"/>
                        </a:lnSpc>
                        <a:defRPr/>
                      </a:pPr>
                      <a:r>
                        <a:rPr lang="en-US" sz="2599" spc="207" dirty="0">
                          <a:solidFill>
                            <a:srgbClr val="000000"/>
                          </a:solidFill>
                          <a:latin typeface="Didact Gothic"/>
                        </a:rPr>
                        <a:t>Promotion impact Analysis on Price</a:t>
                      </a:r>
                      <a:endParaRPr lang="en-US" sz="1100" dirty="0"/>
                    </a:p>
                  </a:txBody>
                  <a:tcPr marL="95250" marR="95250" marT="95250" marB="9525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r h="827118">
                <a:tc>
                  <a:txBody>
                    <a:bodyPr/>
                    <a:lstStyle/>
                    <a:p>
                      <a:pPr algn="l">
                        <a:lnSpc>
                          <a:spcPts val="3639"/>
                        </a:lnSpc>
                        <a:defRPr/>
                      </a:pPr>
                      <a:r>
                        <a:rPr lang="en-US" sz="2599" spc="207" dirty="0">
                          <a:solidFill>
                            <a:srgbClr val="000000"/>
                          </a:solidFill>
                          <a:latin typeface="Didact Gothic"/>
                        </a:rPr>
                        <a:t>Image Recognition on Groceries</a:t>
                      </a:r>
                      <a:endParaRPr lang="en-US" sz="1100" dirty="0"/>
                    </a:p>
                  </a:txBody>
                  <a:tcPr marL="95250" marR="95250" marT="95250" marB="9525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0F0"/>
        </a:solidFill>
        <a:effectLst/>
      </p:bgPr>
    </p:bg>
    <p:spTree>
      <p:nvGrpSpPr>
        <p:cNvPr id="1" name=""/>
        <p:cNvGrpSpPr/>
        <p:nvPr/>
      </p:nvGrpSpPr>
      <p:grpSpPr>
        <a:xfrm>
          <a:off x="0" y="0"/>
          <a:ext cx="0" cy="0"/>
          <a:chOff x="0" y="0"/>
          <a:chExt cx="0" cy="0"/>
        </a:xfrm>
      </p:grpSpPr>
      <p:sp>
        <p:nvSpPr>
          <p:cNvPr id="2" name="Freeform 2"/>
          <p:cNvSpPr/>
          <p:nvPr/>
        </p:nvSpPr>
        <p:spPr>
          <a:xfrm rot="-1189346" flipV="1">
            <a:off x="8944395" y="8223433"/>
            <a:ext cx="7316407" cy="5986151"/>
          </a:xfrm>
          <a:custGeom>
            <a:avLst/>
            <a:gdLst/>
            <a:ahLst/>
            <a:cxnLst/>
            <a:rect l="l" t="t" r="r" b="b"/>
            <a:pathLst>
              <a:path w="7316407" h="5986151">
                <a:moveTo>
                  <a:pt x="0" y="5986151"/>
                </a:moveTo>
                <a:lnTo>
                  <a:pt x="7316407" y="5986151"/>
                </a:lnTo>
                <a:lnTo>
                  <a:pt x="7316407" y="0"/>
                </a:lnTo>
                <a:lnTo>
                  <a:pt x="0" y="0"/>
                </a:lnTo>
                <a:lnTo>
                  <a:pt x="0" y="5986151"/>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a:off x="11784297" y="-751529"/>
            <a:ext cx="6775449" cy="11038529"/>
            <a:chOff x="0" y="0"/>
            <a:chExt cx="3897630" cy="6350000"/>
          </a:xfrm>
        </p:grpSpPr>
        <p:sp>
          <p:nvSpPr>
            <p:cNvPr id="4" name="Freeform 4"/>
            <p:cNvSpPr/>
            <p:nvPr/>
          </p:nvSpPr>
          <p:spPr>
            <a:xfrm>
              <a:off x="0" y="0"/>
              <a:ext cx="3897630" cy="6350000"/>
            </a:xfrm>
            <a:custGeom>
              <a:avLst/>
              <a:gdLst/>
              <a:ahLst/>
              <a:cxnLst/>
              <a:rect l="l" t="t" r="r" b="b"/>
              <a:pathLst>
                <a:path w="3897630" h="6350000">
                  <a:moveTo>
                    <a:pt x="3897630" y="0"/>
                  </a:moveTo>
                  <a:lnTo>
                    <a:pt x="1471930" y="365760"/>
                  </a:lnTo>
                  <a:lnTo>
                    <a:pt x="0" y="2942590"/>
                  </a:lnTo>
                  <a:lnTo>
                    <a:pt x="1150620" y="6350000"/>
                  </a:lnTo>
                  <a:lnTo>
                    <a:pt x="3763010" y="6350000"/>
                  </a:lnTo>
                  <a:close/>
                </a:path>
              </a:pathLst>
            </a:custGeom>
            <a:blipFill>
              <a:blip r:embed="rId4"/>
              <a:stretch>
                <a:fillRect l="-74366" r="-74366"/>
              </a:stretch>
            </a:blipFill>
          </p:spPr>
          <p:txBody>
            <a:bodyPr/>
            <a:lstStyle/>
            <a:p>
              <a:endParaRPr lang="en-IN"/>
            </a:p>
          </p:txBody>
        </p:sp>
      </p:grpSp>
      <p:sp>
        <p:nvSpPr>
          <p:cNvPr id="9" name="TextBox 9"/>
          <p:cNvSpPr txBox="1"/>
          <p:nvPr/>
        </p:nvSpPr>
        <p:spPr>
          <a:xfrm>
            <a:off x="1028700" y="1028700"/>
            <a:ext cx="9823602" cy="1219200"/>
          </a:xfrm>
          <a:prstGeom prst="rect">
            <a:avLst/>
          </a:prstGeom>
        </p:spPr>
        <p:txBody>
          <a:bodyPr lIns="0" tIns="0" rIns="0" bIns="0" rtlCol="0" anchor="t">
            <a:spAutoFit/>
          </a:bodyPr>
          <a:lstStyle/>
          <a:p>
            <a:pPr>
              <a:lnSpc>
                <a:spcPts val="9600"/>
              </a:lnSpc>
            </a:pPr>
            <a:r>
              <a:rPr lang="en-US" sz="8000" spc="-200">
                <a:solidFill>
                  <a:srgbClr val="343434"/>
                </a:solidFill>
                <a:latin typeface="Cardo"/>
              </a:rPr>
              <a:t>Problem Definition</a:t>
            </a:r>
          </a:p>
        </p:txBody>
      </p:sp>
      <p:sp>
        <p:nvSpPr>
          <p:cNvPr id="10" name="TextBox 10"/>
          <p:cNvSpPr txBox="1"/>
          <p:nvPr/>
        </p:nvSpPr>
        <p:spPr>
          <a:xfrm>
            <a:off x="868680" y="2100351"/>
            <a:ext cx="8134421" cy="485775"/>
          </a:xfrm>
          <a:prstGeom prst="rect">
            <a:avLst/>
          </a:prstGeom>
        </p:spPr>
        <p:txBody>
          <a:bodyPr lIns="0" tIns="0" rIns="0" bIns="0" rtlCol="0" anchor="t">
            <a:spAutoFit/>
          </a:bodyPr>
          <a:lstStyle/>
          <a:p>
            <a:pPr marL="0" lvl="0" indent="0">
              <a:lnSpc>
                <a:spcPts val="3840"/>
              </a:lnSpc>
              <a:spcBef>
                <a:spcPct val="0"/>
              </a:spcBef>
            </a:pPr>
            <a:r>
              <a:rPr lang="en-US" sz="3200" u="none" spc="256">
                <a:solidFill>
                  <a:srgbClr val="000000"/>
                </a:solidFill>
                <a:latin typeface="Didact Gothic"/>
              </a:rPr>
              <a:t>Solution # 1</a:t>
            </a:r>
          </a:p>
        </p:txBody>
      </p:sp>
      <p:sp>
        <p:nvSpPr>
          <p:cNvPr id="11" name="TextBox 11"/>
          <p:cNvSpPr txBox="1"/>
          <p:nvPr/>
        </p:nvSpPr>
        <p:spPr>
          <a:xfrm>
            <a:off x="868680" y="2800382"/>
            <a:ext cx="8134421" cy="861774"/>
          </a:xfrm>
          <a:prstGeom prst="rect">
            <a:avLst/>
          </a:prstGeom>
        </p:spPr>
        <p:txBody>
          <a:bodyPr lIns="0" tIns="0" rIns="0" bIns="0" rtlCol="0" anchor="t">
            <a:spAutoFit/>
          </a:bodyPr>
          <a:lstStyle/>
          <a:p>
            <a:r>
              <a:rPr lang="en-IN" sz="1400" b="1" u="none" spc="192">
                <a:solidFill>
                  <a:srgbClr val="000000"/>
                </a:solidFill>
                <a:latin typeface="Didact Gothic"/>
              </a:rPr>
              <a:t>Sales Forecasting</a:t>
            </a:r>
            <a:r>
              <a:rPr lang="en-IN" sz="1400" u="none" spc="192">
                <a:solidFill>
                  <a:srgbClr val="000000"/>
                </a:solidFill>
                <a:latin typeface="Didact Gothic"/>
              </a:rPr>
              <a:t>: Enhance inventory management and optimize supply chain decisions by predicting weekly sales of camping gear for the next 28 days, allowing for effective stock allocation and reduced holding costs.</a:t>
            </a:r>
            <a:r>
              <a:rPr lang="en-US" sz="1400" u="none" spc="192">
                <a:solidFill>
                  <a:srgbClr val="000000"/>
                </a:solidFill>
                <a:latin typeface="Didact Gothic"/>
              </a:rPr>
              <a:t> </a:t>
            </a:r>
            <a:r>
              <a:rPr lang="en-US" sz="1400" spc="192">
                <a:solidFill>
                  <a:srgbClr val="000000"/>
                </a:solidFill>
                <a:latin typeface="Didact Gothic"/>
              </a:rPr>
              <a:t>T</a:t>
            </a:r>
            <a:r>
              <a:rPr lang="en-US" sz="1400" u="none" spc="192">
                <a:solidFill>
                  <a:srgbClr val="000000"/>
                </a:solidFill>
                <a:latin typeface="Didact Gothic"/>
              </a:rPr>
              <a:t>he company's first proposed solution.</a:t>
            </a:r>
          </a:p>
        </p:txBody>
      </p:sp>
      <p:sp>
        <p:nvSpPr>
          <p:cNvPr id="12" name="TextBox 12"/>
          <p:cNvSpPr txBox="1"/>
          <p:nvPr/>
        </p:nvSpPr>
        <p:spPr>
          <a:xfrm>
            <a:off x="868680" y="3876412"/>
            <a:ext cx="8134421" cy="485775"/>
          </a:xfrm>
          <a:prstGeom prst="rect">
            <a:avLst/>
          </a:prstGeom>
        </p:spPr>
        <p:txBody>
          <a:bodyPr lIns="0" tIns="0" rIns="0" bIns="0" rtlCol="0" anchor="t">
            <a:spAutoFit/>
          </a:bodyPr>
          <a:lstStyle/>
          <a:p>
            <a:pPr marL="0" lvl="0" indent="0">
              <a:lnSpc>
                <a:spcPts val="3840"/>
              </a:lnSpc>
              <a:spcBef>
                <a:spcPct val="0"/>
              </a:spcBef>
            </a:pPr>
            <a:r>
              <a:rPr lang="en-US" sz="3200" u="none" spc="256">
                <a:solidFill>
                  <a:srgbClr val="000000"/>
                </a:solidFill>
                <a:latin typeface="Didact Gothic"/>
              </a:rPr>
              <a:t>Solution # 2</a:t>
            </a:r>
          </a:p>
        </p:txBody>
      </p:sp>
      <p:sp>
        <p:nvSpPr>
          <p:cNvPr id="13" name="TextBox 13"/>
          <p:cNvSpPr txBox="1"/>
          <p:nvPr/>
        </p:nvSpPr>
        <p:spPr>
          <a:xfrm>
            <a:off x="868680" y="4576443"/>
            <a:ext cx="8134421" cy="646331"/>
          </a:xfrm>
          <a:prstGeom prst="rect">
            <a:avLst/>
          </a:prstGeom>
        </p:spPr>
        <p:txBody>
          <a:bodyPr lIns="0" tIns="0" rIns="0" bIns="0" rtlCol="0" anchor="t">
            <a:spAutoFit/>
          </a:bodyPr>
          <a:lstStyle/>
          <a:p>
            <a:r>
              <a:rPr lang="en-IN" sz="1400" b="1" spc="192">
                <a:solidFill>
                  <a:srgbClr val="000000"/>
                </a:solidFill>
                <a:latin typeface="Didact Gothic"/>
              </a:rPr>
              <a:t>Uncertainty Estimation</a:t>
            </a:r>
            <a:r>
              <a:rPr lang="en-IN" sz="1400" spc="192">
                <a:solidFill>
                  <a:srgbClr val="000000"/>
                </a:solidFill>
                <a:latin typeface="Didact Gothic"/>
              </a:rPr>
              <a:t>: Improve demand planning accuracy by forecasting daily sales while quantifying prediction uncertainty, enabling businesses to strategize buffer stock levels and manage risk more effectively.</a:t>
            </a:r>
            <a:endParaRPr lang="en-US" sz="1400" spc="192">
              <a:solidFill>
                <a:srgbClr val="000000"/>
              </a:solidFill>
              <a:latin typeface="Didact Gothic"/>
            </a:endParaRPr>
          </a:p>
        </p:txBody>
      </p:sp>
      <p:sp>
        <p:nvSpPr>
          <p:cNvPr id="14" name="TextBox 14"/>
          <p:cNvSpPr txBox="1"/>
          <p:nvPr/>
        </p:nvSpPr>
        <p:spPr>
          <a:xfrm>
            <a:off x="868680" y="5437030"/>
            <a:ext cx="8134421" cy="485775"/>
          </a:xfrm>
          <a:prstGeom prst="rect">
            <a:avLst/>
          </a:prstGeom>
        </p:spPr>
        <p:txBody>
          <a:bodyPr lIns="0" tIns="0" rIns="0" bIns="0" rtlCol="0" anchor="t">
            <a:spAutoFit/>
          </a:bodyPr>
          <a:lstStyle/>
          <a:p>
            <a:pPr marL="0" lvl="0" indent="0">
              <a:lnSpc>
                <a:spcPts val="3840"/>
              </a:lnSpc>
              <a:spcBef>
                <a:spcPct val="0"/>
              </a:spcBef>
            </a:pPr>
            <a:r>
              <a:rPr lang="en-US" sz="3200" u="none" spc="256">
                <a:solidFill>
                  <a:srgbClr val="000000"/>
                </a:solidFill>
                <a:latin typeface="Didact Gothic"/>
              </a:rPr>
              <a:t>Solution # 3</a:t>
            </a:r>
          </a:p>
        </p:txBody>
      </p:sp>
      <p:sp>
        <p:nvSpPr>
          <p:cNvPr id="15" name="TextBox 15"/>
          <p:cNvSpPr txBox="1"/>
          <p:nvPr/>
        </p:nvSpPr>
        <p:spPr>
          <a:xfrm>
            <a:off x="868680" y="6137061"/>
            <a:ext cx="8134421" cy="646331"/>
          </a:xfrm>
          <a:prstGeom prst="rect">
            <a:avLst/>
          </a:prstGeom>
        </p:spPr>
        <p:txBody>
          <a:bodyPr lIns="0" tIns="0" rIns="0" bIns="0" rtlCol="0" anchor="t">
            <a:spAutoFit/>
          </a:bodyPr>
          <a:lstStyle/>
          <a:p>
            <a:r>
              <a:rPr lang="en-IN" sz="1400" b="1" u="none" spc="189">
                <a:solidFill>
                  <a:srgbClr val="000000"/>
                </a:solidFill>
                <a:latin typeface="Didact Gothic"/>
              </a:rPr>
              <a:t>Promotion and Price Impact Analysis</a:t>
            </a:r>
            <a:r>
              <a:rPr lang="en-IN" sz="1400" u="none" spc="189">
                <a:solidFill>
                  <a:srgbClr val="000000"/>
                </a:solidFill>
                <a:latin typeface="Didact Gothic"/>
              </a:rPr>
              <a:t>: Drive revenue growth and optimize marketing spend by analysing the influence of promotional activities on price and sales, ensuring a high ROI on marketing campaigns.</a:t>
            </a:r>
            <a:endParaRPr lang="en-US" sz="1400" u="none" spc="189">
              <a:solidFill>
                <a:srgbClr val="000000"/>
              </a:solidFill>
              <a:latin typeface="Didact Gothic"/>
            </a:endParaRPr>
          </a:p>
        </p:txBody>
      </p:sp>
      <p:sp>
        <p:nvSpPr>
          <p:cNvPr id="5" name="TextBox 14">
            <a:extLst>
              <a:ext uri="{FF2B5EF4-FFF2-40B4-BE49-F238E27FC236}">
                <a16:creationId xmlns:a16="http://schemas.microsoft.com/office/drawing/2014/main" id="{7D95D403-F7A2-1953-4D06-5C8FC2CB9924}"/>
              </a:ext>
            </a:extLst>
          </p:cNvPr>
          <p:cNvSpPr txBox="1"/>
          <p:nvPr/>
        </p:nvSpPr>
        <p:spPr>
          <a:xfrm>
            <a:off x="868680" y="6997648"/>
            <a:ext cx="8134421" cy="485775"/>
          </a:xfrm>
          <a:prstGeom prst="rect">
            <a:avLst/>
          </a:prstGeom>
        </p:spPr>
        <p:txBody>
          <a:bodyPr lIns="0" tIns="0" rIns="0" bIns="0" rtlCol="0" anchor="t">
            <a:spAutoFit/>
          </a:bodyPr>
          <a:lstStyle/>
          <a:p>
            <a:pPr marL="0" lvl="0" indent="0">
              <a:lnSpc>
                <a:spcPts val="3840"/>
              </a:lnSpc>
              <a:spcBef>
                <a:spcPct val="0"/>
              </a:spcBef>
            </a:pPr>
            <a:r>
              <a:rPr lang="en-US" sz="3200" u="none" spc="256">
                <a:solidFill>
                  <a:srgbClr val="000000"/>
                </a:solidFill>
                <a:latin typeface="Didact Gothic"/>
              </a:rPr>
              <a:t>Solution # 4</a:t>
            </a:r>
          </a:p>
        </p:txBody>
      </p:sp>
      <p:sp>
        <p:nvSpPr>
          <p:cNvPr id="6" name="TextBox 15">
            <a:extLst>
              <a:ext uri="{FF2B5EF4-FFF2-40B4-BE49-F238E27FC236}">
                <a16:creationId xmlns:a16="http://schemas.microsoft.com/office/drawing/2014/main" id="{C42315DD-98BA-5FA8-AA4F-454D799CEC62}"/>
              </a:ext>
            </a:extLst>
          </p:cNvPr>
          <p:cNvSpPr txBox="1"/>
          <p:nvPr/>
        </p:nvSpPr>
        <p:spPr>
          <a:xfrm>
            <a:off x="868680" y="7697679"/>
            <a:ext cx="8134421" cy="646331"/>
          </a:xfrm>
          <a:prstGeom prst="rect">
            <a:avLst/>
          </a:prstGeom>
        </p:spPr>
        <p:txBody>
          <a:bodyPr lIns="0" tIns="0" rIns="0" bIns="0" rtlCol="0" anchor="t">
            <a:spAutoFit/>
          </a:bodyPr>
          <a:lstStyle/>
          <a:p>
            <a:r>
              <a:rPr lang="en-IN" sz="1400" b="1" u="none" spc="189" dirty="0">
                <a:solidFill>
                  <a:srgbClr val="000000"/>
                </a:solidFill>
                <a:latin typeface="Didact Gothic"/>
              </a:rPr>
              <a:t>Clustering for Inventory Strategies</a:t>
            </a:r>
            <a:r>
              <a:rPr lang="en-IN" sz="1400" u="none" spc="189" dirty="0">
                <a:solidFill>
                  <a:srgbClr val="000000"/>
                </a:solidFill>
                <a:latin typeface="Didact Gothic"/>
              </a:rPr>
              <a:t>: Tailor inventory strategies with advanced segmentation of stores or products based on sales trends, leading to increased sales through targeted inventory distribution and replenishment.</a:t>
            </a:r>
            <a:endParaRPr lang="en-US" sz="1400" u="none" spc="189" dirty="0">
              <a:solidFill>
                <a:srgbClr val="000000"/>
              </a:solidFill>
              <a:latin typeface="Didact Gothic"/>
            </a:endParaRPr>
          </a:p>
        </p:txBody>
      </p:sp>
      <p:sp>
        <p:nvSpPr>
          <p:cNvPr id="7" name="TextBox 14">
            <a:extLst>
              <a:ext uri="{FF2B5EF4-FFF2-40B4-BE49-F238E27FC236}">
                <a16:creationId xmlns:a16="http://schemas.microsoft.com/office/drawing/2014/main" id="{DB6E944D-3999-D302-EE67-1CF8BA120235}"/>
              </a:ext>
            </a:extLst>
          </p:cNvPr>
          <p:cNvSpPr txBox="1"/>
          <p:nvPr/>
        </p:nvSpPr>
        <p:spPr>
          <a:xfrm>
            <a:off x="868680" y="8558266"/>
            <a:ext cx="8134421" cy="485775"/>
          </a:xfrm>
          <a:prstGeom prst="rect">
            <a:avLst/>
          </a:prstGeom>
        </p:spPr>
        <p:txBody>
          <a:bodyPr lIns="0" tIns="0" rIns="0" bIns="0" rtlCol="0" anchor="t">
            <a:spAutoFit/>
          </a:bodyPr>
          <a:lstStyle/>
          <a:p>
            <a:pPr marL="0" lvl="0" indent="0">
              <a:lnSpc>
                <a:spcPts val="3840"/>
              </a:lnSpc>
              <a:spcBef>
                <a:spcPct val="0"/>
              </a:spcBef>
            </a:pPr>
            <a:r>
              <a:rPr lang="en-US" sz="3200" u="none" spc="256" dirty="0">
                <a:solidFill>
                  <a:srgbClr val="000000"/>
                </a:solidFill>
                <a:latin typeface="Didact Gothic"/>
              </a:rPr>
              <a:t>Solution # 5</a:t>
            </a:r>
          </a:p>
        </p:txBody>
      </p:sp>
      <p:sp>
        <p:nvSpPr>
          <p:cNvPr id="8" name="TextBox 15">
            <a:extLst>
              <a:ext uri="{FF2B5EF4-FFF2-40B4-BE49-F238E27FC236}">
                <a16:creationId xmlns:a16="http://schemas.microsoft.com/office/drawing/2014/main" id="{24F013D9-7598-04EA-A26B-5B1D52AFB81B}"/>
              </a:ext>
            </a:extLst>
          </p:cNvPr>
          <p:cNvSpPr txBox="1"/>
          <p:nvPr/>
        </p:nvSpPr>
        <p:spPr>
          <a:xfrm>
            <a:off x="868680" y="9258300"/>
            <a:ext cx="8134421" cy="646331"/>
          </a:xfrm>
          <a:prstGeom prst="rect">
            <a:avLst/>
          </a:prstGeom>
        </p:spPr>
        <p:txBody>
          <a:bodyPr lIns="0" tIns="0" rIns="0" bIns="0" rtlCol="0" anchor="t">
            <a:spAutoFit/>
          </a:bodyPr>
          <a:lstStyle/>
          <a:p>
            <a:r>
              <a:rPr lang="en-IN" sz="1400" spc="189" dirty="0">
                <a:solidFill>
                  <a:srgbClr val="000000"/>
                </a:solidFill>
                <a:latin typeface="Didact Gothic"/>
              </a:rPr>
              <a:t>Walmart's use of image recognition technology can streamline the shopping experience by enhancing inventory management, expediting checkout processes, and improving customer service efficiency.</a:t>
            </a:r>
            <a:endParaRPr lang="en-US" sz="1400" spc="189" dirty="0">
              <a:solidFill>
                <a:srgbClr val="000000"/>
              </a:solidFill>
              <a:latin typeface="Didact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5"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0F0"/>
        </a:solidFill>
        <a:effectLst/>
      </p:bgPr>
    </p:bg>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EC9E0DAC-3115-8FE0-BE59-1FF30BD81814}"/>
              </a:ext>
            </a:extLst>
          </p:cNvPr>
          <p:cNvPicPr>
            <a:picLocks noChangeAspect="1"/>
          </p:cNvPicPr>
          <p:nvPr/>
        </p:nvPicPr>
        <p:blipFill>
          <a:blip r:embed="rId3"/>
          <a:stretch>
            <a:fillRect/>
          </a:stretch>
        </p:blipFill>
        <p:spPr>
          <a:xfrm>
            <a:off x="11089902" y="819009"/>
            <a:ext cx="4686686" cy="5854663"/>
          </a:xfrm>
          <a:prstGeom prst="rect">
            <a:avLst/>
          </a:prstGeom>
        </p:spPr>
      </p:pic>
      <p:grpSp>
        <p:nvGrpSpPr>
          <p:cNvPr id="2" name="Group 2"/>
          <p:cNvGrpSpPr/>
          <p:nvPr/>
        </p:nvGrpSpPr>
        <p:grpSpPr>
          <a:xfrm>
            <a:off x="-7214878" y="-2862546"/>
            <a:ext cx="14195715" cy="16316891"/>
            <a:chOff x="0" y="0"/>
            <a:chExt cx="18927621" cy="21755855"/>
          </a:xfrm>
        </p:grpSpPr>
        <p:grpSp>
          <p:nvGrpSpPr>
            <p:cNvPr id="3" name="Group 3"/>
            <p:cNvGrpSpPr/>
            <p:nvPr/>
          </p:nvGrpSpPr>
          <p:grpSpPr>
            <a:xfrm>
              <a:off x="4193913" y="3807129"/>
              <a:ext cx="6912560" cy="13716000"/>
              <a:chOff x="0" y="0"/>
              <a:chExt cx="1365444" cy="2709333"/>
            </a:xfrm>
          </p:grpSpPr>
          <p:sp>
            <p:nvSpPr>
              <p:cNvPr id="4" name="Freeform 4"/>
              <p:cNvSpPr/>
              <p:nvPr/>
            </p:nvSpPr>
            <p:spPr>
              <a:xfrm>
                <a:off x="0" y="0"/>
                <a:ext cx="1365444" cy="2709333"/>
              </a:xfrm>
              <a:custGeom>
                <a:avLst/>
                <a:gdLst/>
                <a:ahLst/>
                <a:cxnLst/>
                <a:rect l="l" t="t" r="r" b="b"/>
                <a:pathLst>
                  <a:path w="1365444" h="2709333">
                    <a:moveTo>
                      <a:pt x="0" y="0"/>
                    </a:moveTo>
                    <a:lnTo>
                      <a:pt x="1365444" y="0"/>
                    </a:lnTo>
                    <a:lnTo>
                      <a:pt x="1365444" y="2709333"/>
                    </a:lnTo>
                    <a:lnTo>
                      <a:pt x="0" y="2709333"/>
                    </a:lnTo>
                    <a:close/>
                  </a:path>
                </a:pathLst>
              </a:custGeom>
              <a:solidFill>
                <a:srgbClr val="343434"/>
              </a:solidFill>
            </p:spPr>
            <p:txBody>
              <a:bodyPr/>
              <a:lstStyle/>
              <a:p>
                <a:endParaRPr lang="en-IN"/>
              </a:p>
            </p:txBody>
          </p:sp>
          <p:sp>
            <p:nvSpPr>
              <p:cNvPr id="5" name="TextBox 5"/>
              <p:cNvSpPr txBox="1"/>
              <p:nvPr/>
            </p:nvSpPr>
            <p:spPr>
              <a:xfrm>
                <a:off x="0" y="-38100"/>
                <a:ext cx="1365444" cy="2747433"/>
              </a:xfrm>
              <a:prstGeom prst="rect">
                <a:avLst/>
              </a:prstGeom>
            </p:spPr>
            <p:txBody>
              <a:bodyPr lIns="50800" tIns="50800" rIns="50800" bIns="50800" rtlCol="0" anchor="ctr"/>
              <a:lstStyle/>
              <a:p>
                <a:pPr algn="ctr">
                  <a:lnSpc>
                    <a:spcPts val="2100"/>
                  </a:lnSpc>
                </a:pPr>
                <a:endParaRPr/>
              </a:p>
            </p:txBody>
          </p:sp>
        </p:grpSp>
        <p:sp>
          <p:nvSpPr>
            <p:cNvPr id="6" name="Freeform 6"/>
            <p:cNvSpPr/>
            <p:nvPr/>
          </p:nvSpPr>
          <p:spPr>
            <a:xfrm rot="-5400000" flipV="1">
              <a:off x="1482811" y="1056766"/>
              <a:ext cx="11624423" cy="9510891"/>
            </a:xfrm>
            <a:custGeom>
              <a:avLst/>
              <a:gdLst/>
              <a:ahLst/>
              <a:cxnLst/>
              <a:rect l="l" t="t" r="r" b="b"/>
              <a:pathLst>
                <a:path w="11624423" h="9510891">
                  <a:moveTo>
                    <a:pt x="0" y="9510891"/>
                  </a:moveTo>
                  <a:lnTo>
                    <a:pt x="11624422" y="9510891"/>
                  </a:lnTo>
                  <a:lnTo>
                    <a:pt x="11624422" y="0"/>
                  </a:lnTo>
                  <a:lnTo>
                    <a:pt x="0" y="0"/>
                  </a:lnTo>
                  <a:lnTo>
                    <a:pt x="0" y="951089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rot="3210246">
              <a:off x="1808473" y="10144129"/>
              <a:ext cx="9981473" cy="9530777"/>
            </a:xfrm>
            <a:custGeom>
              <a:avLst/>
              <a:gdLst/>
              <a:ahLst/>
              <a:cxnLst/>
              <a:rect l="l" t="t" r="r" b="b"/>
              <a:pathLst>
                <a:path w="9981473" h="9530777">
                  <a:moveTo>
                    <a:pt x="0" y="0"/>
                  </a:moveTo>
                  <a:lnTo>
                    <a:pt x="9981473" y="0"/>
                  </a:lnTo>
                  <a:lnTo>
                    <a:pt x="9981473" y="9530777"/>
                  </a:lnTo>
                  <a:lnTo>
                    <a:pt x="0" y="9530777"/>
                  </a:lnTo>
                  <a:lnTo>
                    <a:pt x="0" y="0"/>
                  </a:lnTo>
                  <a:close/>
                </a:path>
              </a:pathLst>
            </a:custGeom>
            <a:blipFill>
              <a:blip r:embed="rId4">
                <a:extLst>
                  <a:ext uri="{96DAC541-7B7A-43D3-8B79-37D633B846F1}">
                    <asvg:svgBlip xmlns:asvg="http://schemas.microsoft.com/office/drawing/2016/SVG/main" r:embed="rId5"/>
                  </a:ext>
                </a:extLst>
              </a:blip>
              <a:stretch>
                <a:fillRect r="-16703"/>
              </a:stretch>
            </a:blipFill>
          </p:spPr>
          <p:txBody>
            <a:bodyPr/>
            <a:lstStyle/>
            <a:p>
              <a:endParaRPr lang="en-IN"/>
            </a:p>
          </p:txBody>
        </p:sp>
        <p:sp>
          <p:nvSpPr>
            <p:cNvPr id="8" name="Freeform 8"/>
            <p:cNvSpPr/>
            <p:nvPr/>
          </p:nvSpPr>
          <p:spPr>
            <a:xfrm rot="1543675">
              <a:off x="9585631" y="8330372"/>
              <a:ext cx="8493621" cy="5848324"/>
            </a:xfrm>
            <a:custGeom>
              <a:avLst/>
              <a:gdLst/>
              <a:ahLst/>
              <a:cxnLst/>
              <a:rect l="l" t="t" r="r" b="b"/>
              <a:pathLst>
                <a:path w="8493621" h="5848324">
                  <a:moveTo>
                    <a:pt x="0" y="0"/>
                  </a:moveTo>
                  <a:lnTo>
                    <a:pt x="8493621" y="0"/>
                  </a:lnTo>
                  <a:lnTo>
                    <a:pt x="8493621" y="5848324"/>
                  </a:lnTo>
                  <a:lnTo>
                    <a:pt x="0" y="5848324"/>
                  </a:lnTo>
                  <a:lnTo>
                    <a:pt x="0" y="0"/>
                  </a:lnTo>
                  <a:close/>
                </a:path>
              </a:pathLst>
            </a:custGeom>
            <a:blipFill>
              <a:blip r:embed="rId4">
                <a:extLst>
                  <a:ext uri="{96DAC541-7B7A-43D3-8B79-37D633B846F1}">
                    <asvg:svgBlip xmlns:asvg="http://schemas.microsoft.com/office/drawing/2016/SVG/main" r:embed="rId5"/>
                  </a:ext>
                </a:extLst>
              </a:blip>
              <a:stretch>
                <a:fillRect t="-62965" r="-37146"/>
              </a:stretch>
            </a:blipFill>
          </p:spPr>
          <p:txBody>
            <a:bodyPr/>
            <a:lstStyle/>
            <a:p>
              <a:endParaRPr lang="en-IN"/>
            </a:p>
          </p:txBody>
        </p:sp>
      </p:grpSp>
      <p:sp>
        <p:nvSpPr>
          <p:cNvPr id="10" name="TextBox 10"/>
          <p:cNvSpPr txBox="1"/>
          <p:nvPr/>
        </p:nvSpPr>
        <p:spPr>
          <a:xfrm>
            <a:off x="2105300" y="311914"/>
            <a:ext cx="9955226" cy="1219200"/>
          </a:xfrm>
          <a:prstGeom prst="rect">
            <a:avLst/>
          </a:prstGeom>
        </p:spPr>
        <p:txBody>
          <a:bodyPr lIns="0" tIns="0" rIns="0" bIns="0" rtlCol="0" anchor="t">
            <a:spAutoFit/>
          </a:bodyPr>
          <a:lstStyle/>
          <a:p>
            <a:pPr>
              <a:lnSpc>
                <a:spcPts val="9600"/>
              </a:lnSpc>
            </a:pPr>
            <a:r>
              <a:rPr lang="en-US" sz="8000" spc="-200" dirty="0">
                <a:solidFill>
                  <a:srgbClr val="343434"/>
                </a:solidFill>
                <a:latin typeface="Cardo"/>
              </a:rPr>
              <a:t>The Data</a:t>
            </a:r>
          </a:p>
        </p:txBody>
      </p:sp>
      <p:sp>
        <p:nvSpPr>
          <p:cNvPr id="18" name="AutoShape 18"/>
          <p:cNvSpPr/>
          <p:nvPr/>
        </p:nvSpPr>
        <p:spPr>
          <a:xfrm>
            <a:off x="3754966" y="5386353"/>
            <a:ext cx="9067938" cy="64654"/>
          </a:xfrm>
          <a:prstGeom prst="line">
            <a:avLst/>
          </a:prstGeom>
          <a:ln w="38100" cap="flat">
            <a:solidFill>
              <a:srgbClr val="343434"/>
            </a:solidFill>
            <a:prstDash val="solid"/>
            <a:headEnd type="none" w="sm" len="sm"/>
            <a:tailEnd type="none" w="sm" len="sm"/>
          </a:ln>
          <a:scene3d>
            <a:camera prst="orthographicFront">
              <a:rot lat="0" lon="0" rev="5400000"/>
            </a:camera>
            <a:lightRig rig="threePt" dir="t"/>
          </a:scene3d>
        </p:spPr>
        <p:txBody>
          <a:bodyPr/>
          <a:lstStyle/>
          <a:p>
            <a:endParaRPr lang="en-IN"/>
          </a:p>
        </p:txBody>
      </p:sp>
      <p:grpSp>
        <p:nvGrpSpPr>
          <p:cNvPr id="83" name="Group 82">
            <a:extLst>
              <a:ext uri="{FF2B5EF4-FFF2-40B4-BE49-F238E27FC236}">
                <a16:creationId xmlns:a16="http://schemas.microsoft.com/office/drawing/2014/main" id="{6BDA0171-16A8-3BC8-700C-DCB73326804B}"/>
              </a:ext>
            </a:extLst>
          </p:cNvPr>
          <p:cNvGrpSpPr/>
          <p:nvPr/>
        </p:nvGrpSpPr>
        <p:grpSpPr>
          <a:xfrm>
            <a:off x="1849979" y="2560626"/>
            <a:ext cx="6077279" cy="5006688"/>
            <a:chOff x="1597685" y="2518374"/>
            <a:chExt cx="6184258" cy="5960027"/>
          </a:xfrm>
        </p:grpSpPr>
        <p:sp>
          <p:nvSpPr>
            <p:cNvPr id="30" name="Rectangle: Rounded Corners 29">
              <a:extLst>
                <a:ext uri="{FF2B5EF4-FFF2-40B4-BE49-F238E27FC236}">
                  <a16:creationId xmlns:a16="http://schemas.microsoft.com/office/drawing/2014/main" id="{3D73598D-D0DB-BF59-1EF9-2D8C37DC45F7}"/>
                </a:ext>
              </a:extLst>
            </p:cNvPr>
            <p:cNvSpPr/>
            <p:nvPr/>
          </p:nvSpPr>
          <p:spPr>
            <a:xfrm>
              <a:off x="3454227" y="2518374"/>
              <a:ext cx="2308485" cy="1219200"/>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latin typeface="Cardo" panose="020B0604020202020204" charset="-79"/>
                  <a:ea typeface="Cardo" panose="020B0604020202020204" charset="-79"/>
                  <a:cs typeface="Cardo" panose="020B0604020202020204" charset="-79"/>
                </a:rPr>
                <a:t>Total 3 States</a:t>
              </a:r>
            </a:p>
          </p:txBody>
        </p:sp>
        <p:sp>
          <p:nvSpPr>
            <p:cNvPr id="33" name="Rectangle: Rounded Corners 32">
              <a:extLst>
                <a:ext uri="{FF2B5EF4-FFF2-40B4-BE49-F238E27FC236}">
                  <a16:creationId xmlns:a16="http://schemas.microsoft.com/office/drawing/2014/main" id="{9EBCC714-012A-B9B9-2B50-A008D034BF7B}"/>
                </a:ext>
              </a:extLst>
            </p:cNvPr>
            <p:cNvSpPr/>
            <p:nvPr/>
          </p:nvSpPr>
          <p:spPr>
            <a:xfrm>
              <a:off x="1597685" y="4127555"/>
              <a:ext cx="1602212" cy="69238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latin typeface="Cardo" panose="020B0604020202020204" charset="-79"/>
                  <a:ea typeface="Cardo" panose="020B0604020202020204" charset="-79"/>
                  <a:cs typeface="Cardo" panose="020B0604020202020204" charset="-79"/>
                </a:rPr>
                <a:t>CA</a:t>
              </a:r>
            </a:p>
          </p:txBody>
        </p:sp>
        <p:sp>
          <p:nvSpPr>
            <p:cNvPr id="34" name="Rectangle: Rounded Corners 33">
              <a:extLst>
                <a:ext uri="{FF2B5EF4-FFF2-40B4-BE49-F238E27FC236}">
                  <a16:creationId xmlns:a16="http://schemas.microsoft.com/office/drawing/2014/main" id="{50F6C1EE-F3AA-11FA-E9D0-080B671016EC}"/>
                </a:ext>
              </a:extLst>
            </p:cNvPr>
            <p:cNvSpPr/>
            <p:nvPr/>
          </p:nvSpPr>
          <p:spPr>
            <a:xfrm>
              <a:off x="3807363" y="4127555"/>
              <a:ext cx="1602212" cy="692386"/>
            </a:xfrm>
            <a:prstGeom prst="roundRect">
              <a:avLst/>
            </a:prstGeom>
            <a:solidFill>
              <a:srgbClr val="63C5D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latin typeface="Cardo" panose="020B0604020202020204" charset="-79"/>
                  <a:ea typeface="Cardo" panose="020B0604020202020204" charset="-79"/>
                  <a:cs typeface="Cardo" panose="020B0604020202020204" charset="-79"/>
                </a:rPr>
                <a:t>TX</a:t>
              </a:r>
            </a:p>
          </p:txBody>
        </p:sp>
        <p:sp>
          <p:nvSpPr>
            <p:cNvPr id="35" name="Rectangle: Rounded Corners 34">
              <a:extLst>
                <a:ext uri="{FF2B5EF4-FFF2-40B4-BE49-F238E27FC236}">
                  <a16:creationId xmlns:a16="http://schemas.microsoft.com/office/drawing/2014/main" id="{7CF77C3C-E02D-E78C-02C4-136372BBB51E}"/>
                </a:ext>
              </a:extLst>
            </p:cNvPr>
            <p:cNvSpPr/>
            <p:nvPr/>
          </p:nvSpPr>
          <p:spPr>
            <a:xfrm>
              <a:off x="6179731" y="4127555"/>
              <a:ext cx="1602212" cy="69238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latin typeface="Cardo" panose="020B0604020202020204" charset="-79"/>
                  <a:ea typeface="Cardo" panose="020B0604020202020204" charset="-79"/>
                  <a:cs typeface="Cardo" panose="020B0604020202020204" charset="-79"/>
                </a:rPr>
                <a:t>WI</a:t>
              </a:r>
            </a:p>
          </p:txBody>
        </p:sp>
        <p:sp>
          <p:nvSpPr>
            <p:cNvPr id="36" name="Rectangle: Rounded Corners 35">
              <a:extLst>
                <a:ext uri="{FF2B5EF4-FFF2-40B4-BE49-F238E27FC236}">
                  <a16:creationId xmlns:a16="http://schemas.microsoft.com/office/drawing/2014/main" id="{99ED5DC0-D13D-2DF2-0ABD-54C95899A4B2}"/>
                </a:ext>
              </a:extLst>
            </p:cNvPr>
            <p:cNvSpPr/>
            <p:nvPr/>
          </p:nvSpPr>
          <p:spPr>
            <a:xfrm>
              <a:off x="2338865" y="5553367"/>
              <a:ext cx="1335944" cy="48811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latin typeface="Cardo" panose="020B0604020202020204" charset="-79"/>
                  <a:ea typeface="Cardo" panose="020B0604020202020204" charset="-79"/>
                  <a:cs typeface="Cardo" panose="020B0604020202020204" charset="-79"/>
                </a:rPr>
                <a:t>Store 1</a:t>
              </a:r>
            </a:p>
          </p:txBody>
        </p:sp>
        <p:sp>
          <p:nvSpPr>
            <p:cNvPr id="37" name="Rectangle: Rounded Corners 36">
              <a:extLst>
                <a:ext uri="{FF2B5EF4-FFF2-40B4-BE49-F238E27FC236}">
                  <a16:creationId xmlns:a16="http://schemas.microsoft.com/office/drawing/2014/main" id="{81258389-3165-0579-70F5-8DE7212282FA}"/>
                </a:ext>
              </a:extLst>
            </p:cNvPr>
            <p:cNvSpPr/>
            <p:nvPr/>
          </p:nvSpPr>
          <p:spPr>
            <a:xfrm>
              <a:off x="3940497" y="5553367"/>
              <a:ext cx="1335944" cy="48811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latin typeface="Cardo" panose="020B0604020202020204" charset="-79"/>
                  <a:ea typeface="Cardo" panose="020B0604020202020204" charset="-79"/>
                  <a:cs typeface="Cardo" panose="020B0604020202020204" charset="-79"/>
                </a:rPr>
                <a:t>Store 2</a:t>
              </a:r>
            </a:p>
          </p:txBody>
        </p:sp>
        <p:sp>
          <p:nvSpPr>
            <p:cNvPr id="38" name="Rectangle: Rounded Corners 37">
              <a:extLst>
                <a:ext uri="{FF2B5EF4-FFF2-40B4-BE49-F238E27FC236}">
                  <a16:creationId xmlns:a16="http://schemas.microsoft.com/office/drawing/2014/main" id="{11B530A1-8A1A-31D5-C3E5-E620165F370A}"/>
                </a:ext>
              </a:extLst>
            </p:cNvPr>
            <p:cNvSpPr/>
            <p:nvPr/>
          </p:nvSpPr>
          <p:spPr>
            <a:xfrm>
              <a:off x="5586791" y="5553367"/>
              <a:ext cx="1335944" cy="48811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latin typeface="Cardo" panose="020B0604020202020204" charset="-79"/>
                  <a:ea typeface="Cardo" panose="020B0604020202020204" charset="-79"/>
                  <a:cs typeface="Cardo" panose="020B0604020202020204" charset="-79"/>
                </a:rPr>
                <a:t>Store 3</a:t>
              </a:r>
            </a:p>
          </p:txBody>
        </p:sp>
        <p:sp>
          <p:nvSpPr>
            <p:cNvPr id="39" name="Rectangle: Rounded Corners 38">
              <a:extLst>
                <a:ext uri="{FF2B5EF4-FFF2-40B4-BE49-F238E27FC236}">
                  <a16:creationId xmlns:a16="http://schemas.microsoft.com/office/drawing/2014/main" id="{A85CDB76-55FB-C401-7AD3-72841A121F85}"/>
                </a:ext>
              </a:extLst>
            </p:cNvPr>
            <p:cNvSpPr/>
            <p:nvPr/>
          </p:nvSpPr>
          <p:spPr>
            <a:xfrm>
              <a:off x="2338865" y="6365673"/>
              <a:ext cx="1335944" cy="48811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latin typeface="Cardo" panose="020B0604020202020204" charset="-79"/>
                  <a:ea typeface="Cardo" panose="020B0604020202020204" charset="-79"/>
                  <a:cs typeface="Cardo" panose="020B0604020202020204" charset="-79"/>
                </a:rPr>
                <a:t>Category :</a:t>
              </a:r>
              <a:br>
                <a:rPr lang="en-IN" sz="1200">
                  <a:latin typeface="Cardo" panose="020B0604020202020204" charset="-79"/>
                  <a:ea typeface="Cardo" panose="020B0604020202020204" charset="-79"/>
                  <a:cs typeface="Cardo" panose="020B0604020202020204" charset="-79"/>
                </a:rPr>
              </a:br>
              <a:r>
                <a:rPr lang="en-IN" sz="1200">
                  <a:latin typeface="Cardo" panose="020B0604020202020204" charset="-79"/>
                  <a:ea typeface="Cardo" panose="020B0604020202020204" charset="-79"/>
                  <a:cs typeface="Cardo" panose="020B0604020202020204" charset="-79"/>
                </a:rPr>
                <a:t>Hobbies</a:t>
              </a:r>
            </a:p>
          </p:txBody>
        </p:sp>
        <p:sp>
          <p:nvSpPr>
            <p:cNvPr id="40" name="Rectangle: Rounded Corners 39">
              <a:extLst>
                <a:ext uri="{FF2B5EF4-FFF2-40B4-BE49-F238E27FC236}">
                  <a16:creationId xmlns:a16="http://schemas.microsoft.com/office/drawing/2014/main" id="{ACDF7541-8972-697B-303A-02F29CC4A344}"/>
                </a:ext>
              </a:extLst>
            </p:cNvPr>
            <p:cNvSpPr/>
            <p:nvPr/>
          </p:nvSpPr>
          <p:spPr>
            <a:xfrm>
              <a:off x="3940497" y="6365673"/>
              <a:ext cx="1335944" cy="48811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latin typeface="Cardo" panose="020B0604020202020204" charset="-79"/>
                  <a:ea typeface="Cardo" panose="020B0604020202020204" charset="-79"/>
                  <a:cs typeface="Cardo" panose="020B0604020202020204" charset="-79"/>
                </a:rPr>
                <a:t>Category :</a:t>
              </a:r>
              <a:br>
                <a:rPr lang="en-IN" sz="1200">
                  <a:latin typeface="Cardo" panose="020B0604020202020204" charset="-79"/>
                  <a:ea typeface="Cardo" panose="020B0604020202020204" charset="-79"/>
                  <a:cs typeface="Cardo" panose="020B0604020202020204" charset="-79"/>
                </a:rPr>
              </a:br>
              <a:r>
                <a:rPr lang="en-IN" sz="1200">
                  <a:latin typeface="Cardo" panose="020B0604020202020204" charset="-79"/>
                  <a:ea typeface="Cardo" panose="020B0604020202020204" charset="-79"/>
                  <a:cs typeface="Cardo" panose="020B0604020202020204" charset="-79"/>
                </a:rPr>
                <a:t>Food</a:t>
              </a:r>
            </a:p>
          </p:txBody>
        </p:sp>
        <p:sp>
          <p:nvSpPr>
            <p:cNvPr id="41" name="Rectangle: Rounded Corners 40">
              <a:extLst>
                <a:ext uri="{FF2B5EF4-FFF2-40B4-BE49-F238E27FC236}">
                  <a16:creationId xmlns:a16="http://schemas.microsoft.com/office/drawing/2014/main" id="{50F4BA76-0A6D-AC05-AEBB-59D917D56C0F}"/>
                </a:ext>
              </a:extLst>
            </p:cNvPr>
            <p:cNvSpPr/>
            <p:nvPr/>
          </p:nvSpPr>
          <p:spPr>
            <a:xfrm>
              <a:off x="5586791" y="6365673"/>
              <a:ext cx="1335944" cy="48811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latin typeface="Cardo" panose="020B0604020202020204" charset="-79"/>
                  <a:ea typeface="Cardo" panose="020B0604020202020204" charset="-79"/>
                  <a:cs typeface="Cardo" panose="020B0604020202020204" charset="-79"/>
                </a:rPr>
                <a:t>Category :</a:t>
              </a:r>
              <a:br>
                <a:rPr lang="en-IN" sz="1200">
                  <a:latin typeface="Cardo" panose="020B0604020202020204" charset="-79"/>
                  <a:ea typeface="Cardo" panose="020B0604020202020204" charset="-79"/>
                  <a:cs typeface="Cardo" panose="020B0604020202020204" charset="-79"/>
                </a:rPr>
              </a:br>
              <a:r>
                <a:rPr lang="en-IN" sz="1200">
                  <a:latin typeface="Cardo" panose="020B0604020202020204" charset="-79"/>
                  <a:ea typeface="Cardo" panose="020B0604020202020204" charset="-79"/>
                  <a:cs typeface="Cardo" panose="020B0604020202020204" charset="-79"/>
                </a:rPr>
                <a:t>Household</a:t>
              </a:r>
            </a:p>
          </p:txBody>
        </p:sp>
        <p:sp>
          <p:nvSpPr>
            <p:cNvPr id="42" name="Rectangle: Rounded Corners 41">
              <a:extLst>
                <a:ext uri="{FF2B5EF4-FFF2-40B4-BE49-F238E27FC236}">
                  <a16:creationId xmlns:a16="http://schemas.microsoft.com/office/drawing/2014/main" id="{75E4688A-5D58-E260-CBA2-DB9F72A63624}"/>
                </a:ext>
              </a:extLst>
            </p:cNvPr>
            <p:cNvSpPr/>
            <p:nvPr/>
          </p:nvSpPr>
          <p:spPr>
            <a:xfrm>
              <a:off x="2338865" y="7177979"/>
              <a:ext cx="1335944" cy="48811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latin typeface="Cardo" panose="020B0604020202020204" charset="-79"/>
                  <a:ea typeface="Cardo" panose="020B0604020202020204" charset="-79"/>
                  <a:cs typeface="Cardo" panose="020B0604020202020204" charset="-79"/>
                </a:rPr>
                <a:t>Dept 1</a:t>
              </a:r>
            </a:p>
          </p:txBody>
        </p:sp>
        <p:sp>
          <p:nvSpPr>
            <p:cNvPr id="43" name="Rectangle: Rounded Corners 42">
              <a:extLst>
                <a:ext uri="{FF2B5EF4-FFF2-40B4-BE49-F238E27FC236}">
                  <a16:creationId xmlns:a16="http://schemas.microsoft.com/office/drawing/2014/main" id="{567FCEC2-34DC-A68A-A411-F747EE411C8D}"/>
                </a:ext>
              </a:extLst>
            </p:cNvPr>
            <p:cNvSpPr/>
            <p:nvPr/>
          </p:nvSpPr>
          <p:spPr>
            <a:xfrm>
              <a:off x="3940497" y="7177979"/>
              <a:ext cx="1335944" cy="48811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latin typeface="Cardo" panose="020B0604020202020204" charset="-79"/>
                  <a:ea typeface="Cardo" panose="020B0604020202020204" charset="-79"/>
                  <a:cs typeface="Cardo" panose="020B0604020202020204" charset="-79"/>
                </a:rPr>
                <a:t>Dept 2</a:t>
              </a:r>
            </a:p>
          </p:txBody>
        </p:sp>
        <p:sp>
          <p:nvSpPr>
            <p:cNvPr id="44" name="Rectangle: Rounded Corners 43">
              <a:extLst>
                <a:ext uri="{FF2B5EF4-FFF2-40B4-BE49-F238E27FC236}">
                  <a16:creationId xmlns:a16="http://schemas.microsoft.com/office/drawing/2014/main" id="{F44FBA13-2FC5-1989-2351-FC162956C31B}"/>
                </a:ext>
              </a:extLst>
            </p:cNvPr>
            <p:cNvSpPr/>
            <p:nvPr/>
          </p:nvSpPr>
          <p:spPr>
            <a:xfrm>
              <a:off x="5586791" y="7177979"/>
              <a:ext cx="1335944" cy="48811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latin typeface="Cardo" panose="020B0604020202020204" charset="-79"/>
                  <a:ea typeface="Cardo" panose="020B0604020202020204" charset="-79"/>
                  <a:cs typeface="Cardo" panose="020B0604020202020204" charset="-79"/>
                </a:rPr>
                <a:t>Dept 3</a:t>
              </a:r>
            </a:p>
          </p:txBody>
        </p:sp>
        <p:sp>
          <p:nvSpPr>
            <p:cNvPr id="45" name="Rectangle: Rounded Corners 44">
              <a:extLst>
                <a:ext uri="{FF2B5EF4-FFF2-40B4-BE49-F238E27FC236}">
                  <a16:creationId xmlns:a16="http://schemas.microsoft.com/office/drawing/2014/main" id="{F6B13BAE-0492-0E6F-6846-BA11F8245ACB}"/>
                </a:ext>
              </a:extLst>
            </p:cNvPr>
            <p:cNvSpPr/>
            <p:nvPr/>
          </p:nvSpPr>
          <p:spPr>
            <a:xfrm>
              <a:off x="2338865" y="7990285"/>
              <a:ext cx="1335944" cy="48811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latin typeface="Cardo" panose="020B0604020202020204" charset="-79"/>
                  <a:ea typeface="Cardo" panose="020B0604020202020204" charset="-79"/>
                  <a:cs typeface="Cardo" panose="020B0604020202020204" charset="-79"/>
                </a:rPr>
                <a:t>Item 1</a:t>
              </a:r>
            </a:p>
          </p:txBody>
        </p:sp>
        <p:sp>
          <p:nvSpPr>
            <p:cNvPr id="46" name="Rectangle: Rounded Corners 45">
              <a:extLst>
                <a:ext uri="{FF2B5EF4-FFF2-40B4-BE49-F238E27FC236}">
                  <a16:creationId xmlns:a16="http://schemas.microsoft.com/office/drawing/2014/main" id="{06AE2A11-DF0A-5513-2221-B227105397B8}"/>
                </a:ext>
              </a:extLst>
            </p:cNvPr>
            <p:cNvSpPr/>
            <p:nvPr/>
          </p:nvSpPr>
          <p:spPr>
            <a:xfrm>
              <a:off x="3940497" y="7990285"/>
              <a:ext cx="1335944" cy="48811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latin typeface="Cardo" panose="020B0604020202020204" charset="-79"/>
                  <a:ea typeface="Cardo" panose="020B0604020202020204" charset="-79"/>
                  <a:cs typeface="Cardo" panose="020B0604020202020204" charset="-79"/>
                </a:rPr>
                <a:t>Item 2</a:t>
              </a:r>
            </a:p>
          </p:txBody>
        </p:sp>
        <p:sp>
          <p:nvSpPr>
            <p:cNvPr id="47" name="Rectangle: Rounded Corners 46">
              <a:extLst>
                <a:ext uri="{FF2B5EF4-FFF2-40B4-BE49-F238E27FC236}">
                  <a16:creationId xmlns:a16="http://schemas.microsoft.com/office/drawing/2014/main" id="{851FCB61-3FE4-FE04-BDD0-632E174086F1}"/>
                </a:ext>
              </a:extLst>
            </p:cNvPr>
            <p:cNvSpPr/>
            <p:nvPr/>
          </p:nvSpPr>
          <p:spPr>
            <a:xfrm>
              <a:off x="5586791" y="7990285"/>
              <a:ext cx="1335944" cy="48811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latin typeface="Cardo" panose="020B0604020202020204" charset="-79"/>
                  <a:ea typeface="Cardo" panose="020B0604020202020204" charset="-79"/>
                  <a:cs typeface="Cardo" panose="020B0604020202020204" charset="-79"/>
                </a:rPr>
                <a:t>Item 3</a:t>
              </a:r>
            </a:p>
          </p:txBody>
        </p:sp>
        <p:cxnSp>
          <p:nvCxnSpPr>
            <p:cNvPr id="53" name="Straight Arrow Connector 52">
              <a:extLst>
                <a:ext uri="{FF2B5EF4-FFF2-40B4-BE49-F238E27FC236}">
                  <a16:creationId xmlns:a16="http://schemas.microsoft.com/office/drawing/2014/main" id="{0C80DC1F-7F36-BF89-B6A3-0B172B5EF556}"/>
                </a:ext>
              </a:extLst>
            </p:cNvPr>
            <p:cNvCxnSpPr>
              <a:cxnSpLocks/>
              <a:stCxn id="30" idx="2"/>
              <a:endCxn id="33" idx="0"/>
            </p:cNvCxnSpPr>
            <p:nvPr/>
          </p:nvCxnSpPr>
          <p:spPr>
            <a:xfrm flipH="1">
              <a:off x="2398791" y="3737574"/>
              <a:ext cx="2209679" cy="389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E67A4A42-EC11-D42D-0509-E8F89140C3A6}"/>
                </a:ext>
              </a:extLst>
            </p:cNvPr>
            <p:cNvCxnSpPr>
              <a:cxnSpLocks/>
            </p:cNvCxnSpPr>
            <p:nvPr/>
          </p:nvCxnSpPr>
          <p:spPr>
            <a:xfrm flipH="1">
              <a:off x="4598696" y="3737574"/>
              <a:ext cx="1" cy="389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8E61DDEC-457A-719B-BA50-6F9B322B7E37}"/>
                </a:ext>
              </a:extLst>
            </p:cNvPr>
            <p:cNvCxnSpPr>
              <a:cxnSpLocks/>
              <a:stCxn id="30" idx="2"/>
              <a:endCxn id="35" idx="0"/>
            </p:cNvCxnSpPr>
            <p:nvPr/>
          </p:nvCxnSpPr>
          <p:spPr>
            <a:xfrm>
              <a:off x="4608470" y="3737574"/>
              <a:ext cx="2372367" cy="389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2975E2E4-42E9-837F-CB7C-D1156CE0FD3E}"/>
                </a:ext>
              </a:extLst>
            </p:cNvPr>
            <p:cNvCxnSpPr>
              <a:stCxn id="34" idx="2"/>
              <a:endCxn id="36" idx="0"/>
            </p:cNvCxnSpPr>
            <p:nvPr/>
          </p:nvCxnSpPr>
          <p:spPr>
            <a:xfrm flipH="1">
              <a:off x="3006837" y="4819941"/>
              <a:ext cx="1601632" cy="733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3A3398E-BC6B-3890-0124-7460FACE2C21}"/>
                </a:ext>
              </a:extLst>
            </p:cNvPr>
            <p:cNvCxnSpPr>
              <a:stCxn id="34" idx="2"/>
              <a:endCxn id="37" idx="0"/>
            </p:cNvCxnSpPr>
            <p:nvPr/>
          </p:nvCxnSpPr>
          <p:spPr>
            <a:xfrm>
              <a:off x="4608469" y="4819941"/>
              <a:ext cx="0" cy="733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84D454A-CAEF-1C76-23EE-8610EF6331FF}"/>
                </a:ext>
              </a:extLst>
            </p:cNvPr>
            <p:cNvCxnSpPr>
              <a:endCxn id="38" idx="0"/>
            </p:cNvCxnSpPr>
            <p:nvPr/>
          </p:nvCxnSpPr>
          <p:spPr>
            <a:xfrm>
              <a:off x="4598696" y="4819941"/>
              <a:ext cx="1656067" cy="733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ABDF39C4-C292-4AFF-AD27-94F651047A67}"/>
                </a:ext>
              </a:extLst>
            </p:cNvPr>
            <p:cNvCxnSpPr>
              <a:stCxn id="37" idx="2"/>
              <a:endCxn id="39" idx="0"/>
            </p:cNvCxnSpPr>
            <p:nvPr/>
          </p:nvCxnSpPr>
          <p:spPr>
            <a:xfrm flipH="1">
              <a:off x="3006837" y="6041483"/>
              <a:ext cx="1601632" cy="32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388D637B-7746-53D2-B3C1-324218769D44}"/>
                </a:ext>
              </a:extLst>
            </p:cNvPr>
            <p:cNvCxnSpPr>
              <a:stCxn id="37" idx="2"/>
              <a:endCxn id="40" idx="0"/>
            </p:cNvCxnSpPr>
            <p:nvPr/>
          </p:nvCxnSpPr>
          <p:spPr>
            <a:xfrm>
              <a:off x="4608469" y="6041483"/>
              <a:ext cx="0" cy="32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BBB3359F-D7FA-15DA-2EAA-DDE5D10612BF}"/>
                </a:ext>
              </a:extLst>
            </p:cNvPr>
            <p:cNvCxnSpPr>
              <a:stCxn id="37" idx="2"/>
              <a:endCxn id="41" idx="0"/>
            </p:cNvCxnSpPr>
            <p:nvPr/>
          </p:nvCxnSpPr>
          <p:spPr>
            <a:xfrm>
              <a:off x="4608469" y="6041483"/>
              <a:ext cx="1646294" cy="32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6346D700-3B02-580C-B0E0-3CF9D32E5483}"/>
                </a:ext>
              </a:extLst>
            </p:cNvPr>
            <p:cNvCxnSpPr>
              <a:stCxn id="40" idx="2"/>
              <a:endCxn id="42" idx="0"/>
            </p:cNvCxnSpPr>
            <p:nvPr/>
          </p:nvCxnSpPr>
          <p:spPr>
            <a:xfrm flipH="1">
              <a:off x="3006837" y="6853789"/>
              <a:ext cx="1601632" cy="32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0CF6652C-05A4-91FE-48D7-96F8D98C8116}"/>
                </a:ext>
              </a:extLst>
            </p:cNvPr>
            <p:cNvCxnSpPr>
              <a:stCxn id="40" idx="2"/>
              <a:endCxn id="43" idx="0"/>
            </p:cNvCxnSpPr>
            <p:nvPr/>
          </p:nvCxnSpPr>
          <p:spPr>
            <a:xfrm>
              <a:off x="4608469" y="6853789"/>
              <a:ext cx="0" cy="32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FDE5365E-BECE-2F21-93B0-EA29DF89A5DE}"/>
                </a:ext>
              </a:extLst>
            </p:cNvPr>
            <p:cNvCxnSpPr>
              <a:stCxn id="40" idx="2"/>
              <a:endCxn id="44" idx="0"/>
            </p:cNvCxnSpPr>
            <p:nvPr/>
          </p:nvCxnSpPr>
          <p:spPr>
            <a:xfrm>
              <a:off x="4608469" y="6853789"/>
              <a:ext cx="1646294" cy="32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349CF594-A125-6B0D-DE46-0EB88F671314}"/>
                </a:ext>
              </a:extLst>
            </p:cNvPr>
            <p:cNvCxnSpPr>
              <a:stCxn id="43" idx="2"/>
              <a:endCxn id="45" idx="0"/>
            </p:cNvCxnSpPr>
            <p:nvPr/>
          </p:nvCxnSpPr>
          <p:spPr>
            <a:xfrm flipH="1">
              <a:off x="3006837" y="7666095"/>
              <a:ext cx="1601632" cy="32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27B75387-EFA8-EBDC-31B0-19777CFEB2A7}"/>
                </a:ext>
              </a:extLst>
            </p:cNvPr>
            <p:cNvCxnSpPr>
              <a:stCxn id="43" idx="2"/>
              <a:endCxn id="46" idx="0"/>
            </p:cNvCxnSpPr>
            <p:nvPr/>
          </p:nvCxnSpPr>
          <p:spPr>
            <a:xfrm>
              <a:off x="4608469" y="7666095"/>
              <a:ext cx="0" cy="32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AF4FC71E-B8A3-4A0A-1839-868D04C11858}"/>
                </a:ext>
              </a:extLst>
            </p:cNvPr>
            <p:cNvCxnSpPr>
              <a:stCxn id="43" idx="2"/>
              <a:endCxn id="47" idx="0"/>
            </p:cNvCxnSpPr>
            <p:nvPr/>
          </p:nvCxnSpPr>
          <p:spPr>
            <a:xfrm>
              <a:off x="4608469" y="7666095"/>
              <a:ext cx="1646294" cy="32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84" name="TextBox 11">
            <a:extLst>
              <a:ext uri="{FF2B5EF4-FFF2-40B4-BE49-F238E27FC236}">
                <a16:creationId xmlns:a16="http://schemas.microsoft.com/office/drawing/2014/main" id="{4528180E-A07D-D4AA-8AB2-421B9182B98F}"/>
              </a:ext>
            </a:extLst>
          </p:cNvPr>
          <p:cNvSpPr txBox="1"/>
          <p:nvPr/>
        </p:nvSpPr>
        <p:spPr>
          <a:xfrm>
            <a:off x="1547423" y="8508389"/>
            <a:ext cx="6451781" cy="1174681"/>
          </a:xfrm>
          <a:prstGeom prst="rect">
            <a:avLst/>
          </a:prstGeom>
        </p:spPr>
        <p:txBody>
          <a:bodyPr wrap="square" lIns="0" tIns="0" rIns="0" bIns="0" rtlCol="0" anchor="t">
            <a:spAutoFit/>
          </a:bodyPr>
          <a:lstStyle/>
          <a:p>
            <a:pPr marL="171450" indent="-171450">
              <a:lnSpc>
                <a:spcPts val="3366"/>
              </a:lnSpc>
              <a:buFont typeface="Wingdings" panose="05000000000000000000" pitchFamily="2" charset="2"/>
              <a:buChar char="v"/>
            </a:pPr>
            <a:r>
              <a:rPr lang="en-US" sz="1200" u="none" spc="192" dirty="0">
                <a:solidFill>
                  <a:srgbClr val="000000"/>
                </a:solidFill>
                <a:latin typeface="Didact Gothic"/>
              </a:rPr>
              <a:t>We have 6 years of data from 2011-2016(Only 4 months for 2016)</a:t>
            </a:r>
          </a:p>
          <a:p>
            <a:pPr marL="171450" indent="-171450">
              <a:buFont typeface="Wingdings" panose="05000000000000000000" pitchFamily="2" charset="2"/>
              <a:buChar char="v"/>
            </a:pPr>
            <a:r>
              <a:rPr lang="en-US" sz="1200" spc="192" dirty="0">
                <a:solidFill>
                  <a:srgbClr val="000000"/>
                </a:solidFill>
                <a:latin typeface="Didact Gothic"/>
              </a:rPr>
              <a:t>Texas data has 3 stores, with 3 categories each, 7 departments each and a total of ~7600 items</a:t>
            </a:r>
          </a:p>
          <a:p>
            <a:pPr marL="171450" indent="-171450">
              <a:buFont typeface="Wingdings" panose="05000000000000000000" pitchFamily="2" charset="2"/>
              <a:buChar char="v"/>
            </a:pPr>
            <a:r>
              <a:rPr lang="en-US" sz="1200" spc="192" dirty="0">
                <a:solidFill>
                  <a:srgbClr val="000000"/>
                </a:solidFill>
                <a:latin typeface="Didact Gothic"/>
              </a:rPr>
              <a:t>We are using Day 1 to 1914 as Train, Day 1914 to 1942 as Test</a:t>
            </a:r>
            <a:endParaRPr lang="en-US" sz="1200" u="none" spc="192" dirty="0">
              <a:solidFill>
                <a:srgbClr val="000000"/>
              </a:solidFill>
              <a:latin typeface="Didact Gothic"/>
            </a:endParaRPr>
          </a:p>
          <a:p>
            <a:endParaRPr lang="en-US" sz="1200" u="none" spc="192" dirty="0">
              <a:solidFill>
                <a:srgbClr val="000000"/>
              </a:solidFill>
              <a:latin typeface="Didact Gothic"/>
            </a:endParaRPr>
          </a:p>
        </p:txBody>
      </p:sp>
      <p:pic>
        <p:nvPicPr>
          <p:cNvPr id="86" name="Picture 85">
            <a:extLst>
              <a:ext uri="{FF2B5EF4-FFF2-40B4-BE49-F238E27FC236}">
                <a16:creationId xmlns:a16="http://schemas.microsoft.com/office/drawing/2014/main" id="{0AD4778C-6018-843F-ED40-8D639B89C376}"/>
              </a:ext>
            </a:extLst>
          </p:cNvPr>
          <p:cNvPicPr>
            <a:picLocks noChangeAspect="1"/>
          </p:cNvPicPr>
          <p:nvPr/>
        </p:nvPicPr>
        <p:blipFill>
          <a:blip r:embed="rId6"/>
          <a:stretch>
            <a:fillRect/>
          </a:stretch>
        </p:blipFill>
        <p:spPr>
          <a:xfrm>
            <a:off x="1547423" y="8120609"/>
            <a:ext cx="2796782" cy="434378"/>
          </a:xfrm>
          <a:prstGeom prst="rect">
            <a:avLst/>
          </a:prstGeom>
        </p:spPr>
      </p:pic>
      <p:sp>
        <p:nvSpPr>
          <p:cNvPr id="88" name="TextBox 11">
            <a:extLst>
              <a:ext uri="{FF2B5EF4-FFF2-40B4-BE49-F238E27FC236}">
                <a16:creationId xmlns:a16="http://schemas.microsoft.com/office/drawing/2014/main" id="{BF879093-67CD-0C2C-7A5B-BC208BA17E3D}"/>
              </a:ext>
            </a:extLst>
          </p:cNvPr>
          <p:cNvSpPr txBox="1"/>
          <p:nvPr/>
        </p:nvSpPr>
        <p:spPr>
          <a:xfrm>
            <a:off x="8704538" y="1052748"/>
            <a:ext cx="2871487" cy="1723549"/>
          </a:xfrm>
          <a:prstGeom prst="rect">
            <a:avLst/>
          </a:prstGeom>
        </p:spPr>
        <p:txBody>
          <a:bodyPr wrap="square" lIns="0" tIns="0" rIns="0" bIns="0" rtlCol="0" anchor="t">
            <a:spAutoFit/>
          </a:bodyPr>
          <a:lstStyle/>
          <a:p>
            <a:pPr marL="171450" indent="-171450">
              <a:buFont typeface="Wingdings" panose="05000000000000000000" pitchFamily="2" charset="2"/>
              <a:buChar char="v"/>
            </a:pPr>
            <a:r>
              <a:rPr lang="en-US" sz="1400" u="none" spc="192" dirty="0">
                <a:solidFill>
                  <a:srgbClr val="000000"/>
                </a:solidFill>
                <a:latin typeface="Didact Gothic" panose="00000500000000000000" pitchFamily="2" charset="0"/>
              </a:rPr>
              <a:t>All </a:t>
            </a:r>
            <a:r>
              <a:rPr lang="en-US" sz="1400" b="1" u="none" spc="192" dirty="0">
                <a:solidFill>
                  <a:srgbClr val="000000"/>
                </a:solidFill>
                <a:latin typeface="Didact Gothic" panose="00000500000000000000" pitchFamily="2" charset="0"/>
              </a:rPr>
              <a:t>Null values </a:t>
            </a:r>
            <a:r>
              <a:rPr lang="en-US" sz="1400" u="none" spc="192" dirty="0">
                <a:solidFill>
                  <a:srgbClr val="000000"/>
                </a:solidFill>
                <a:latin typeface="Didact Gothic" panose="00000500000000000000" pitchFamily="2" charset="0"/>
              </a:rPr>
              <a:t>are imputed so that model can algorithm to function correctly</a:t>
            </a:r>
          </a:p>
          <a:p>
            <a:pPr marL="171450" indent="-171450">
              <a:buFont typeface="Wingdings" panose="05000000000000000000" pitchFamily="2" charset="2"/>
              <a:buChar char="v"/>
            </a:pPr>
            <a:r>
              <a:rPr lang="en-US" sz="1400" spc="192" dirty="0">
                <a:solidFill>
                  <a:srgbClr val="000000"/>
                </a:solidFill>
                <a:latin typeface="Didact Gothic" panose="00000500000000000000" pitchFamily="2" charset="0"/>
              </a:rPr>
              <a:t>Filtering applied for </a:t>
            </a:r>
            <a:r>
              <a:rPr lang="en-US" sz="1400" b="1" spc="192" dirty="0">
                <a:solidFill>
                  <a:srgbClr val="000000"/>
                </a:solidFill>
                <a:latin typeface="Didact Gothic" panose="00000500000000000000" pitchFamily="2" charset="0"/>
              </a:rPr>
              <a:t>Texas data </a:t>
            </a:r>
          </a:p>
          <a:p>
            <a:pPr marL="171450" indent="-171450">
              <a:buFont typeface="Wingdings" panose="05000000000000000000" pitchFamily="2" charset="2"/>
              <a:buChar char="v"/>
            </a:pPr>
            <a:r>
              <a:rPr lang="en-US" sz="1400" u="none" spc="192" dirty="0">
                <a:solidFill>
                  <a:srgbClr val="000000"/>
                </a:solidFill>
                <a:latin typeface="Didact Gothic" panose="00000500000000000000" pitchFamily="2" charset="0"/>
              </a:rPr>
              <a:t>Data </a:t>
            </a:r>
            <a:r>
              <a:rPr lang="en-US" sz="1400" b="1" u="none" spc="192" dirty="0">
                <a:solidFill>
                  <a:srgbClr val="000000"/>
                </a:solidFill>
                <a:latin typeface="Didact Gothic" panose="00000500000000000000" pitchFamily="2" charset="0"/>
              </a:rPr>
              <a:t>aggregated</a:t>
            </a:r>
            <a:r>
              <a:rPr lang="en-US" sz="1400" u="none" spc="192" dirty="0">
                <a:solidFill>
                  <a:srgbClr val="000000"/>
                </a:solidFill>
                <a:latin typeface="Didact Gothic" panose="00000500000000000000" pitchFamily="2" charset="0"/>
              </a:rPr>
              <a:t> to month level in some cases</a:t>
            </a:r>
          </a:p>
        </p:txBody>
      </p:sp>
      <p:sp>
        <p:nvSpPr>
          <p:cNvPr id="93" name="TextBox 11">
            <a:extLst>
              <a:ext uri="{FF2B5EF4-FFF2-40B4-BE49-F238E27FC236}">
                <a16:creationId xmlns:a16="http://schemas.microsoft.com/office/drawing/2014/main" id="{93890610-D81F-FFF1-6403-1945226CE768}"/>
              </a:ext>
            </a:extLst>
          </p:cNvPr>
          <p:cNvSpPr txBox="1"/>
          <p:nvPr/>
        </p:nvSpPr>
        <p:spPr>
          <a:xfrm>
            <a:off x="15021044" y="2637061"/>
            <a:ext cx="2978589" cy="646331"/>
          </a:xfrm>
          <a:prstGeom prst="rect">
            <a:avLst/>
          </a:prstGeom>
        </p:spPr>
        <p:txBody>
          <a:bodyPr wrap="square" lIns="0" tIns="0" rIns="0" bIns="0" rtlCol="0" anchor="t">
            <a:spAutoFit/>
          </a:bodyPr>
          <a:lstStyle/>
          <a:p>
            <a:pPr marL="171450" indent="-171450">
              <a:buFont typeface="Wingdings" panose="05000000000000000000" pitchFamily="2" charset="2"/>
              <a:buChar char="v"/>
            </a:pPr>
            <a:r>
              <a:rPr lang="en-US" sz="1400" spc="192">
                <a:solidFill>
                  <a:srgbClr val="000000"/>
                </a:solidFill>
                <a:latin typeface="Didact Gothic" panose="00000500000000000000" pitchFamily="2" charset="0"/>
              </a:rPr>
              <a:t>Making all the </a:t>
            </a:r>
            <a:r>
              <a:rPr lang="en-US" sz="1400" b="1" spc="192">
                <a:solidFill>
                  <a:srgbClr val="000000"/>
                </a:solidFill>
                <a:latin typeface="Didact Gothic" panose="00000500000000000000" pitchFamily="2" charset="0"/>
              </a:rPr>
              <a:t>42840</a:t>
            </a:r>
            <a:r>
              <a:rPr lang="en-US" sz="1400" spc="192">
                <a:solidFill>
                  <a:srgbClr val="000000"/>
                </a:solidFill>
                <a:latin typeface="Didact Gothic" panose="00000500000000000000" pitchFamily="2" charset="0"/>
              </a:rPr>
              <a:t> combinations of the timeseries</a:t>
            </a:r>
            <a:endParaRPr lang="en-US" sz="1400" u="none" spc="192" dirty="0">
              <a:solidFill>
                <a:srgbClr val="000000"/>
              </a:solidFill>
              <a:latin typeface="Didact Gothic" panose="00000500000000000000" pitchFamily="2" charset="0"/>
            </a:endParaRPr>
          </a:p>
        </p:txBody>
      </p:sp>
      <p:sp>
        <p:nvSpPr>
          <p:cNvPr id="94" name="TextBox 11">
            <a:extLst>
              <a:ext uri="{FF2B5EF4-FFF2-40B4-BE49-F238E27FC236}">
                <a16:creationId xmlns:a16="http://schemas.microsoft.com/office/drawing/2014/main" id="{9FEED41C-4BCC-8454-2EDA-52A22697D7A6}"/>
              </a:ext>
            </a:extLst>
          </p:cNvPr>
          <p:cNvSpPr txBox="1"/>
          <p:nvPr/>
        </p:nvSpPr>
        <p:spPr>
          <a:xfrm>
            <a:off x="15175437" y="4928171"/>
            <a:ext cx="2669801" cy="1077218"/>
          </a:xfrm>
          <a:prstGeom prst="rect">
            <a:avLst/>
          </a:prstGeom>
        </p:spPr>
        <p:txBody>
          <a:bodyPr wrap="square" lIns="0" tIns="0" rIns="0" bIns="0" rtlCol="0" anchor="t">
            <a:spAutoFit/>
          </a:bodyPr>
          <a:lstStyle/>
          <a:p>
            <a:pPr marL="171450" indent="-171450">
              <a:buFont typeface="Wingdings" panose="05000000000000000000" pitchFamily="2" charset="2"/>
              <a:buChar char="v"/>
            </a:pPr>
            <a:r>
              <a:rPr lang="en-US" sz="1400" b="1" spc="192" dirty="0">
                <a:solidFill>
                  <a:srgbClr val="000000"/>
                </a:solidFill>
                <a:latin typeface="Didact Gothic" panose="00000500000000000000" pitchFamily="2" charset="0"/>
              </a:rPr>
              <a:t>Lag features</a:t>
            </a:r>
            <a:r>
              <a:rPr lang="en-US" sz="1400" spc="192" dirty="0">
                <a:solidFill>
                  <a:srgbClr val="000000"/>
                </a:solidFill>
                <a:latin typeface="Didact Gothic" panose="00000500000000000000" pitchFamily="2" charset="0"/>
              </a:rPr>
              <a:t> </a:t>
            </a:r>
            <a:r>
              <a:rPr lang="en-IN" sz="1400" spc="192" dirty="0">
                <a:solidFill>
                  <a:srgbClr val="000000"/>
                </a:solidFill>
                <a:latin typeface="Didact Gothic" panose="00000500000000000000" pitchFamily="2" charset="0"/>
              </a:rPr>
              <a:t>to capture complex temporal patterns and improve forecasting performance.</a:t>
            </a:r>
            <a:endParaRPr lang="en-US" sz="1400" spc="192" dirty="0">
              <a:solidFill>
                <a:srgbClr val="000000"/>
              </a:solidFill>
              <a:latin typeface="Didact Gothic" panose="00000500000000000000" pitchFamily="2" charset="0"/>
            </a:endParaRPr>
          </a:p>
          <a:p>
            <a:pPr marL="171450" indent="-171450">
              <a:buFont typeface="Wingdings" panose="05000000000000000000" pitchFamily="2" charset="2"/>
              <a:buChar char="v"/>
            </a:pPr>
            <a:r>
              <a:rPr lang="en-IN" sz="1400" spc="192" dirty="0">
                <a:solidFill>
                  <a:srgbClr val="000000"/>
                </a:solidFill>
                <a:latin typeface="Didact Gothic" panose="00000500000000000000" pitchFamily="2" charset="0"/>
              </a:rPr>
              <a:t>4, 8, 16, 20, 24 weeks</a:t>
            </a:r>
          </a:p>
        </p:txBody>
      </p:sp>
      <p:sp>
        <p:nvSpPr>
          <p:cNvPr id="96" name="TextBox 11">
            <a:extLst>
              <a:ext uri="{FF2B5EF4-FFF2-40B4-BE49-F238E27FC236}">
                <a16:creationId xmlns:a16="http://schemas.microsoft.com/office/drawing/2014/main" id="{BD8AC62B-CCD6-C344-8FDF-B5DB94E352C2}"/>
              </a:ext>
            </a:extLst>
          </p:cNvPr>
          <p:cNvSpPr txBox="1"/>
          <p:nvPr/>
        </p:nvSpPr>
        <p:spPr>
          <a:xfrm>
            <a:off x="8684091" y="3283392"/>
            <a:ext cx="2978589" cy="2369880"/>
          </a:xfrm>
          <a:prstGeom prst="rect">
            <a:avLst/>
          </a:prstGeom>
        </p:spPr>
        <p:txBody>
          <a:bodyPr wrap="square" lIns="0" tIns="0" rIns="0" bIns="0" rtlCol="0" anchor="t">
            <a:spAutoFit/>
          </a:bodyPr>
          <a:lstStyle/>
          <a:p>
            <a:pPr marL="171450" indent="-171450">
              <a:buFont typeface="Wingdings" panose="05000000000000000000" pitchFamily="2" charset="2"/>
              <a:buChar char="v"/>
            </a:pPr>
            <a:r>
              <a:rPr lang="en-US" sz="1400" b="1" spc="192" dirty="0">
                <a:solidFill>
                  <a:srgbClr val="000000"/>
                </a:solidFill>
                <a:latin typeface="Didact Gothic" panose="00000500000000000000" pitchFamily="2" charset="0"/>
              </a:rPr>
              <a:t>Season</a:t>
            </a:r>
            <a:r>
              <a:rPr lang="en-US" sz="1400" spc="192" dirty="0">
                <a:solidFill>
                  <a:srgbClr val="000000"/>
                </a:solidFill>
                <a:latin typeface="Didact Gothic" panose="00000500000000000000" pitchFamily="2" charset="0"/>
              </a:rPr>
              <a:t> information</a:t>
            </a:r>
          </a:p>
          <a:p>
            <a:pPr marL="171450" indent="-171450">
              <a:buFont typeface="Wingdings" panose="05000000000000000000" pitchFamily="2" charset="2"/>
              <a:buChar char="v"/>
            </a:pPr>
            <a:r>
              <a:rPr lang="en-US" sz="1400" b="1" spc="192" dirty="0">
                <a:solidFill>
                  <a:srgbClr val="000000"/>
                </a:solidFill>
                <a:latin typeface="Didact Gothic" panose="00000500000000000000" pitchFamily="2" charset="0"/>
              </a:rPr>
              <a:t>Quarter, Month, Year</a:t>
            </a:r>
            <a:r>
              <a:rPr lang="en-US" sz="1400" spc="192" dirty="0">
                <a:solidFill>
                  <a:srgbClr val="000000"/>
                </a:solidFill>
                <a:latin typeface="Didact Gothic" panose="00000500000000000000" pitchFamily="2" charset="0"/>
              </a:rPr>
              <a:t> Start and end flags</a:t>
            </a:r>
          </a:p>
          <a:p>
            <a:pPr marL="171450" indent="-171450">
              <a:buFont typeface="Wingdings" panose="05000000000000000000" pitchFamily="2" charset="2"/>
              <a:buChar char="v"/>
            </a:pPr>
            <a:r>
              <a:rPr lang="en-US" sz="1400" b="1" spc="192" dirty="0">
                <a:solidFill>
                  <a:srgbClr val="000000"/>
                </a:solidFill>
                <a:latin typeface="Didact Gothic" panose="00000500000000000000" pitchFamily="2" charset="0"/>
              </a:rPr>
              <a:t>Inflation</a:t>
            </a:r>
            <a:r>
              <a:rPr lang="en-US" sz="1400" spc="192" dirty="0">
                <a:solidFill>
                  <a:srgbClr val="000000"/>
                </a:solidFill>
                <a:latin typeface="Didact Gothic" panose="00000500000000000000" pitchFamily="2" charset="0"/>
              </a:rPr>
              <a:t> information </a:t>
            </a:r>
          </a:p>
          <a:p>
            <a:pPr marL="171450" indent="-171450">
              <a:buFont typeface="Wingdings" panose="05000000000000000000" pitchFamily="2" charset="2"/>
              <a:buChar char="v"/>
            </a:pPr>
            <a:r>
              <a:rPr lang="en-US" sz="1400" spc="192" dirty="0">
                <a:solidFill>
                  <a:srgbClr val="000000"/>
                </a:solidFill>
                <a:latin typeface="Didact Gothic" panose="00000500000000000000" pitchFamily="2" charset="0"/>
              </a:rPr>
              <a:t>General </a:t>
            </a:r>
            <a:r>
              <a:rPr lang="en-US" sz="1400" b="1" spc="192" dirty="0">
                <a:solidFill>
                  <a:srgbClr val="000000"/>
                </a:solidFill>
                <a:latin typeface="Didact Gothic" panose="00000500000000000000" pitchFamily="2" charset="0"/>
              </a:rPr>
              <a:t>holiday</a:t>
            </a:r>
            <a:r>
              <a:rPr lang="en-US" sz="1400" spc="192" dirty="0">
                <a:solidFill>
                  <a:srgbClr val="000000"/>
                </a:solidFill>
                <a:latin typeface="Didact Gothic" panose="00000500000000000000" pitchFamily="2" charset="0"/>
              </a:rPr>
              <a:t> information in the US added as supplementary information for prediction</a:t>
            </a:r>
            <a:endParaRPr lang="en-US" sz="1400" spc="192" dirty="0">
              <a:latin typeface="Didact Gothic" panose="00000500000000000000" pitchFamily="2" charset="0"/>
            </a:endParaRPr>
          </a:p>
          <a:p>
            <a:pPr marL="171450" indent="-171450">
              <a:buFont typeface="Wingdings" panose="05000000000000000000" pitchFamily="2" charset="2"/>
              <a:buChar char="v"/>
            </a:pPr>
            <a:r>
              <a:rPr lang="en-US" sz="1400" spc="192" dirty="0">
                <a:latin typeface="Didact Gothic" panose="00000500000000000000" pitchFamily="2" charset="0"/>
              </a:rPr>
              <a:t>Data melted to make it in a long format in place of wide as depicted below</a:t>
            </a:r>
            <a:endParaRPr lang="en-US" sz="1400" u="none" spc="192" dirty="0">
              <a:latin typeface="Didact Gothic" panose="00000500000000000000" pitchFamily="2" charset="0"/>
            </a:endParaRPr>
          </a:p>
        </p:txBody>
      </p:sp>
      <p:pic>
        <p:nvPicPr>
          <p:cNvPr id="1026" name="Picture 2">
            <a:extLst>
              <a:ext uri="{FF2B5EF4-FFF2-40B4-BE49-F238E27FC236}">
                <a16:creationId xmlns:a16="http://schemas.microsoft.com/office/drawing/2014/main" id="{E77B39A2-04E6-CF44-3C02-6C8DBCB619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4538" y="6277926"/>
            <a:ext cx="9295095" cy="11217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8258C0F9-75C8-9340-B8E9-6C6404DE7EB3}"/>
              </a:ext>
            </a:extLst>
          </p:cNvPr>
          <p:cNvPicPr>
            <a:picLocks noChangeAspect="1"/>
          </p:cNvPicPr>
          <p:nvPr/>
        </p:nvPicPr>
        <p:blipFill>
          <a:blip r:embed="rId8"/>
          <a:stretch>
            <a:fillRect/>
          </a:stretch>
        </p:blipFill>
        <p:spPr>
          <a:xfrm>
            <a:off x="14837039" y="7641419"/>
            <a:ext cx="2900916" cy="2627468"/>
          </a:xfrm>
          <a:prstGeom prst="rect">
            <a:avLst/>
          </a:prstGeom>
        </p:spPr>
      </p:pic>
      <p:pic>
        <p:nvPicPr>
          <p:cNvPr id="11" name="Picture 10">
            <a:extLst>
              <a:ext uri="{FF2B5EF4-FFF2-40B4-BE49-F238E27FC236}">
                <a16:creationId xmlns:a16="http://schemas.microsoft.com/office/drawing/2014/main" id="{F6C2AEEF-62C8-41D7-B2B4-421ACF6A1A97}"/>
              </a:ext>
            </a:extLst>
          </p:cNvPr>
          <p:cNvPicPr>
            <a:picLocks noChangeAspect="1"/>
          </p:cNvPicPr>
          <p:nvPr/>
        </p:nvPicPr>
        <p:blipFill>
          <a:blip r:embed="rId9"/>
          <a:stretch>
            <a:fillRect/>
          </a:stretch>
        </p:blipFill>
        <p:spPr>
          <a:xfrm>
            <a:off x="11538525" y="7641417"/>
            <a:ext cx="3091853" cy="2627469"/>
          </a:xfrm>
          <a:prstGeom prst="rect">
            <a:avLst/>
          </a:prstGeom>
        </p:spPr>
      </p:pic>
      <p:pic>
        <p:nvPicPr>
          <p:cNvPr id="12" name="Picture 11">
            <a:extLst>
              <a:ext uri="{FF2B5EF4-FFF2-40B4-BE49-F238E27FC236}">
                <a16:creationId xmlns:a16="http://schemas.microsoft.com/office/drawing/2014/main" id="{7051E17E-CAFD-1F27-974D-3206C04D0FC1}"/>
              </a:ext>
            </a:extLst>
          </p:cNvPr>
          <p:cNvPicPr>
            <a:picLocks noChangeAspect="1"/>
          </p:cNvPicPr>
          <p:nvPr/>
        </p:nvPicPr>
        <p:blipFill>
          <a:blip r:embed="rId10"/>
          <a:stretch>
            <a:fillRect/>
          </a:stretch>
        </p:blipFill>
        <p:spPr>
          <a:xfrm>
            <a:off x="8704538" y="7641418"/>
            <a:ext cx="2593179" cy="26274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0F0"/>
        </a:solidFill>
        <a:effectLst/>
      </p:bgPr>
    </p:bg>
    <p:spTree>
      <p:nvGrpSpPr>
        <p:cNvPr id="1" name="">
          <a:extLst>
            <a:ext uri="{FF2B5EF4-FFF2-40B4-BE49-F238E27FC236}">
              <a16:creationId xmlns:a16="http://schemas.microsoft.com/office/drawing/2014/main" id="{EDC5D087-86C6-716C-C2F5-24F854BB28BC}"/>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FF6ABE6-D9B1-323C-1258-2711E7DF257A}"/>
              </a:ext>
            </a:extLst>
          </p:cNvPr>
          <p:cNvSpPr/>
          <p:nvPr/>
        </p:nvSpPr>
        <p:spPr>
          <a:xfrm>
            <a:off x="9568518" y="6839264"/>
            <a:ext cx="3964602" cy="1734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969FE08D-20C8-2CB0-9704-DF71EDC543D2}"/>
              </a:ext>
            </a:extLst>
          </p:cNvPr>
          <p:cNvSpPr/>
          <p:nvPr/>
        </p:nvSpPr>
        <p:spPr>
          <a:xfrm>
            <a:off x="9568518" y="5513359"/>
            <a:ext cx="3964602" cy="12089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B940939F-9EED-A11D-7812-38E07FDFD58F}"/>
              </a:ext>
            </a:extLst>
          </p:cNvPr>
          <p:cNvSpPr/>
          <p:nvPr/>
        </p:nvSpPr>
        <p:spPr>
          <a:xfrm>
            <a:off x="9568518" y="3662315"/>
            <a:ext cx="3964602" cy="1734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1BD52A85-9502-235E-909D-473E86F23CBC}"/>
              </a:ext>
            </a:extLst>
          </p:cNvPr>
          <p:cNvSpPr/>
          <p:nvPr/>
        </p:nvSpPr>
        <p:spPr>
          <a:xfrm>
            <a:off x="9568518" y="1811271"/>
            <a:ext cx="3964602" cy="1734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2">
            <a:extLst>
              <a:ext uri="{FF2B5EF4-FFF2-40B4-BE49-F238E27FC236}">
                <a16:creationId xmlns:a16="http://schemas.microsoft.com/office/drawing/2014/main" id="{876FF709-5865-71C8-3D73-01F9C93AF213}"/>
              </a:ext>
            </a:extLst>
          </p:cNvPr>
          <p:cNvGrpSpPr/>
          <p:nvPr/>
        </p:nvGrpSpPr>
        <p:grpSpPr>
          <a:xfrm>
            <a:off x="-2115891" y="7799978"/>
            <a:ext cx="23128778" cy="8012550"/>
            <a:chOff x="0" y="0"/>
            <a:chExt cx="30838370" cy="10683401"/>
          </a:xfrm>
        </p:grpSpPr>
        <p:grpSp>
          <p:nvGrpSpPr>
            <p:cNvPr id="3" name="Group 3">
              <a:extLst>
                <a:ext uri="{FF2B5EF4-FFF2-40B4-BE49-F238E27FC236}">
                  <a16:creationId xmlns:a16="http://schemas.microsoft.com/office/drawing/2014/main" id="{BF5B63C2-33B9-FF1E-3B56-DEAE0D56008C}"/>
                </a:ext>
              </a:extLst>
            </p:cNvPr>
            <p:cNvGrpSpPr/>
            <p:nvPr/>
          </p:nvGrpSpPr>
          <p:grpSpPr>
            <a:xfrm>
              <a:off x="2813439" y="2272603"/>
              <a:ext cx="24384000" cy="2758350"/>
              <a:chOff x="0" y="0"/>
              <a:chExt cx="4816593" cy="544859"/>
            </a:xfrm>
          </p:grpSpPr>
          <p:sp>
            <p:nvSpPr>
              <p:cNvPr id="4" name="Freeform 4">
                <a:extLst>
                  <a:ext uri="{FF2B5EF4-FFF2-40B4-BE49-F238E27FC236}">
                    <a16:creationId xmlns:a16="http://schemas.microsoft.com/office/drawing/2014/main" id="{D3D3A12B-00A6-DB9F-B3FB-7AB2C0D97103}"/>
                  </a:ext>
                </a:extLst>
              </p:cNvPr>
              <p:cNvSpPr/>
              <p:nvPr/>
            </p:nvSpPr>
            <p:spPr>
              <a:xfrm>
                <a:off x="0" y="0"/>
                <a:ext cx="4816592" cy="544859"/>
              </a:xfrm>
              <a:custGeom>
                <a:avLst/>
                <a:gdLst/>
                <a:ahLst/>
                <a:cxnLst/>
                <a:rect l="l" t="t" r="r" b="b"/>
                <a:pathLst>
                  <a:path w="4816592" h="544859">
                    <a:moveTo>
                      <a:pt x="0" y="0"/>
                    </a:moveTo>
                    <a:lnTo>
                      <a:pt x="4816592" y="0"/>
                    </a:lnTo>
                    <a:lnTo>
                      <a:pt x="4816592" y="544859"/>
                    </a:lnTo>
                    <a:lnTo>
                      <a:pt x="0" y="544859"/>
                    </a:lnTo>
                    <a:close/>
                  </a:path>
                </a:pathLst>
              </a:custGeom>
              <a:solidFill>
                <a:srgbClr val="000000"/>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TextBox 5">
                <a:extLst>
                  <a:ext uri="{FF2B5EF4-FFF2-40B4-BE49-F238E27FC236}">
                    <a16:creationId xmlns:a16="http://schemas.microsoft.com/office/drawing/2014/main" id="{386C7BB1-1FF3-BA34-91DB-8C5733A51287}"/>
                  </a:ext>
                </a:extLst>
              </p:cNvPr>
              <p:cNvSpPr txBox="1"/>
              <p:nvPr/>
            </p:nvSpPr>
            <p:spPr>
              <a:xfrm>
                <a:off x="0" y="-38100"/>
                <a:ext cx="4816593" cy="582959"/>
              </a:xfrm>
              <a:prstGeom prst="rect">
                <a:avLst/>
              </a:prstGeom>
            </p:spPr>
            <p:txBody>
              <a:bodyPr lIns="50800" tIns="50800" rIns="50800" bIns="50800" rtlCol="0" anchor="ctr"/>
              <a:lstStyle/>
              <a:p>
                <a:pPr marL="0" marR="0" lvl="0" indent="0" algn="ctr" defTabSz="914400" rtl="0" eaLnBrk="1" fontAlgn="auto" latinLnBrk="0" hangingPunct="1">
                  <a:lnSpc>
                    <a:spcPts val="21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6" name="Freeform 6">
              <a:extLst>
                <a:ext uri="{FF2B5EF4-FFF2-40B4-BE49-F238E27FC236}">
                  <a16:creationId xmlns:a16="http://schemas.microsoft.com/office/drawing/2014/main" id="{65954986-9739-E40A-D6F8-F6E77CC70185}"/>
                </a:ext>
              </a:extLst>
            </p:cNvPr>
            <p:cNvSpPr/>
            <p:nvPr/>
          </p:nvSpPr>
          <p:spPr>
            <a:xfrm flipV="1">
              <a:off x="0" y="1466774"/>
              <a:ext cx="10472889" cy="8568728"/>
            </a:xfrm>
            <a:custGeom>
              <a:avLst/>
              <a:gdLst/>
              <a:ahLst/>
              <a:cxnLst/>
              <a:rect l="l" t="t" r="r" b="b"/>
              <a:pathLst>
                <a:path w="10472889" h="8568728">
                  <a:moveTo>
                    <a:pt x="0" y="8568727"/>
                  </a:moveTo>
                  <a:lnTo>
                    <a:pt x="10472889" y="8568727"/>
                  </a:lnTo>
                  <a:lnTo>
                    <a:pt x="10472889" y="0"/>
                  </a:lnTo>
                  <a:lnTo>
                    <a:pt x="0" y="0"/>
                  </a:lnTo>
                  <a:lnTo>
                    <a:pt x="0" y="856872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Freeform 7">
              <a:extLst>
                <a:ext uri="{FF2B5EF4-FFF2-40B4-BE49-F238E27FC236}">
                  <a16:creationId xmlns:a16="http://schemas.microsoft.com/office/drawing/2014/main" id="{35D905DA-A673-2EB2-0661-8AAFAC8A6959}"/>
                </a:ext>
              </a:extLst>
            </p:cNvPr>
            <p:cNvSpPr/>
            <p:nvPr/>
          </p:nvSpPr>
          <p:spPr>
            <a:xfrm rot="10713287" flipV="1">
              <a:off x="10579279" y="1983968"/>
              <a:ext cx="10472889" cy="8568728"/>
            </a:xfrm>
            <a:custGeom>
              <a:avLst/>
              <a:gdLst/>
              <a:ahLst/>
              <a:cxnLst/>
              <a:rect l="l" t="t" r="r" b="b"/>
              <a:pathLst>
                <a:path w="10472889" h="8568728">
                  <a:moveTo>
                    <a:pt x="0" y="8568728"/>
                  </a:moveTo>
                  <a:lnTo>
                    <a:pt x="10472889" y="8568728"/>
                  </a:lnTo>
                  <a:lnTo>
                    <a:pt x="10472889" y="0"/>
                  </a:lnTo>
                  <a:lnTo>
                    <a:pt x="0" y="0"/>
                  </a:lnTo>
                  <a:lnTo>
                    <a:pt x="0" y="856872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Freeform 8">
              <a:extLst>
                <a:ext uri="{FF2B5EF4-FFF2-40B4-BE49-F238E27FC236}">
                  <a16:creationId xmlns:a16="http://schemas.microsoft.com/office/drawing/2014/main" id="{376FF867-E11B-37EF-E920-58427DA59279}"/>
                </a:ext>
              </a:extLst>
            </p:cNvPr>
            <p:cNvSpPr/>
            <p:nvPr/>
          </p:nvSpPr>
          <p:spPr>
            <a:xfrm rot="-524899" flipV="1">
              <a:off x="19774774" y="746590"/>
              <a:ext cx="10472889" cy="8568728"/>
            </a:xfrm>
            <a:custGeom>
              <a:avLst/>
              <a:gdLst/>
              <a:ahLst/>
              <a:cxnLst/>
              <a:rect l="l" t="t" r="r" b="b"/>
              <a:pathLst>
                <a:path w="10472889" h="8568728">
                  <a:moveTo>
                    <a:pt x="0" y="8568727"/>
                  </a:moveTo>
                  <a:lnTo>
                    <a:pt x="10472889" y="8568727"/>
                  </a:lnTo>
                  <a:lnTo>
                    <a:pt x="10472889" y="0"/>
                  </a:lnTo>
                  <a:lnTo>
                    <a:pt x="0" y="0"/>
                  </a:lnTo>
                  <a:lnTo>
                    <a:pt x="0" y="856872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0" name="TextBox 10">
            <a:extLst>
              <a:ext uri="{FF2B5EF4-FFF2-40B4-BE49-F238E27FC236}">
                <a16:creationId xmlns:a16="http://schemas.microsoft.com/office/drawing/2014/main" id="{1583DDD7-74D8-B903-D3BC-0AEC287E2657}"/>
              </a:ext>
            </a:extLst>
          </p:cNvPr>
          <p:cNvSpPr txBox="1"/>
          <p:nvPr/>
        </p:nvSpPr>
        <p:spPr>
          <a:xfrm>
            <a:off x="689487" y="595406"/>
            <a:ext cx="7854667" cy="1231106"/>
          </a:xfrm>
          <a:prstGeom prst="rect">
            <a:avLst/>
          </a:prstGeom>
        </p:spPr>
        <p:txBody>
          <a:bodyPr wrap="square" lIns="0" tIns="0" rIns="0" bIns="0" rtlCol="0" anchor="t">
            <a:spAutoFit/>
          </a:bodyPr>
          <a:lstStyle/>
          <a:p>
            <a:pPr marL="0" marR="0" lvl="0" indent="0" algn="l" defTabSz="914400" rtl="0" eaLnBrk="1" fontAlgn="auto" latinLnBrk="0" hangingPunct="1">
              <a:lnSpc>
                <a:spcPts val="9600"/>
              </a:lnSpc>
              <a:spcBef>
                <a:spcPts val="0"/>
              </a:spcBef>
              <a:spcAft>
                <a:spcPts val="0"/>
              </a:spcAft>
              <a:buClrTx/>
              <a:buSzTx/>
              <a:buFontTx/>
              <a:buNone/>
              <a:tabLst/>
              <a:defRPr/>
            </a:pPr>
            <a:r>
              <a:rPr kumimoji="0" lang="en-US" sz="8000" b="0" i="0" u="none" strike="noStrike" kern="1200" cap="none" spc="-200" normalizeH="0" baseline="0" noProof="0">
                <a:ln>
                  <a:noFill/>
                </a:ln>
                <a:solidFill>
                  <a:srgbClr val="000000"/>
                </a:solidFill>
                <a:effectLst/>
                <a:uLnTx/>
                <a:uFillTx/>
                <a:latin typeface="Cardo"/>
                <a:ea typeface="+mn-ea"/>
                <a:cs typeface="+mn-cs"/>
              </a:rPr>
              <a:t>Sales Forecasting</a:t>
            </a:r>
          </a:p>
        </p:txBody>
      </p:sp>
      <p:sp>
        <p:nvSpPr>
          <p:cNvPr id="18" name="Rectangle 17">
            <a:extLst>
              <a:ext uri="{FF2B5EF4-FFF2-40B4-BE49-F238E27FC236}">
                <a16:creationId xmlns:a16="http://schemas.microsoft.com/office/drawing/2014/main" id="{F20DD5A6-AD37-0985-9B36-E001AB692ADC}"/>
              </a:ext>
            </a:extLst>
          </p:cNvPr>
          <p:cNvSpPr/>
          <p:nvPr/>
        </p:nvSpPr>
        <p:spPr>
          <a:xfrm>
            <a:off x="14040466" y="1996356"/>
            <a:ext cx="3919430" cy="2177437"/>
          </a:xfrm>
          <a:prstGeom prst="rect">
            <a:avLst/>
          </a:prstGeom>
          <a:solidFill>
            <a:schemeClr val="bg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192" normalizeH="0" baseline="0" noProof="0" dirty="0">
                <a:ln>
                  <a:noFill/>
                </a:ln>
                <a:solidFill>
                  <a:srgbClr val="000000"/>
                </a:solidFill>
                <a:effectLst/>
                <a:uLnTx/>
                <a:uFillTx/>
                <a:latin typeface="Didact Gothic"/>
                <a:ea typeface="+mn-ea"/>
                <a:cs typeface="+mn-cs"/>
              </a:rPr>
              <a:t>Inventory Optimization: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192" normalizeH="0" baseline="0" noProof="0" dirty="0">
                <a:ln>
                  <a:noFill/>
                </a:ln>
                <a:solidFill>
                  <a:srgbClr val="000000"/>
                </a:solidFill>
                <a:effectLst/>
                <a:uLnTx/>
                <a:uFillTx/>
                <a:latin typeface="Didact Gothic"/>
                <a:ea typeface="+mn-ea"/>
                <a:cs typeface="+mn-cs"/>
              </a:rPr>
              <a:t>Sales forecasting in the supply chain enables businesses to anticipate demand fluctuations, aiding in the optimization of inventory levels to prevent overstocking or stockouts.</a:t>
            </a:r>
          </a:p>
        </p:txBody>
      </p:sp>
      <p:sp>
        <p:nvSpPr>
          <p:cNvPr id="19" name="Rectangle 18">
            <a:extLst>
              <a:ext uri="{FF2B5EF4-FFF2-40B4-BE49-F238E27FC236}">
                <a16:creationId xmlns:a16="http://schemas.microsoft.com/office/drawing/2014/main" id="{684A40CA-A944-F3D9-A17E-285A77F26FA9}"/>
              </a:ext>
            </a:extLst>
          </p:cNvPr>
          <p:cNvSpPr/>
          <p:nvPr/>
        </p:nvSpPr>
        <p:spPr>
          <a:xfrm>
            <a:off x="14040466" y="4341949"/>
            <a:ext cx="3919430" cy="2177437"/>
          </a:xfrm>
          <a:prstGeom prst="rect">
            <a:avLst/>
          </a:prstGeom>
          <a:solidFill>
            <a:srgbClr val="63C5DA">
              <a:alpha val="50000"/>
            </a:srgb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192" normalizeH="0" baseline="0" noProof="0">
                <a:ln>
                  <a:noFill/>
                </a:ln>
                <a:solidFill>
                  <a:srgbClr val="000000"/>
                </a:solidFill>
                <a:effectLst/>
                <a:uLnTx/>
                <a:uFillTx/>
                <a:latin typeface="Didact Gothic"/>
                <a:ea typeface="+mn-ea"/>
                <a:cs typeface="+mn-cs"/>
              </a:rPr>
              <a:t>Improved Customer Service:</a:t>
            </a:r>
            <a:r>
              <a:rPr kumimoji="0" lang="en-IN" sz="1400" b="0" i="0" u="none" strike="noStrike" kern="1200" cap="none" spc="192" normalizeH="0" baseline="0" noProof="0">
                <a:ln>
                  <a:noFill/>
                </a:ln>
                <a:solidFill>
                  <a:srgbClr val="000000"/>
                </a:solidFill>
                <a:effectLst/>
                <a:uLnTx/>
                <a:uFillTx/>
                <a:latin typeface="Didact Gothic"/>
                <a:ea typeface="+mn-ea"/>
                <a:cs typeface="+mn-cs"/>
              </a:rPr>
              <a:t> Anticipating sales trends allows businesses to better meet customer demand, ensuring products are available when needed, thereby enhancing customer satisfaction and loyalty.</a:t>
            </a:r>
          </a:p>
        </p:txBody>
      </p:sp>
      <p:sp>
        <p:nvSpPr>
          <p:cNvPr id="20" name="Rectangle 19">
            <a:extLst>
              <a:ext uri="{FF2B5EF4-FFF2-40B4-BE49-F238E27FC236}">
                <a16:creationId xmlns:a16="http://schemas.microsoft.com/office/drawing/2014/main" id="{FEBD9C1B-60F7-D18F-190A-A545E1A198D4}"/>
              </a:ext>
            </a:extLst>
          </p:cNvPr>
          <p:cNvSpPr/>
          <p:nvPr/>
        </p:nvSpPr>
        <p:spPr>
          <a:xfrm>
            <a:off x="14040466" y="6687541"/>
            <a:ext cx="3919430" cy="2177437"/>
          </a:xfrm>
          <a:prstGeom prst="rect">
            <a:avLst/>
          </a:prstGeom>
          <a:solidFill>
            <a:srgbClr val="FA6559">
              <a:alpha val="50000"/>
            </a:srgb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192" normalizeH="0" baseline="0" noProof="0">
                <a:ln>
                  <a:noFill/>
                </a:ln>
                <a:solidFill>
                  <a:srgbClr val="000000"/>
                </a:solidFill>
                <a:effectLst/>
                <a:uLnTx/>
                <a:uFillTx/>
                <a:latin typeface="Didact Gothic"/>
                <a:ea typeface="+mn-ea"/>
                <a:cs typeface="+mn-cs"/>
              </a:rPr>
              <a:t>Resource Allocation: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192" normalizeH="0" baseline="0" noProof="0">
                <a:ln>
                  <a:noFill/>
                </a:ln>
                <a:solidFill>
                  <a:srgbClr val="000000"/>
                </a:solidFill>
                <a:effectLst/>
                <a:uLnTx/>
                <a:uFillTx/>
                <a:latin typeface="Didact Gothic"/>
                <a:ea typeface="+mn-ea"/>
                <a:cs typeface="+mn-cs"/>
              </a:rPr>
              <a:t>By accurately predicting sales, supply chain managers can efficiently allocate resources such as manpower, production capacity, and transportation, optimizing operations and reducing costs.</a:t>
            </a:r>
          </a:p>
        </p:txBody>
      </p:sp>
      <p:sp>
        <p:nvSpPr>
          <p:cNvPr id="21" name="TextBox 20">
            <a:extLst>
              <a:ext uri="{FF2B5EF4-FFF2-40B4-BE49-F238E27FC236}">
                <a16:creationId xmlns:a16="http://schemas.microsoft.com/office/drawing/2014/main" id="{50AE7DD2-8D2B-D182-8FE2-51A9368660A5}"/>
              </a:ext>
            </a:extLst>
          </p:cNvPr>
          <p:cNvSpPr txBox="1"/>
          <p:nvPr/>
        </p:nvSpPr>
        <p:spPr>
          <a:xfrm>
            <a:off x="10958053" y="8900058"/>
            <a:ext cx="70018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*Supply chains need at least a 4 week head-start to have adequate stock</a:t>
            </a:r>
          </a:p>
        </p:txBody>
      </p:sp>
      <p:sp>
        <p:nvSpPr>
          <p:cNvPr id="14" name="Rectangle: Rounded Corners 13">
            <a:extLst>
              <a:ext uri="{FF2B5EF4-FFF2-40B4-BE49-F238E27FC236}">
                <a16:creationId xmlns:a16="http://schemas.microsoft.com/office/drawing/2014/main" id="{8D3C8CC0-B953-8568-F1A5-A6787E48031A}"/>
              </a:ext>
            </a:extLst>
          </p:cNvPr>
          <p:cNvSpPr/>
          <p:nvPr/>
        </p:nvSpPr>
        <p:spPr>
          <a:xfrm>
            <a:off x="11402532" y="1892321"/>
            <a:ext cx="2019865" cy="48672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Didact Gothic" panose="00000500000000000000" pitchFamily="2" charset="0"/>
              </a:rPr>
              <a:t>Normalization</a:t>
            </a:r>
          </a:p>
        </p:txBody>
      </p:sp>
      <p:sp>
        <p:nvSpPr>
          <p:cNvPr id="15" name="Rectangle: Rounded Corners 14">
            <a:extLst>
              <a:ext uri="{FF2B5EF4-FFF2-40B4-BE49-F238E27FC236}">
                <a16:creationId xmlns:a16="http://schemas.microsoft.com/office/drawing/2014/main" id="{F0C5B833-41DE-48ED-B9F0-EF2CAE4DDC58}"/>
              </a:ext>
            </a:extLst>
          </p:cNvPr>
          <p:cNvSpPr/>
          <p:nvPr/>
        </p:nvSpPr>
        <p:spPr>
          <a:xfrm>
            <a:off x="11402532" y="2438604"/>
            <a:ext cx="2019865" cy="48672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Didact Gothic" panose="00000500000000000000" pitchFamily="2" charset="0"/>
              </a:rPr>
              <a:t>Sequence Length</a:t>
            </a:r>
          </a:p>
        </p:txBody>
      </p:sp>
      <p:sp>
        <p:nvSpPr>
          <p:cNvPr id="16" name="Rectangle: Rounded Corners 15">
            <a:extLst>
              <a:ext uri="{FF2B5EF4-FFF2-40B4-BE49-F238E27FC236}">
                <a16:creationId xmlns:a16="http://schemas.microsoft.com/office/drawing/2014/main" id="{9C5A7ACE-30F1-0819-1EBF-F7B29C8326ED}"/>
              </a:ext>
            </a:extLst>
          </p:cNvPr>
          <p:cNvSpPr/>
          <p:nvPr/>
        </p:nvSpPr>
        <p:spPr>
          <a:xfrm>
            <a:off x="11402532" y="2984887"/>
            <a:ext cx="2019865" cy="48672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Didact Gothic" panose="00000500000000000000" pitchFamily="2" charset="0"/>
              </a:rPr>
              <a:t>Feature Selection</a:t>
            </a:r>
          </a:p>
        </p:txBody>
      </p:sp>
      <p:sp>
        <p:nvSpPr>
          <p:cNvPr id="17" name="Rectangle: Rounded Corners 16">
            <a:extLst>
              <a:ext uri="{FF2B5EF4-FFF2-40B4-BE49-F238E27FC236}">
                <a16:creationId xmlns:a16="http://schemas.microsoft.com/office/drawing/2014/main" id="{095B9D35-B83E-A84C-BC91-A4DB633EF890}"/>
              </a:ext>
            </a:extLst>
          </p:cNvPr>
          <p:cNvSpPr/>
          <p:nvPr/>
        </p:nvSpPr>
        <p:spPr>
          <a:xfrm>
            <a:off x="11402532" y="3691190"/>
            <a:ext cx="2019865" cy="48672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Didact Gothic" panose="00000500000000000000" pitchFamily="2" charset="0"/>
              </a:rPr>
              <a:t>Number of layers</a:t>
            </a:r>
          </a:p>
        </p:txBody>
      </p:sp>
      <p:sp>
        <p:nvSpPr>
          <p:cNvPr id="22" name="Rectangle: Rounded Corners 21">
            <a:extLst>
              <a:ext uri="{FF2B5EF4-FFF2-40B4-BE49-F238E27FC236}">
                <a16:creationId xmlns:a16="http://schemas.microsoft.com/office/drawing/2014/main" id="{88F64D2F-71CD-4257-6461-90BF05EDE2B2}"/>
              </a:ext>
            </a:extLst>
          </p:cNvPr>
          <p:cNvSpPr/>
          <p:nvPr/>
        </p:nvSpPr>
        <p:spPr>
          <a:xfrm>
            <a:off x="11402532" y="4229853"/>
            <a:ext cx="2019865" cy="48672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Didact Gothic" panose="00000500000000000000" pitchFamily="2" charset="0"/>
              </a:rPr>
              <a:t>Number of Neurons</a:t>
            </a:r>
          </a:p>
        </p:txBody>
      </p:sp>
      <p:sp>
        <p:nvSpPr>
          <p:cNvPr id="23" name="Rectangle: Rounded Corners 22">
            <a:extLst>
              <a:ext uri="{FF2B5EF4-FFF2-40B4-BE49-F238E27FC236}">
                <a16:creationId xmlns:a16="http://schemas.microsoft.com/office/drawing/2014/main" id="{60C51920-0D29-9055-AC7B-E441F5B2D175}"/>
              </a:ext>
            </a:extLst>
          </p:cNvPr>
          <p:cNvSpPr/>
          <p:nvPr/>
        </p:nvSpPr>
        <p:spPr>
          <a:xfrm>
            <a:off x="11402532" y="4768516"/>
            <a:ext cx="2019865" cy="486726"/>
          </a:xfrm>
          <a:prstGeom prst="round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Didact Gothic" panose="00000500000000000000" pitchFamily="2" charset="0"/>
              </a:rPr>
              <a:t>Bidirectional LSTM</a:t>
            </a:r>
          </a:p>
        </p:txBody>
      </p:sp>
      <p:sp>
        <p:nvSpPr>
          <p:cNvPr id="24" name="Rectangle: Rounded Corners 23">
            <a:extLst>
              <a:ext uri="{FF2B5EF4-FFF2-40B4-BE49-F238E27FC236}">
                <a16:creationId xmlns:a16="http://schemas.microsoft.com/office/drawing/2014/main" id="{1FBE0F25-35EF-2A65-9774-6213CC941DE1}"/>
              </a:ext>
            </a:extLst>
          </p:cNvPr>
          <p:cNvSpPr/>
          <p:nvPr/>
        </p:nvSpPr>
        <p:spPr>
          <a:xfrm>
            <a:off x="11402532" y="5505299"/>
            <a:ext cx="2019865" cy="48672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Didact Gothic" panose="00000500000000000000" pitchFamily="2" charset="0"/>
              </a:rPr>
              <a:t>Drop-out</a:t>
            </a:r>
          </a:p>
        </p:txBody>
      </p:sp>
      <p:sp>
        <p:nvSpPr>
          <p:cNvPr id="25" name="Rectangle: Rounded Corners 24">
            <a:extLst>
              <a:ext uri="{FF2B5EF4-FFF2-40B4-BE49-F238E27FC236}">
                <a16:creationId xmlns:a16="http://schemas.microsoft.com/office/drawing/2014/main" id="{8F46A49C-B279-5D95-560E-834155C7D5A3}"/>
              </a:ext>
            </a:extLst>
          </p:cNvPr>
          <p:cNvSpPr/>
          <p:nvPr/>
        </p:nvSpPr>
        <p:spPr>
          <a:xfrm>
            <a:off x="11402532" y="6043962"/>
            <a:ext cx="2019865" cy="48672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Didact Gothic" panose="00000500000000000000" pitchFamily="2" charset="0"/>
              </a:rPr>
              <a:t>L2 Regularization</a:t>
            </a:r>
          </a:p>
        </p:txBody>
      </p:sp>
      <p:sp>
        <p:nvSpPr>
          <p:cNvPr id="26" name="Rectangle: Rounded Corners 25">
            <a:extLst>
              <a:ext uri="{FF2B5EF4-FFF2-40B4-BE49-F238E27FC236}">
                <a16:creationId xmlns:a16="http://schemas.microsoft.com/office/drawing/2014/main" id="{0627D327-5C89-A1C9-7447-0E2BD1B14CD4}"/>
              </a:ext>
            </a:extLst>
          </p:cNvPr>
          <p:cNvSpPr/>
          <p:nvPr/>
        </p:nvSpPr>
        <p:spPr>
          <a:xfrm>
            <a:off x="11402532" y="6902665"/>
            <a:ext cx="2019865" cy="48672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i="0" dirty="0">
                <a:solidFill>
                  <a:schemeClr val="bg1"/>
                </a:solidFill>
                <a:effectLst/>
                <a:latin typeface="Didact Gothic" panose="00000500000000000000" pitchFamily="2" charset="0"/>
              </a:rPr>
              <a:t>Batch Size and Epochs</a:t>
            </a:r>
            <a:endParaRPr lang="en-IN" sz="1400" dirty="0">
              <a:solidFill>
                <a:schemeClr val="bg1"/>
              </a:solidFill>
              <a:latin typeface="Didact Gothic" panose="00000500000000000000" pitchFamily="2" charset="0"/>
            </a:endParaRPr>
          </a:p>
        </p:txBody>
      </p:sp>
      <p:sp>
        <p:nvSpPr>
          <p:cNvPr id="27" name="Rectangle: Rounded Corners 26">
            <a:extLst>
              <a:ext uri="{FF2B5EF4-FFF2-40B4-BE49-F238E27FC236}">
                <a16:creationId xmlns:a16="http://schemas.microsoft.com/office/drawing/2014/main" id="{E4238243-BAEC-9556-E1A4-B10C0EA926AA}"/>
              </a:ext>
            </a:extLst>
          </p:cNvPr>
          <p:cNvSpPr/>
          <p:nvPr/>
        </p:nvSpPr>
        <p:spPr>
          <a:xfrm>
            <a:off x="11402532" y="7464186"/>
            <a:ext cx="2019865" cy="48672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Didact Gothic" panose="00000500000000000000" pitchFamily="2" charset="0"/>
              </a:rPr>
              <a:t>Learning Rate</a:t>
            </a:r>
          </a:p>
        </p:txBody>
      </p:sp>
      <p:sp>
        <p:nvSpPr>
          <p:cNvPr id="28" name="Rectangle: Rounded Corners 27">
            <a:extLst>
              <a:ext uri="{FF2B5EF4-FFF2-40B4-BE49-F238E27FC236}">
                <a16:creationId xmlns:a16="http://schemas.microsoft.com/office/drawing/2014/main" id="{88FC9B9E-C05B-55C3-92FC-369273A17692}"/>
              </a:ext>
            </a:extLst>
          </p:cNvPr>
          <p:cNvSpPr/>
          <p:nvPr/>
        </p:nvSpPr>
        <p:spPr>
          <a:xfrm>
            <a:off x="11402532" y="8025707"/>
            <a:ext cx="2019865" cy="48672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Didact Gothic" panose="00000500000000000000" pitchFamily="2" charset="0"/>
              </a:rPr>
              <a:t>Early Stopping</a:t>
            </a:r>
          </a:p>
        </p:txBody>
      </p:sp>
      <p:sp>
        <p:nvSpPr>
          <p:cNvPr id="29" name="TextBox 28">
            <a:extLst>
              <a:ext uri="{FF2B5EF4-FFF2-40B4-BE49-F238E27FC236}">
                <a16:creationId xmlns:a16="http://schemas.microsoft.com/office/drawing/2014/main" id="{2C071A42-F1BB-610C-DC21-88956C8974A0}"/>
              </a:ext>
            </a:extLst>
          </p:cNvPr>
          <p:cNvSpPr txBox="1"/>
          <p:nvPr/>
        </p:nvSpPr>
        <p:spPr>
          <a:xfrm>
            <a:off x="9568518" y="2367306"/>
            <a:ext cx="2019865" cy="646331"/>
          </a:xfrm>
          <a:prstGeom prst="rect">
            <a:avLst/>
          </a:prstGeom>
          <a:noFill/>
        </p:spPr>
        <p:txBody>
          <a:bodyPr wrap="square" rtlCol="0">
            <a:spAutoFit/>
          </a:bodyPr>
          <a:lstStyle/>
          <a:p>
            <a:r>
              <a:rPr lang="en-IN" dirty="0">
                <a:latin typeface="Didact Gothic" panose="00000500000000000000" pitchFamily="2" charset="0"/>
              </a:rPr>
              <a:t>Data Preprocessing</a:t>
            </a:r>
          </a:p>
        </p:txBody>
      </p:sp>
      <p:sp>
        <p:nvSpPr>
          <p:cNvPr id="30" name="TextBox 29">
            <a:extLst>
              <a:ext uri="{FF2B5EF4-FFF2-40B4-BE49-F238E27FC236}">
                <a16:creationId xmlns:a16="http://schemas.microsoft.com/office/drawing/2014/main" id="{16D42CAA-0506-9D7F-FDCF-C756C2B248EA}"/>
              </a:ext>
            </a:extLst>
          </p:cNvPr>
          <p:cNvSpPr txBox="1"/>
          <p:nvPr/>
        </p:nvSpPr>
        <p:spPr>
          <a:xfrm>
            <a:off x="9671586" y="4190799"/>
            <a:ext cx="1388249" cy="646331"/>
          </a:xfrm>
          <a:prstGeom prst="rect">
            <a:avLst/>
          </a:prstGeom>
          <a:noFill/>
        </p:spPr>
        <p:txBody>
          <a:bodyPr wrap="square" rtlCol="0">
            <a:spAutoFit/>
          </a:bodyPr>
          <a:lstStyle/>
          <a:p>
            <a:r>
              <a:rPr lang="en-IN" dirty="0">
                <a:latin typeface="Didact Gothic" panose="00000500000000000000" pitchFamily="2" charset="0"/>
              </a:rPr>
              <a:t>Model Architecture</a:t>
            </a:r>
          </a:p>
        </p:txBody>
      </p:sp>
      <p:sp>
        <p:nvSpPr>
          <p:cNvPr id="31" name="TextBox 30">
            <a:extLst>
              <a:ext uri="{FF2B5EF4-FFF2-40B4-BE49-F238E27FC236}">
                <a16:creationId xmlns:a16="http://schemas.microsoft.com/office/drawing/2014/main" id="{DFB31604-F4B2-D34A-1BE1-DA6D5876F593}"/>
              </a:ext>
            </a:extLst>
          </p:cNvPr>
          <p:cNvSpPr txBox="1"/>
          <p:nvPr/>
        </p:nvSpPr>
        <p:spPr>
          <a:xfrm>
            <a:off x="9672132" y="5687274"/>
            <a:ext cx="1663983" cy="646331"/>
          </a:xfrm>
          <a:prstGeom prst="rect">
            <a:avLst/>
          </a:prstGeom>
          <a:noFill/>
        </p:spPr>
        <p:txBody>
          <a:bodyPr wrap="square" rtlCol="0">
            <a:spAutoFit/>
          </a:bodyPr>
          <a:lstStyle/>
          <a:p>
            <a:r>
              <a:rPr lang="en-IN" dirty="0">
                <a:latin typeface="Didact Gothic" panose="00000500000000000000" pitchFamily="2" charset="0"/>
              </a:rPr>
              <a:t>Regularization and Dropout</a:t>
            </a:r>
          </a:p>
        </p:txBody>
      </p:sp>
      <p:sp>
        <p:nvSpPr>
          <p:cNvPr id="32" name="TextBox 31">
            <a:extLst>
              <a:ext uri="{FF2B5EF4-FFF2-40B4-BE49-F238E27FC236}">
                <a16:creationId xmlns:a16="http://schemas.microsoft.com/office/drawing/2014/main" id="{9178364B-3915-9FF0-238D-E906BF05BC59}"/>
              </a:ext>
            </a:extLst>
          </p:cNvPr>
          <p:cNvSpPr txBox="1"/>
          <p:nvPr/>
        </p:nvSpPr>
        <p:spPr>
          <a:xfrm>
            <a:off x="9671586" y="7437853"/>
            <a:ext cx="1545627" cy="646331"/>
          </a:xfrm>
          <a:prstGeom prst="rect">
            <a:avLst/>
          </a:prstGeom>
          <a:noFill/>
        </p:spPr>
        <p:txBody>
          <a:bodyPr wrap="square" rtlCol="0">
            <a:spAutoFit/>
          </a:bodyPr>
          <a:lstStyle/>
          <a:p>
            <a:r>
              <a:rPr lang="en-IN" dirty="0">
                <a:latin typeface="Didact Gothic" panose="00000500000000000000" pitchFamily="2" charset="0"/>
              </a:rPr>
              <a:t>Training Strategies</a:t>
            </a:r>
          </a:p>
        </p:txBody>
      </p:sp>
      <p:pic>
        <p:nvPicPr>
          <p:cNvPr id="38" name="Picture 37">
            <a:extLst>
              <a:ext uri="{FF2B5EF4-FFF2-40B4-BE49-F238E27FC236}">
                <a16:creationId xmlns:a16="http://schemas.microsoft.com/office/drawing/2014/main" id="{E8C8C427-2489-9A04-A241-9BF92CF8F9D5}"/>
              </a:ext>
            </a:extLst>
          </p:cNvPr>
          <p:cNvPicPr>
            <a:picLocks noChangeAspect="1"/>
          </p:cNvPicPr>
          <p:nvPr/>
        </p:nvPicPr>
        <p:blipFill>
          <a:blip r:embed="rId4"/>
          <a:stretch>
            <a:fillRect/>
          </a:stretch>
        </p:blipFill>
        <p:spPr>
          <a:xfrm>
            <a:off x="531359" y="1811271"/>
            <a:ext cx="5685013" cy="3482642"/>
          </a:xfrm>
          <a:prstGeom prst="rect">
            <a:avLst/>
          </a:prstGeom>
        </p:spPr>
      </p:pic>
      <p:pic>
        <p:nvPicPr>
          <p:cNvPr id="46" name="Picture 45">
            <a:extLst>
              <a:ext uri="{FF2B5EF4-FFF2-40B4-BE49-F238E27FC236}">
                <a16:creationId xmlns:a16="http://schemas.microsoft.com/office/drawing/2014/main" id="{3E081A21-35EF-1C91-3B0B-912AA527D05C}"/>
              </a:ext>
            </a:extLst>
          </p:cNvPr>
          <p:cNvPicPr>
            <a:picLocks noChangeAspect="1"/>
          </p:cNvPicPr>
          <p:nvPr/>
        </p:nvPicPr>
        <p:blipFill>
          <a:blip r:embed="rId5"/>
          <a:stretch>
            <a:fillRect/>
          </a:stretch>
        </p:blipFill>
        <p:spPr>
          <a:xfrm>
            <a:off x="6565114" y="2655042"/>
            <a:ext cx="2609550" cy="5277742"/>
          </a:xfrm>
          <a:prstGeom prst="rect">
            <a:avLst/>
          </a:prstGeom>
        </p:spPr>
      </p:pic>
      <p:pic>
        <p:nvPicPr>
          <p:cNvPr id="48" name="Picture 47">
            <a:extLst>
              <a:ext uri="{FF2B5EF4-FFF2-40B4-BE49-F238E27FC236}">
                <a16:creationId xmlns:a16="http://schemas.microsoft.com/office/drawing/2014/main" id="{174E6A76-4FD6-037A-F587-38649D73AF78}"/>
              </a:ext>
            </a:extLst>
          </p:cNvPr>
          <p:cNvPicPr>
            <a:picLocks noChangeAspect="1"/>
          </p:cNvPicPr>
          <p:nvPr/>
        </p:nvPicPr>
        <p:blipFill>
          <a:blip r:embed="rId6"/>
          <a:stretch>
            <a:fillRect/>
          </a:stretch>
        </p:blipFill>
        <p:spPr>
          <a:xfrm>
            <a:off x="527704" y="5501944"/>
            <a:ext cx="5685014" cy="3010489"/>
          </a:xfrm>
          <a:prstGeom prst="rect">
            <a:avLst/>
          </a:prstGeom>
        </p:spPr>
      </p:pic>
    </p:spTree>
    <p:extLst>
      <p:ext uri="{BB962C8B-B14F-4D97-AF65-F5344CB8AC3E}">
        <p14:creationId xmlns:p14="http://schemas.microsoft.com/office/powerpoint/2010/main" val="1437346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0F9A3-E6ED-537A-1A01-D671D0F4D08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47AAFF9-D188-3B7F-0E7A-EC71D7D6B65A}"/>
              </a:ext>
            </a:extLst>
          </p:cNvPr>
          <p:cNvGrpSpPr/>
          <p:nvPr/>
        </p:nvGrpSpPr>
        <p:grpSpPr>
          <a:xfrm>
            <a:off x="-2115891" y="7799978"/>
            <a:ext cx="23128778" cy="8012550"/>
            <a:chOff x="0" y="0"/>
            <a:chExt cx="30838370" cy="10683401"/>
          </a:xfrm>
        </p:grpSpPr>
        <p:grpSp>
          <p:nvGrpSpPr>
            <p:cNvPr id="3" name="Group 3">
              <a:extLst>
                <a:ext uri="{FF2B5EF4-FFF2-40B4-BE49-F238E27FC236}">
                  <a16:creationId xmlns:a16="http://schemas.microsoft.com/office/drawing/2014/main" id="{A09A3AF1-65AC-53BD-F24B-E7CD3C266882}"/>
                </a:ext>
              </a:extLst>
            </p:cNvPr>
            <p:cNvGrpSpPr/>
            <p:nvPr/>
          </p:nvGrpSpPr>
          <p:grpSpPr>
            <a:xfrm>
              <a:off x="2813439" y="2272603"/>
              <a:ext cx="24384000" cy="2758350"/>
              <a:chOff x="0" y="0"/>
              <a:chExt cx="4816593" cy="544859"/>
            </a:xfrm>
          </p:grpSpPr>
          <p:sp>
            <p:nvSpPr>
              <p:cNvPr id="4" name="Freeform 4">
                <a:extLst>
                  <a:ext uri="{FF2B5EF4-FFF2-40B4-BE49-F238E27FC236}">
                    <a16:creationId xmlns:a16="http://schemas.microsoft.com/office/drawing/2014/main" id="{C63FAF53-6128-8ED2-9614-7192CADAF53A}"/>
                  </a:ext>
                </a:extLst>
              </p:cNvPr>
              <p:cNvSpPr/>
              <p:nvPr/>
            </p:nvSpPr>
            <p:spPr>
              <a:xfrm>
                <a:off x="0" y="0"/>
                <a:ext cx="4816592" cy="544859"/>
              </a:xfrm>
              <a:custGeom>
                <a:avLst/>
                <a:gdLst/>
                <a:ahLst/>
                <a:cxnLst/>
                <a:rect l="l" t="t" r="r" b="b"/>
                <a:pathLst>
                  <a:path w="4816592" h="544859">
                    <a:moveTo>
                      <a:pt x="0" y="0"/>
                    </a:moveTo>
                    <a:lnTo>
                      <a:pt x="4816592" y="0"/>
                    </a:lnTo>
                    <a:lnTo>
                      <a:pt x="4816592" y="544859"/>
                    </a:lnTo>
                    <a:lnTo>
                      <a:pt x="0" y="544859"/>
                    </a:lnTo>
                    <a:close/>
                  </a:path>
                </a:pathLst>
              </a:custGeom>
              <a:solidFill>
                <a:srgbClr val="000000"/>
              </a:solidFill>
            </p:spPr>
            <p:txBody>
              <a:bodyPr/>
              <a:lstStyle/>
              <a:p>
                <a:endParaRPr lang="en-IN"/>
              </a:p>
            </p:txBody>
          </p:sp>
          <p:sp>
            <p:nvSpPr>
              <p:cNvPr id="5" name="TextBox 5">
                <a:extLst>
                  <a:ext uri="{FF2B5EF4-FFF2-40B4-BE49-F238E27FC236}">
                    <a16:creationId xmlns:a16="http://schemas.microsoft.com/office/drawing/2014/main" id="{2447C247-9662-BCA3-2AF6-B9FEA8832A4D}"/>
                  </a:ext>
                </a:extLst>
              </p:cNvPr>
              <p:cNvSpPr txBox="1"/>
              <p:nvPr/>
            </p:nvSpPr>
            <p:spPr>
              <a:xfrm>
                <a:off x="0" y="-38100"/>
                <a:ext cx="4816593" cy="582959"/>
              </a:xfrm>
              <a:prstGeom prst="rect">
                <a:avLst/>
              </a:prstGeom>
            </p:spPr>
            <p:txBody>
              <a:bodyPr lIns="50800" tIns="50800" rIns="50800" bIns="50800" rtlCol="0" anchor="ctr"/>
              <a:lstStyle/>
              <a:p>
                <a:pPr algn="ctr">
                  <a:lnSpc>
                    <a:spcPts val="2100"/>
                  </a:lnSpc>
                </a:pPr>
                <a:endParaRPr/>
              </a:p>
            </p:txBody>
          </p:sp>
        </p:grpSp>
        <p:sp>
          <p:nvSpPr>
            <p:cNvPr id="6" name="Freeform 6">
              <a:extLst>
                <a:ext uri="{FF2B5EF4-FFF2-40B4-BE49-F238E27FC236}">
                  <a16:creationId xmlns:a16="http://schemas.microsoft.com/office/drawing/2014/main" id="{A498D1E6-4C8D-C311-D341-D8F0B5D917E2}"/>
                </a:ext>
              </a:extLst>
            </p:cNvPr>
            <p:cNvSpPr/>
            <p:nvPr/>
          </p:nvSpPr>
          <p:spPr>
            <a:xfrm flipV="1">
              <a:off x="0" y="1466774"/>
              <a:ext cx="10472889" cy="8568728"/>
            </a:xfrm>
            <a:custGeom>
              <a:avLst/>
              <a:gdLst/>
              <a:ahLst/>
              <a:cxnLst/>
              <a:rect l="l" t="t" r="r" b="b"/>
              <a:pathLst>
                <a:path w="10472889" h="8568728">
                  <a:moveTo>
                    <a:pt x="0" y="8568727"/>
                  </a:moveTo>
                  <a:lnTo>
                    <a:pt x="10472889" y="8568727"/>
                  </a:lnTo>
                  <a:lnTo>
                    <a:pt x="10472889" y="0"/>
                  </a:lnTo>
                  <a:lnTo>
                    <a:pt x="0" y="0"/>
                  </a:lnTo>
                  <a:lnTo>
                    <a:pt x="0" y="856872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A399F9A2-F654-A5D9-0DD0-21F6002CEEEC}"/>
                </a:ext>
              </a:extLst>
            </p:cNvPr>
            <p:cNvSpPr/>
            <p:nvPr/>
          </p:nvSpPr>
          <p:spPr>
            <a:xfrm rot="10713287" flipV="1">
              <a:off x="10579279" y="1983968"/>
              <a:ext cx="10472889" cy="8568728"/>
            </a:xfrm>
            <a:custGeom>
              <a:avLst/>
              <a:gdLst/>
              <a:ahLst/>
              <a:cxnLst/>
              <a:rect l="l" t="t" r="r" b="b"/>
              <a:pathLst>
                <a:path w="10472889" h="8568728">
                  <a:moveTo>
                    <a:pt x="0" y="8568728"/>
                  </a:moveTo>
                  <a:lnTo>
                    <a:pt x="10472889" y="8568728"/>
                  </a:lnTo>
                  <a:lnTo>
                    <a:pt x="10472889" y="0"/>
                  </a:lnTo>
                  <a:lnTo>
                    <a:pt x="0" y="0"/>
                  </a:lnTo>
                  <a:lnTo>
                    <a:pt x="0" y="856872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8" name="Freeform 8">
              <a:extLst>
                <a:ext uri="{FF2B5EF4-FFF2-40B4-BE49-F238E27FC236}">
                  <a16:creationId xmlns:a16="http://schemas.microsoft.com/office/drawing/2014/main" id="{A701B932-81ED-F86E-6076-ABE7F21D8953}"/>
                </a:ext>
              </a:extLst>
            </p:cNvPr>
            <p:cNvSpPr/>
            <p:nvPr/>
          </p:nvSpPr>
          <p:spPr>
            <a:xfrm rot="-524899" flipV="1">
              <a:off x="19774774" y="746590"/>
              <a:ext cx="10472889" cy="8568728"/>
            </a:xfrm>
            <a:custGeom>
              <a:avLst/>
              <a:gdLst/>
              <a:ahLst/>
              <a:cxnLst/>
              <a:rect l="l" t="t" r="r" b="b"/>
              <a:pathLst>
                <a:path w="10472889" h="8568728">
                  <a:moveTo>
                    <a:pt x="0" y="8568727"/>
                  </a:moveTo>
                  <a:lnTo>
                    <a:pt x="10472889" y="8568727"/>
                  </a:lnTo>
                  <a:lnTo>
                    <a:pt x="10472889" y="0"/>
                  </a:lnTo>
                  <a:lnTo>
                    <a:pt x="0" y="0"/>
                  </a:lnTo>
                  <a:lnTo>
                    <a:pt x="0" y="856872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sp>
        <p:nvSpPr>
          <p:cNvPr id="10" name="TextBox 10">
            <a:extLst>
              <a:ext uri="{FF2B5EF4-FFF2-40B4-BE49-F238E27FC236}">
                <a16:creationId xmlns:a16="http://schemas.microsoft.com/office/drawing/2014/main" id="{80812ECC-3427-FDEE-0710-BC3F1CD53CED}"/>
              </a:ext>
            </a:extLst>
          </p:cNvPr>
          <p:cNvSpPr txBox="1"/>
          <p:nvPr/>
        </p:nvSpPr>
        <p:spPr>
          <a:xfrm>
            <a:off x="689487" y="595406"/>
            <a:ext cx="12141610" cy="1231106"/>
          </a:xfrm>
          <a:prstGeom prst="rect">
            <a:avLst/>
          </a:prstGeom>
        </p:spPr>
        <p:txBody>
          <a:bodyPr wrap="square" lIns="0" tIns="0" rIns="0" bIns="0" rtlCol="0" anchor="t">
            <a:spAutoFit/>
          </a:bodyPr>
          <a:lstStyle/>
          <a:p>
            <a:pPr>
              <a:lnSpc>
                <a:spcPts val="9600"/>
              </a:lnSpc>
            </a:pPr>
            <a:r>
              <a:rPr lang="en-US" sz="8000" spc="-200">
                <a:solidFill>
                  <a:srgbClr val="343434"/>
                </a:solidFill>
                <a:latin typeface="Cardo"/>
              </a:rPr>
              <a:t>Uncertainty Determination</a:t>
            </a:r>
          </a:p>
        </p:txBody>
      </p:sp>
      <p:sp>
        <p:nvSpPr>
          <p:cNvPr id="18" name="Rectangle 17">
            <a:extLst>
              <a:ext uri="{FF2B5EF4-FFF2-40B4-BE49-F238E27FC236}">
                <a16:creationId xmlns:a16="http://schemas.microsoft.com/office/drawing/2014/main" id="{F9093348-28FE-9DFE-38FE-FFD00F81CA25}"/>
              </a:ext>
            </a:extLst>
          </p:cNvPr>
          <p:cNvSpPr/>
          <p:nvPr/>
        </p:nvSpPr>
        <p:spPr>
          <a:xfrm>
            <a:off x="14040466" y="1996356"/>
            <a:ext cx="3919430" cy="2177437"/>
          </a:xfrm>
          <a:prstGeom prst="rect">
            <a:avLst/>
          </a:prstGeom>
          <a:solidFill>
            <a:srgbClr val="F1F0F0"/>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spc="192" dirty="0">
                <a:solidFill>
                  <a:srgbClr val="000000"/>
                </a:solidFill>
                <a:latin typeface="Didact Gothic"/>
              </a:rPr>
              <a:t>Risk Mitigation</a:t>
            </a:r>
            <a:r>
              <a:rPr lang="en-IN" sz="1400" spc="192" dirty="0">
                <a:solidFill>
                  <a:srgbClr val="000000"/>
                </a:solidFill>
                <a:latin typeface="Didact Gothic"/>
              </a:rPr>
              <a:t>:</a:t>
            </a:r>
          </a:p>
          <a:p>
            <a:pPr algn="ctr"/>
            <a:r>
              <a:rPr lang="en-IN" sz="1400" spc="192" dirty="0">
                <a:solidFill>
                  <a:srgbClr val="000000"/>
                </a:solidFill>
                <a:latin typeface="Didact Gothic"/>
              </a:rPr>
              <a:t> Uncertainty estimation in the supply chain allows businesses to identify and assess potential risks more </a:t>
            </a:r>
            <a:r>
              <a:rPr lang="en-IN" sz="1400" spc="192">
                <a:solidFill>
                  <a:schemeClr val="tx1"/>
                </a:solidFill>
                <a:latin typeface="Didact Gothic"/>
              </a:rPr>
              <a:t>accurately, enabling </a:t>
            </a:r>
            <a:r>
              <a:rPr lang="en-IN" sz="1400" spc="192" dirty="0">
                <a:solidFill>
                  <a:srgbClr val="000000"/>
                </a:solidFill>
                <a:latin typeface="Didact Gothic"/>
              </a:rPr>
              <a:t>proactive risk management strategies to mitigate the impact of unforeseen events such as supply chain disruptions or demand fluctuations.</a:t>
            </a:r>
          </a:p>
        </p:txBody>
      </p:sp>
      <p:sp>
        <p:nvSpPr>
          <p:cNvPr id="19" name="Rectangle 18">
            <a:extLst>
              <a:ext uri="{FF2B5EF4-FFF2-40B4-BE49-F238E27FC236}">
                <a16:creationId xmlns:a16="http://schemas.microsoft.com/office/drawing/2014/main" id="{4F72FCD6-5907-A8F6-3775-8387F345FD77}"/>
              </a:ext>
            </a:extLst>
          </p:cNvPr>
          <p:cNvSpPr/>
          <p:nvPr/>
        </p:nvSpPr>
        <p:spPr>
          <a:xfrm>
            <a:off x="14040466" y="4341949"/>
            <a:ext cx="3919430" cy="2177437"/>
          </a:xfrm>
          <a:prstGeom prst="rect">
            <a:avLst/>
          </a:prstGeom>
          <a:solidFill>
            <a:srgbClr val="63C5DA">
              <a:alpha val="50000"/>
            </a:srgb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spc="192" dirty="0">
                <a:solidFill>
                  <a:srgbClr val="000000"/>
                </a:solidFill>
                <a:latin typeface="Didact Gothic"/>
              </a:rPr>
              <a:t>Optimized Inventory Management</a:t>
            </a:r>
            <a:r>
              <a:rPr lang="en-IN" sz="1400" spc="192" dirty="0">
                <a:solidFill>
                  <a:srgbClr val="000000"/>
                </a:solidFill>
                <a:latin typeface="Didact Gothic"/>
              </a:rPr>
              <a:t>: </a:t>
            </a:r>
          </a:p>
          <a:p>
            <a:pPr algn="ctr"/>
            <a:r>
              <a:rPr lang="en-IN" sz="1400" spc="192" dirty="0">
                <a:solidFill>
                  <a:srgbClr val="000000"/>
                </a:solidFill>
                <a:latin typeface="Didact Gothic"/>
              </a:rPr>
              <a:t>By quantifying prediction uncertainty, businesses can adjust buffer stock levels more precisely, ensuring adequate inventory to meet demand variability while minimizing excess inventory holding costs.</a:t>
            </a:r>
          </a:p>
        </p:txBody>
      </p:sp>
      <p:sp>
        <p:nvSpPr>
          <p:cNvPr id="20" name="Rectangle 19">
            <a:extLst>
              <a:ext uri="{FF2B5EF4-FFF2-40B4-BE49-F238E27FC236}">
                <a16:creationId xmlns:a16="http://schemas.microsoft.com/office/drawing/2014/main" id="{72C7B0B3-7BCD-08C9-86AD-9B6ABD3F1D7E}"/>
              </a:ext>
            </a:extLst>
          </p:cNvPr>
          <p:cNvSpPr/>
          <p:nvPr/>
        </p:nvSpPr>
        <p:spPr>
          <a:xfrm>
            <a:off x="14040466" y="6687541"/>
            <a:ext cx="3919430" cy="2177437"/>
          </a:xfrm>
          <a:prstGeom prst="rect">
            <a:avLst/>
          </a:prstGeom>
          <a:solidFill>
            <a:srgbClr val="FA6559">
              <a:alpha val="50000"/>
            </a:srgb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spc="192">
                <a:solidFill>
                  <a:srgbClr val="000000"/>
                </a:solidFill>
                <a:latin typeface="Didact Gothic"/>
              </a:rPr>
              <a:t>Enhanced Decision-Making</a:t>
            </a:r>
            <a:r>
              <a:rPr lang="en-IN" sz="1400" spc="192">
                <a:solidFill>
                  <a:srgbClr val="000000"/>
                </a:solidFill>
                <a:latin typeface="Didact Gothic"/>
              </a:rPr>
              <a:t>: Incorporating uncertainty estimation into demand planning processes provides decision-makers with more reliable forecasts and a clearer understanding of potential deviations, facilitating informed decision-making and improving overall supply chain resilience.</a:t>
            </a:r>
          </a:p>
        </p:txBody>
      </p:sp>
      <p:pic>
        <p:nvPicPr>
          <p:cNvPr id="11" name="Picture 10">
            <a:extLst>
              <a:ext uri="{FF2B5EF4-FFF2-40B4-BE49-F238E27FC236}">
                <a16:creationId xmlns:a16="http://schemas.microsoft.com/office/drawing/2014/main" id="{AE24F61D-7513-3055-9378-45AE4CB698A2}"/>
              </a:ext>
            </a:extLst>
          </p:cNvPr>
          <p:cNvPicPr>
            <a:picLocks noChangeAspect="1"/>
          </p:cNvPicPr>
          <p:nvPr/>
        </p:nvPicPr>
        <p:blipFill>
          <a:blip r:embed="rId4"/>
          <a:stretch>
            <a:fillRect/>
          </a:stretch>
        </p:blipFill>
        <p:spPr>
          <a:xfrm>
            <a:off x="9020063" y="2749731"/>
            <a:ext cx="4003335" cy="2273935"/>
          </a:xfrm>
          <a:prstGeom prst="rect">
            <a:avLst/>
          </a:prstGeom>
        </p:spPr>
      </p:pic>
      <p:sp>
        <p:nvSpPr>
          <p:cNvPr id="12" name="Rectangle: Rounded Corners 11">
            <a:extLst>
              <a:ext uri="{FF2B5EF4-FFF2-40B4-BE49-F238E27FC236}">
                <a16:creationId xmlns:a16="http://schemas.microsoft.com/office/drawing/2014/main" id="{10059410-58C8-9C11-37EE-A9148F89B580}"/>
              </a:ext>
            </a:extLst>
          </p:cNvPr>
          <p:cNvSpPr/>
          <p:nvPr/>
        </p:nvSpPr>
        <p:spPr>
          <a:xfrm>
            <a:off x="9636697" y="2058864"/>
            <a:ext cx="2770066" cy="599749"/>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spc="192" dirty="0">
                <a:solidFill>
                  <a:schemeClr val="bg1"/>
                </a:solidFill>
                <a:latin typeface="Didact Gothic"/>
              </a:rPr>
              <a:t>Aggregation and Embedding of Features</a:t>
            </a:r>
          </a:p>
        </p:txBody>
      </p:sp>
      <p:sp>
        <p:nvSpPr>
          <p:cNvPr id="13" name="Arrow: Chevron 12">
            <a:extLst>
              <a:ext uri="{FF2B5EF4-FFF2-40B4-BE49-F238E27FC236}">
                <a16:creationId xmlns:a16="http://schemas.microsoft.com/office/drawing/2014/main" id="{0208FCAA-C279-65FA-AF8D-E2F3BA650794}"/>
              </a:ext>
            </a:extLst>
          </p:cNvPr>
          <p:cNvSpPr/>
          <p:nvPr/>
        </p:nvSpPr>
        <p:spPr>
          <a:xfrm rot="5400000">
            <a:off x="10836883" y="5205526"/>
            <a:ext cx="369695" cy="614931"/>
          </a:xfrm>
          <a:prstGeom prst="chevron">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Arrow: Chevron 13">
            <a:extLst>
              <a:ext uri="{FF2B5EF4-FFF2-40B4-BE49-F238E27FC236}">
                <a16:creationId xmlns:a16="http://schemas.microsoft.com/office/drawing/2014/main" id="{FE0631C1-F861-EB8E-234E-269F4C53FAC8}"/>
              </a:ext>
            </a:extLst>
          </p:cNvPr>
          <p:cNvSpPr/>
          <p:nvPr/>
        </p:nvSpPr>
        <p:spPr>
          <a:xfrm rot="5400000">
            <a:off x="10836883" y="5452979"/>
            <a:ext cx="369695" cy="614931"/>
          </a:xfrm>
          <a:prstGeom prst="chevron">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TextBox 14">
            <a:extLst>
              <a:ext uri="{FF2B5EF4-FFF2-40B4-BE49-F238E27FC236}">
                <a16:creationId xmlns:a16="http://schemas.microsoft.com/office/drawing/2014/main" id="{A9EAC431-38D3-9507-58B1-283AAAE51EEE}"/>
              </a:ext>
            </a:extLst>
          </p:cNvPr>
          <p:cNvSpPr txBox="1"/>
          <p:nvPr/>
        </p:nvSpPr>
        <p:spPr>
          <a:xfrm>
            <a:off x="12224851" y="5284940"/>
            <a:ext cx="1434826" cy="646331"/>
          </a:xfrm>
          <a:prstGeom prst="rect">
            <a:avLst/>
          </a:prstGeom>
          <a:noFill/>
        </p:spPr>
        <p:txBody>
          <a:bodyPr wrap="square" rtlCol="0">
            <a:spAutoFit/>
          </a:bodyPr>
          <a:lstStyle/>
          <a:p>
            <a:r>
              <a:rPr lang="en-IN">
                <a:latin typeface="Didact Gothic" panose="00000500000000000000" pitchFamily="2" charset="0"/>
              </a:rPr>
              <a:t>Flatten and Concatenate</a:t>
            </a:r>
          </a:p>
        </p:txBody>
      </p:sp>
      <p:sp>
        <p:nvSpPr>
          <p:cNvPr id="16" name="Rectangle: Rounded Corners 15">
            <a:extLst>
              <a:ext uri="{FF2B5EF4-FFF2-40B4-BE49-F238E27FC236}">
                <a16:creationId xmlns:a16="http://schemas.microsoft.com/office/drawing/2014/main" id="{C76AC175-D3A6-2531-B176-075BFAEC7ACC}"/>
              </a:ext>
            </a:extLst>
          </p:cNvPr>
          <p:cNvSpPr/>
          <p:nvPr/>
        </p:nvSpPr>
        <p:spPr>
          <a:xfrm>
            <a:off x="9739094" y="6036410"/>
            <a:ext cx="2565273" cy="681933"/>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spc="192" dirty="0">
                <a:solidFill>
                  <a:schemeClr val="bg1"/>
                </a:solidFill>
                <a:latin typeface="Didact Gothic"/>
              </a:rPr>
              <a:t>2 Dense Layered NN (125 each )</a:t>
            </a:r>
          </a:p>
        </p:txBody>
      </p:sp>
      <p:sp>
        <p:nvSpPr>
          <p:cNvPr id="17" name="Oval 16">
            <a:extLst>
              <a:ext uri="{FF2B5EF4-FFF2-40B4-BE49-F238E27FC236}">
                <a16:creationId xmlns:a16="http://schemas.microsoft.com/office/drawing/2014/main" id="{44D6AB4C-AC66-AA33-BAFA-B1EAB69D1D8E}"/>
              </a:ext>
            </a:extLst>
          </p:cNvPr>
          <p:cNvSpPr/>
          <p:nvPr/>
        </p:nvSpPr>
        <p:spPr>
          <a:xfrm>
            <a:off x="7928692" y="6042690"/>
            <a:ext cx="1252865" cy="532162"/>
          </a:xfrm>
          <a:prstGeom prst="ellipse">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spc="192" dirty="0" err="1">
                <a:solidFill>
                  <a:schemeClr val="bg1"/>
                </a:solidFill>
                <a:latin typeface="Didact Gothic"/>
              </a:rPr>
              <a:t>Relu</a:t>
            </a:r>
            <a:endParaRPr lang="en-IN" sz="1400" spc="192" dirty="0">
              <a:solidFill>
                <a:schemeClr val="bg1"/>
              </a:solidFill>
              <a:latin typeface="Didact Gothic"/>
            </a:endParaRPr>
          </a:p>
        </p:txBody>
      </p:sp>
      <p:sp>
        <p:nvSpPr>
          <p:cNvPr id="23" name="Rectangle: Rounded Corners 22">
            <a:extLst>
              <a:ext uri="{FF2B5EF4-FFF2-40B4-BE49-F238E27FC236}">
                <a16:creationId xmlns:a16="http://schemas.microsoft.com/office/drawing/2014/main" id="{CB836DD2-455C-49D2-3466-1460044964ED}"/>
              </a:ext>
            </a:extLst>
          </p:cNvPr>
          <p:cNvSpPr/>
          <p:nvPr/>
        </p:nvSpPr>
        <p:spPr>
          <a:xfrm>
            <a:off x="9739094" y="7731089"/>
            <a:ext cx="2565273" cy="615681"/>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spc="192" dirty="0">
                <a:solidFill>
                  <a:schemeClr val="bg1"/>
                </a:solidFill>
                <a:latin typeface="Didact Gothic"/>
              </a:rPr>
              <a:t>Dense Layer ( 9 dimension )</a:t>
            </a:r>
          </a:p>
        </p:txBody>
      </p:sp>
      <p:sp>
        <p:nvSpPr>
          <p:cNvPr id="24" name="Oval 23">
            <a:extLst>
              <a:ext uri="{FF2B5EF4-FFF2-40B4-BE49-F238E27FC236}">
                <a16:creationId xmlns:a16="http://schemas.microsoft.com/office/drawing/2014/main" id="{C8E0BDF9-D696-BF14-099C-5546445B808F}"/>
              </a:ext>
            </a:extLst>
          </p:cNvPr>
          <p:cNvSpPr/>
          <p:nvPr/>
        </p:nvSpPr>
        <p:spPr>
          <a:xfrm>
            <a:off x="7950722" y="7786588"/>
            <a:ext cx="1252865" cy="532162"/>
          </a:xfrm>
          <a:prstGeom prst="ellipse">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spc="192" dirty="0">
                <a:solidFill>
                  <a:schemeClr val="bg1"/>
                </a:solidFill>
                <a:latin typeface="Didact Gothic"/>
              </a:rPr>
              <a:t>Linear</a:t>
            </a:r>
          </a:p>
        </p:txBody>
      </p:sp>
      <p:sp>
        <p:nvSpPr>
          <p:cNvPr id="26" name="Arrow: Chevron 25">
            <a:extLst>
              <a:ext uri="{FF2B5EF4-FFF2-40B4-BE49-F238E27FC236}">
                <a16:creationId xmlns:a16="http://schemas.microsoft.com/office/drawing/2014/main" id="{DF6DD448-F074-4BA2-CE93-69075A6CCBA4}"/>
              </a:ext>
            </a:extLst>
          </p:cNvPr>
          <p:cNvSpPr/>
          <p:nvPr/>
        </p:nvSpPr>
        <p:spPr>
          <a:xfrm rot="5400000">
            <a:off x="10836883" y="7147656"/>
            <a:ext cx="369695" cy="614931"/>
          </a:xfrm>
          <a:prstGeom prst="chevron">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Left 27">
            <a:extLst>
              <a:ext uri="{FF2B5EF4-FFF2-40B4-BE49-F238E27FC236}">
                <a16:creationId xmlns:a16="http://schemas.microsoft.com/office/drawing/2014/main" id="{08EA7E34-607C-1BC9-87A6-91177D47C989}"/>
              </a:ext>
            </a:extLst>
          </p:cNvPr>
          <p:cNvSpPr/>
          <p:nvPr/>
        </p:nvSpPr>
        <p:spPr>
          <a:xfrm>
            <a:off x="11637564" y="5504704"/>
            <a:ext cx="468076" cy="239285"/>
          </a:xfrm>
          <a:prstGeom prst="leftArrow">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 name="Picture 29">
            <a:extLst>
              <a:ext uri="{FF2B5EF4-FFF2-40B4-BE49-F238E27FC236}">
                <a16:creationId xmlns:a16="http://schemas.microsoft.com/office/drawing/2014/main" id="{1A693FA8-A3A2-2B66-DC42-B8723C3C79A2}"/>
              </a:ext>
            </a:extLst>
          </p:cNvPr>
          <p:cNvPicPr>
            <a:picLocks noChangeAspect="1"/>
          </p:cNvPicPr>
          <p:nvPr/>
        </p:nvPicPr>
        <p:blipFill rotWithShape="1">
          <a:blip r:embed="rId5"/>
          <a:srcRect t="2018"/>
          <a:stretch/>
        </p:blipFill>
        <p:spPr>
          <a:xfrm>
            <a:off x="1858558" y="1773750"/>
            <a:ext cx="4172970" cy="2705800"/>
          </a:xfrm>
          <a:prstGeom prst="rect">
            <a:avLst/>
          </a:prstGeom>
        </p:spPr>
      </p:pic>
      <p:pic>
        <p:nvPicPr>
          <p:cNvPr id="32" name="Picture 31">
            <a:extLst>
              <a:ext uri="{FF2B5EF4-FFF2-40B4-BE49-F238E27FC236}">
                <a16:creationId xmlns:a16="http://schemas.microsoft.com/office/drawing/2014/main" id="{85441A50-CAE4-3C15-4A1F-249F9866111A}"/>
              </a:ext>
            </a:extLst>
          </p:cNvPr>
          <p:cNvPicPr>
            <a:picLocks noChangeAspect="1"/>
          </p:cNvPicPr>
          <p:nvPr/>
        </p:nvPicPr>
        <p:blipFill>
          <a:blip r:embed="rId6"/>
          <a:stretch>
            <a:fillRect/>
          </a:stretch>
        </p:blipFill>
        <p:spPr>
          <a:xfrm>
            <a:off x="1072018" y="4709405"/>
            <a:ext cx="5746050" cy="4474553"/>
          </a:xfrm>
          <a:prstGeom prst="rect">
            <a:avLst/>
          </a:prstGeom>
        </p:spPr>
      </p:pic>
      <p:sp>
        <p:nvSpPr>
          <p:cNvPr id="9" name="Arrow: Chevron 8">
            <a:extLst>
              <a:ext uri="{FF2B5EF4-FFF2-40B4-BE49-F238E27FC236}">
                <a16:creationId xmlns:a16="http://schemas.microsoft.com/office/drawing/2014/main" id="{7FF5D7CD-8CB9-90F5-3638-68E1ED836748}"/>
              </a:ext>
            </a:extLst>
          </p:cNvPr>
          <p:cNvSpPr/>
          <p:nvPr/>
        </p:nvSpPr>
        <p:spPr>
          <a:xfrm>
            <a:off x="9145335" y="6072068"/>
            <a:ext cx="369695" cy="614931"/>
          </a:xfrm>
          <a:prstGeom prst="chevron">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hevron 28">
            <a:extLst>
              <a:ext uri="{FF2B5EF4-FFF2-40B4-BE49-F238E27FC236}">
                <a16:creationId xmlns:a16="http://schemas.microsoft.com/office/drawing/2014/main" id="{384DDB35-E47A-B70E-A634-5F99857DAA00}"/>
              </a:ext>
            </a:extLst>
          </p:cNvPr>
          <p:cNvSpPr/>
          <p:nvPr/>
        </p:nvSpPr>
        <p:spPr>
          <a:xfrm>
            <a:off x="9177024" y="7746813"/>
            <a:ext cx="369695" cy="614931"/>
          </a:xfrm>
          <a:prstGeom prst="chevron">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Arrow: Chevron 34">
            <a:extLst>
              <a:ext uri="{FF2B5EF4-FFF2-40B4-BE49-F238E27FC236}">
                <a16:creationId xmlns:a16="http://schemas.microsoft.com/office/drawing/2014/main" id="{EB5BE198-53AD-2EDC-3967-A7FEB55D1CC7}"/>
              </a:ext>
            </a:extLst>
          </p:cNvPr>
          <p:cNvSpPr/>
          <p:nvPr/>
        </p:nvSpPr>
        <p:spPr>
          <a:xfrm rot="5400000">
            <a:off x="10836883" y="6915443"/>
            <a:ext cx="369695" cy="614931"/>
          </a:xfrm>
          <a:prstGeom prst="chevron">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31" name="Straight Connector 30">
            <a:extLst>
              <a:ext uri="{FF2B5EF4-FFF2-40B4-BE49-F238E27FC236}">
                <a16:creationId xmlns:a16="http://schemas.microsoft.com/office/drawing/2014/main" id="{FFD86CCD-5B00-3A31-978B-11BC4BF098AA}"/>
              </a:ext>
            </a:extLst>
          </p:cNvPr>
          <p:cNvCxnSpPr/>
          <p:nvPr/>
        </p:nvCxnSpPr>
        <p:spPr>
          <a:xfrm>
            <a:off x="7424838" y="2757948"/>
            <a:ext cx="0" cy="4822723"/>
          </a:xfrm>
          <a:prstGeom prst="line">
            <a:avLst/>
          </a:prstGeom>
          <a:ln w="19050"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121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0F0"/>
        </a:solidFill>
        <a:effectLst/>
      </p:bgPr>
    </p:bg>
    <p:spTree>
      <p:nvGrpSpPr>
        <p:cNvPr id="1" name="">
          <a:extLst>
            <a:ext uri="{FF2B5EF4-FFF2-40B4-BE49-F238E27FC236}">
              <a16:creationId xmlns:a16="http://schemas.microsoft.com/office/drawing/2014/main" id="{1BB6A4CE-3078-23FC-F1CD-728372B272B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2B96D18-AEDE-A229-00C4-CFA21577F515}"/>
              </a:ext>
            </a:extLst>
          </p:cNvPr>
          <p:cNvGrpSpPr/>
          <p:nvPr/>
        </p:nvGrpSpPr>
        <p:grpSpPr>
          <a:xfrm>
            <a:off x="-2115891" y="7799978"/>
            <a:ext cx="23128778" cy="8012550"/>
            <a:chOff x="0" y="0"/>
            <a:chExt cx="30838370" cy="10683401"/>
          </a:xfrm>
        </p:grpSpPr>
        <p:grpSp>
          <p:nvGrpSpPr>
            <p:cNvPr id="3" name="Group 3">
              <a:extLst>
                <a:ext uri="{FF2B5EF4-FFF2-40B4-BE49-F238E27FC236}">
                  <a16:creationId xmlns:a16="http://schemas.microsoft.com/office/drawing/2014/main" id="{091D2513-9A76-AD42-DEBF-8D40CA2BDD54}"/>
                </a:ext>
              </a:extLst>
            </p:cNvPr>
            <p:cNvGrpSpPr/>
            <p:nvPr/>
          </p:nvGrpSpPr>
          <p:grpSpPr>
            <a:xfrm>
              <a:off x="2813439" y="2272603"/>
              <a:ext cx="24384000" cy="2758350"/>
              <a:chOff x="0" y="0"/>
              <a:chExt cx="4816593" cy="544859"/>
            </a:xfrm>
          </p:grpSpPr>
          <p:sp>
            <p:nvSpPr>
              <p:cNvPr id="4" name="Freeform 4">
                <a:extLst>
                  <a:ext uri="{FF2B5EF4-FFF2-40B4-BE49-F238E27FC236}">
                    <a16:creationId xmlns:a16="http://schemas.microsoft.com/office/drawing/2014/main" id="{223D26D7-50BE-AA53-1F60-FF91274FD5ED}"/>
                  </a:ext>
                </a:extLst>
              </p:cNvPr>
              <p:cNvSpPr/>
              <p:nvPr/>
            </p:nvSpPr>
            <p:spPr>
              <a:xfrm>
                <a:off x="0" y="0"/>
                <a:ext cx="4816592" cy="544859"/>
              </a:xfrm>
              <a:custGeom>
                <a:avLst/>
                <a:gdLst/>
                <a:ahLst/>
                <a:cxnLst/>
                <a:rect l="l" t="t" r="r" b="b"/>
                <a:pathLst>
                  <a:path w="4816592" h="544859">
                    <a:moveTo>
                      <a:pt x="0" y="0"/>
                    </a:moveTo>
                    <a:lnTo>
                      <a:pt x="4816592" y="0"/>
                    </a:lnTo>
                    <a:lnTo>
                      <a:pt x="4816592" y="544859"/>
                    </a:lnTo>
                    <a:lnTo>
                      <a:pt x="0" y="544859"/>
                    </a:lnTo>
                    <a:close/>
                  </a:path>
                </a:pathLst>
              </a:custGeom>
              <a:solidFill>
                <a:srgbClr val="000000"/>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TextBox 5">
                <a:extLst>
                  <a:ext uri="{FF2B5EF4-FFF2-40B4-BE49-F238E27FC236}">
                    <a16:creationId xmlns:a16="http://schemas.microsoft.com/office/drawing/2014/main" id="{CDF5D9A4-6FBE-0E24-D5C5-B7D24E9D0E7E}"/>
                  </a:ext>
                </a:extLst>
              </p:cNvPr>
              <p:cNvSpPr txBox="1"/>
              <p:nvPr/>
            </p:nvSpPr>
            <p:spPr>
              <a:xfrm>
                <a:off x="0" y="-38100"/>
                <a:ext cx="4816593" cy="582959"/>
              </a:xfrm>
              <a:prstGeom prst="rect">
                <a:avLst/>
              </a:prstGeom>
            </p:spPr>
            <p:txBody>
              <a:bodyPr lIns="50800" tIns="50800" rIns="50800" bIns="50800" rtlCol="0" anchor="ctr"/>
              <a:lstStyle/>
              <a:p>
                <a:pPr marL="0" marR="0" lvl="0" indent="0" algn="ctr" defTabSz="914400" rtl="0" eaLnBrk="1" fontAlgn="auto" latinLnBrk="0" hangingPunct="1">
                  <a:lnSpc>
                    <a:spcPts val="21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6" name="Freeform 6">
              <a:extLst>
                <a:ext uri="{FF2B5EF4-FFF2-40B4-BE49-F238E27FC236}">
                  <a16:creationId xmlns:a16="http://schemas.microsoft.com/office/drawing/2014/main" id="{DD7C8DCC-D91A-2D93-1681-089BDEE341EA}"/>
                </a:ext>
              </a:extLst>
            </p:cNvPr>
            <p:cNvSpPr/>
            <p:nvPr/>
          </p:nvSpPr>
          <p:spPr>
            <a:xfrm flipV="1">
              <a:off x="0" y="1466774"/>
              <a:ext cx="10472889" cy="8568728"/>
            </a:xfrm>
            <a:custGeom>
              <a:avLst/>
              <a:gdLst/>
              <a:ahLst/>
              <a:cxnLst/>
              <a:rect l="l" t="t" r="r" b="b"/>
              <a:pathLst>
                <a:path w="10472889" h="8568728">
                  <a:moveTo>
                    <a:pt x="0" y="8568727"/>
                  </a:moveTo>
                  <a:lnTo>
                    <a:pt x="10472889" y="8568727"/>
                  </a:lnTo>
                  <a:lnTo>
                    <a:pt x="10472889" y="0"/>
                  </a:lnTo>
                  <a:lnTo>
                    <a:pt x="0" y="0"/>
                  </a:lnTo>
                  <a:lnTo>
                    <a:pt x="0" y="856872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Freeform 7">
              <a:extLst>
                <a:ext uri="{FF2B5EF4-FFF2-40B4-BE49-F238E27FC236}">
                  <a16:creationId xmlns:a16="http://schemas.microsoft.com/office/drawing/2014/main" id="{65BFB12E-B33F-10C8-6DD1-7E1FA5CFC09E}"/>
                </a:ext>
              </a:extLst>
            </p:cNvPr>
            <p:cNvSpPr/>
            <p:nvPr/>
          </p:nvSpPr>
          <p:spPr>
            <a:xfrm rot="10713287" flipV="1">
              <a:off x="10579279" y="1983968"/>
              <a:ext cx="10472889" cy="8568728"/>
            </a:xfrm>
            <a:custGeom>
              <a:avLst/>
              <a:gdLst/>
              <a:ahLst/>
              <a:cxnLst/>
              <a:rect l="l" t="t" r="r" b="b"/>
              <a:pathLst>
                <a:path w="10472889" h="8568728">
                  <a:moveTo>
                    <a:pt x="0" y="8568728"/>
                  </a:moveTo>
                  <a:lnTo>
                    <a:pt x="10472889" y="8568728"/>
                  </a:lnTo>
                  <a:lnTo>
                    <a:pt x="10472889" y="0"/>
                  </a:lnTo>
                  <a:lnTo>
                    <a:pt x="0" y="0"/>
                  </a:lnTo>
                  <a:lnTo>
                    <a:pt x="0" y="856872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Freeform 8">
              <a:extLst>
                <a:ext uri="{FF2B5EF4-FFF2-40B4-BE49-F238E27FC236}">
                  <a16:creationId xmlns:a16="http://schemas.microsoft.com/office/drawing/2014/main" id="{422F5A4A-A14E-8583-73A2-3DFBE928312A}"/>
                </a:ext>
              </a:extLst>
            </p:cNvPr>
            <p:cNvSpPr/>
            <p:nvPr/>
          </p:nvSpPr>
          <p:spPr>
            <a:xfrm rot="-524899" flipV="1">
              <a:off x="19774774" y="746590"/>
              <a:ext cx="10472889" cy="8568728"/>
            </a:xfrm>
            <a:custGeom>
              <a:avLst/>
              <a:gdLst/>
              <a:ahLst/>
              <a:cxnLst/>
              <a:rect l="l" t="t" r="r" b="b"/>
              <a:pathLst>
                <a:path w="10472889" h="8568728">
                  <a:moveTo>
                    <a:pt x="0" y="8568727"/>
                  </a:moveTo>
                  <a:lnTo>
                    <a:pt x="10472889" y="8568727"/>
                  </a:lnTo>
                  <a:lnTo>
                    <a:pt x="10472889" y="0"/>
                  </a:lnTo>
                  <a:lnTo>
                    <a:pt x="0" y="0"/>
                  </a:lnTo>
                  <a:lnTo>
                    <a:pt x="0" y="856872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0" name="TextBox 10">
            <a:extLst>
              <a:ext uri="{FF2B5EF4-FFF2-40B4-BE49-F238E27FC236}">
                <a16:creationId xmlns:a16="http://schemas.microsoft.com/office/drawing/2014/main" id="{CC08A36A-C306-A613-F8EC-5BA7AC87815C}"/>
              </a:ext>
            </a:extLst>
          </p:cNvPr>
          <p:cNvSpPr txBox="1"/>
          <p:nvPr/>
        </p:nvSpPr>
        <p:spPr>
          <a:xfrm>
            <a:off x="689487" y="595406"/>
            <a:ext cx="9693378" cy="1231106"/>
          </a:xfrm>
          <a:prstGeom prst="rect">
            <a:avLst/>
          </a:prstGeom>
        </p:spPr>
        <p:txBody>
          <a:bodyPr wrap="square" lIns="0" tIns="0" rIns="0" bIns="0" rtlCol="0" anchor="t">
            <a:spAutoFit/>
          </a:bodyPr>
          <a:lstStyle/>
          <a:p>
            <a:pPr marL="0" marR="0" lvl="0" indent="0" algn="l" defTabSz="914400" rtl="0" eaLnBrk="1" fontAlgn="auto" latinLnBrk="0" hangingPunct="1">
              <a:lnSpc>
                <a:spcPts val="9600"/>
              </a:lnSpc>
              <a:spcBef>
                <a:spcPts val="0"/>
              </a:spcBef>
              <a:spcAft>
                <a:spcPts val="0"/>
              </a:spcAft>
              <a:buClrTx/>
              <a:buSzTx/>
              <a:buFontTx/>
              <a:buNone/>
              <a:tabLst/>
              <a:defRPr/>
            </a:pPr>
            <a:r>
              <a:rPr kumimoji="0" lang="en-US" sz="8000" b="0" i="0" u="none" strike="noStrike" kern="1200" cap="none" spc="-200" normalizeH="0" baseline="0" noProof="0" dirty="0">
                <a:ln>
                  <a:noFill/>
                </a:ln>
                <a:solidFill>
                  <a:srgbClr val="000000"/>
                </a:solidFill>
                <a:effectLst/>
                <a:uLnTx/>
                <a:uFillTx/>
                <a:latin typeface="Cardo"/>
                <a:ea typeface="+mn-ea"/>
                <a:cs typeface="+mn-cs"/>
              </a:rPr>
              <a:t>Products</a:t>
            </a:r>
            <a:r>
              <a:rPr kumimoji="0" lang="en-US" sz="8000" b="0" i="0" u="none" strike="noStrike" kern="1200" cap="none" spc="-200" normalizeH="0" baseline="0" noProof="0">
                <a:ln>
                  <a:noFill/>
                </a:ln>
                <a:solidFill>
                  <a:srgbClr val="000000"/>
                </a:solidFill>
                <a:effectLst/>
                <a:uLnTx/>
                <a:uFillTx/>
                <a:latin typeface="Cardo"/>
                <a:ea typeface="+mn-ea"/>
                <a:cs typeface="+mn-cs"/>
              </a:rPr>
              <a:t> Segmentation</a:t>
            </a:r>
          </a:p>
        </p:txBody>
      </p:sp>
      <p:sp>
        <p:nvSpPr>
          <p:cNvPr id="18" name="Rectangle 17">
            <a:extLst>
              <a:ext uri="{FF2B5EF4-FFF2-40B4-BE49-F238E27FC236}">
                <a16:creationId xmlns:a16="http://schemas.microsoft.com/office/drawing/2014/main" id="{20E72DBC-35C7-9E0F-7027-CAFF189A9A46}"/>
              </a:ext>
            </a:extLst>
          </p:cNvPr>
          <p:cNvSpPr/>
          <p:nvPr/>
        </p:nvSpPr>
        <p:spPr>
          <a:xfrm>
            <a:off x="14040466" y="1996356"/>
            <a:ext cx="3919430" cy="2177437"/>
          </a:xfrm>
          <a:prstGeom prst="rect">
            <a:avLst/>
          </a:prstGeom>
          <a:solidFill>
            <a:schemeClr val="bg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spc="192" dirty="0">
                <a:solidFill>
                  <a:srgbClr val="000000"/>
                </a:solidFill>
                <a:latin typeface="Didact Gothic"/>
              </a:rPr>
              <a:t>Optimize Inventory for High-Volume, Low-Cost Items</a:t>
            </a:r>
            <a:br>
              <a:rPr lang="en-US" sz="1400" spc="192" dirty="0">
                <a:solidFill>
                  <a:srgbClr val="000000"/>
                </a:solidFill>
                <a:latin typeface="Didact Gothic"/>
              </a:rPr>
            </a:br>
            <a:r>
              <a:rPr lang="en-US" sz="1400" spc="192" dirty="0">
                <a:solidFill>
                  <a:srgbClr val="000000"/>
                </a:solidFill>
                <a:latin typeface="Didact Gothic"/>
              </a:rPr>
              <a:t>Items in clusters with high total sales and lower average weekly prices are likely essential goods with consistent demand. Walmart should ensure that these items are always in stock, leveraging their strong supply chain capabilities. </a:t>
            </a:r>
            <a:endParaRPr lang="en-IN" sz="1400" spc="192" dirty="0">
              <a:solidFill>
                <a:srgbClr val="000000"/>
              </a:solidFill>
              <a:latin typeface="Didact Gothic"/>
            </a:endParaRPr>
          </a:p>
        </p:txBody>
      </p:sp>
      <p:sp>
        <p:nvSpPr>
          <p:cNvPr id="19" name="Rectangle 18">
            <a:extLst>
              <a:ext uri="{FF2B5EF4-FFF2-40B4-BE49-F238E27FC236}">
                <a16:creationId xmlns:a16="http://schemas.microsoft.com/office/drawing/2014/main" id="{9DE0A8A3-3D21-FB2B-A86F-343AF5DD47AD}"/>
              </a:ext>
            </a:extLst>
          </p:cNvPr>
          <p:cNvSpPr/>
          <p:nvPr/>
        </p:nvSpPr>
        <p:spPr>
          <a:xfrm>
            <a:off x="14040466" y="4341949"/>
            <a:ext cx="3919430" cy="2177437"/>
          </a:xfrm>
          <a:prstGeom prst="rect">
            <a:avLst/>
          </a:prstGeom>
          <a:solidFill>
            <a:srgbClr val="63C5DA">
              <a:alpha val="50000"/>
            </a:srgb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spc="192" dirty="0">
                <a:solidFill>
                  <a:srgbClr val="000000"/>
                </a:solidFill>
                <a:latin typeface="Didact Gothic"/>
              </a:rPr>
              <a:t>Tailor Marketing Strategies Based on SNAP_TX Activation</a:t>
            </a:r>
          </a:p>
          <a:p>
            <a:pPr algn="ctr"/>
            <a:r>
              <a:rPr lang="en-US" sz="1400" spc="192" dirty="0">
                <a:solidFill>
                  <a:srgbClr val="000000"/>
                </a:solidFill>
                <a:latin typeface="Didact Gothic"/>
              </a:rPr>
              <a:t>Clusters indicating high sales where SNAP_TX is active suggest these products are popular among SNAP beneficiaries. Walmart could run targeted promotions to coincide with SNAP benefit distribution dates.</a:t>
            </a:r>
          </a:p>
        </p:txBody>
      </p:sp>
      <p:sp>
        <p:nvSpPr>
          <p:cNvPr id="20" name="Rectangle 19">
            <a:extLst>
              <a:ext uri="{FF2B5EF4-FFF2-40B4-BE49-F238E27FC236}">
                <a16:creationId xmlns:a16="http://schemas.microsoft.com/office/drawing/2014/main" id="{DAB56A6D-187C-2354-B1D4-9E5AEBF37D6C}"/>
              </a:ext>
            </a:extLst>
          </p:cNvPr>
          <p:cNvSpPr/>
          <p:nvPr/>
        </p:nvSpPr>
        <p:spPr>
          <a:xfrm>
            <a:off x="14040466" y="6687541"/>
            <a:ext cx="3919430" cy="2368791"/>
          </a:xfrm>
          <a:prstGeom prst="rect">
            <a:avLst/>
          </a:prstGeom>
          <a:solidFill>
            <a:srgbClr val="FA6559">
              <a:alpha val="50000"/>
            </a:srgb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spc="192" dirty="0">
                <a:solidFill>
                  <a:srgbClr val="000000"/>
                </a:solidFill>
                <a:latin typeface="Didact Gothic"/>
              </a:rPr>
              <a:t>Strategic Pricing Adjustments for Premium Categories</a:t>
            </a:r>
            <a:r>
              <a:rPr lang="en-US" sz="1400" spc="192" dirty="0">
                <a:solidFill>
                  <a:srgbClr val="000000"/>
                </a:solidFill>
                <a:latin typeface="Didact Gothic"/>
              </a:rPr>
              <a:t> </a:t>
            </a:r>
          </a:p>
          <a:p>
            <a:pPr algn="ctr"/>
            <a:r>
              <a:rPr lang="en-US" sz="1400" spc="192" dirty="0">
                <a:solidFill>
                  <a:srgbClr val="000000"/>
                </a:solidFill>
                <a:latin typeface="Didact Gothic"/>
              </a:rPr>
              <a:t>Clusters with lower total sales volumes and higher prices are likely to represent premium or non-essential items. Walmart could experiment with dynamic pricing strategies to find the optimal balance between price and sales volume.</a:t>
            </a:r>
            <a:endParaRPr lang="en-IN" sz="1400" spc="192" dirty="0">
              <a:solidFill>
                <a:srgbClr val="000000"/>
              </a:solidFill>
              <a:latin typeface="Didact Gothic" panose="00000500000000000000" pitchFamily="2" charset="0"/>
            </a:endParaRPr>
          </a:p>
        </p:txBody>
      </p:sp>
      <p:pic>
        <p:nvPicPr>
          <p:cNvPr id="14" name="Picture 13">
            <a:extLst>
              <a:ext uri="{FF2B5EF4-FFF2-40B4-BE49-F238E27FC236}">
                <a16:creationId xmlns:a16="http://schemas.microsoft.com/office/drawing/2014/main" id="{1DCF44A5-1A1F-6012-D19E-633D6AB72146}"/>
              </a:ext>
            </a:extLst>
          </p:cNvPr>
          <p:cNvPicPr>
            <a:picLocks noChangeAspect="1"/>
          </p:cNvPicPr>
          <p:nvPr/>
        </p:nvPicPr>
        <p:blipFill>
          <a:blip r:embed="rId4"/>
          <a:stretch>
            <a:fillRect/>
          </a:stretch>
        </p:blipFill>
        <p:spPr>
          <a:xfrm>
            <a:off x="422821" y="5731215"/>
            <a:ext cx="4922731" cy="3325117"/>
          </a:xfrm>
          <a:prstGeom prst="rect">
            <a:avLst/>
          </a:prstGeom>
        </p:spPr>
      </p:pic>
      <p:sp>
        <p:nvSpPr>
          <p:cNvPr id="15" name="Rectangle: Rounded Corners 14">
            <a:extLst>
              <a:ext uri="{FF2B5EF4-FFF2-40B4-BE49-F238E27FC236}">
                <a16:creationId xmlns:a16="http://schemas.microsoft.com/office/drawing/2014/main" id="{7639996A-1467-1728-56F1-51AA2129B666}"/>
              </a:ext>
            </a:extLst>
          </p:cNvPr>
          <p:cNvSpPr/>
          <p:nvPr/>
        </p:nvSpPr>
        <p:spPr>
          <a:xfrm>
            <a:off x="1278609" y="1820974"/>
            <a:ext cx="3211155" cy="930498"/>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spc="192" dirty="0">
                <a:solidFill>
                  <a:schemeClr val="bg1"/>
                </a:solidFill>
                <a:latin typeface="Didact Gothic"/>
              </a:rPr>
              <a:t>Weekly Aggregation of Data with SNAP and Event Data</a:t>
            </a:r>
          </a:p>
        </p:txBody>
      </p:sp>
      <p:sp>
        <p:nvSpPr>
          <p:cNvPr id="16" name="Arrow: Chevron 15">
            <a:extLst>
              <a:ext uri="{FF2B5EF4-FFF2-40B4-BE49-F238E27FC236}">
                <a16:creationId xmlns:a16="http://schemas.microsoft.com/office/drawing/2014/main" id="{24A53B20-BF29-54AF-FF4E-10BECB87973D}"/>
              </a:ext>
            </a:extLst>
          </p:cNvPr>
          <p:cNvSpPr/>
          <p:nvPr/>
        </p:nvSpPr>
        <p:spPr>
          <a:xfrm rot="5400000">
            <a:off x="2699339" y="3062321"/>
            <a:ext cx="369695" cy="614931"/>
          </a:xfrm>
          <a:prstGeom prst="chevron">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Arrow: Chevron 16">
            <a:extLst>
              <a:ext uri="{FF2B5EF4-FFF2-40B4-BE49-F238E27FC236}">
                <a16:creationId xmlns:a16="http://schemas.microsoft.com/office/drawing/2014/main" id="{D04ECAB3-83B9-E700-7594-6D954B017E09}"/>
              </a:ext>
            </a:extLst>
          </p:cNvPr>
          <p:cNvSpPr/>
          <p:nvPr/>
        </p:nvSpPr>
        <p:spPr>
          <a:xfrm rot="5400000">
            <a:off x="2699339" y="2834717"/>
            <a:ext cx="369695" cy="614931"/>
          </a:xfrm>
          <a:prstGeom prst="chevron">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Rectangle: Rounded Corners 20">
            <a:extLst>
              <a:ext uri="{FF2B5EF4-FFF2-40B4-BE49-F238E27FC236}">
                <a16:creationId xmlns:a16="http://schemas.microsoft.com/office/drawing/2014/main" id="{2DC9916C-AFA0-C921-2287-426E9EF0CD83}"/>
              </a:ext>
            </a:extLst>
          </p:cNvPr>
          <p:cNvSpPr/>
          <p:nvPr/>
        </p:nvSpPr>
        <p:spPr>
          <a:xfrm>
            <a:off x="1278609" y="3940642"/>
            <a:ext cx="3211155" cy="930498"/>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spc="192" dirty="0">
                <a:solidFill>
                  <a:schemeClr val="bg1"/>
                </a:solidFill>
                <a:latin typeface="Didact Gothic"/>
              </a:rPr>
              <a:t>Finding K for K means using Elbow Method</a:t>
            </a:r>
          </a:p>
        </p:txBody>
      </p:sp>
      <p:sp>
        <p:nvSpPr>
          <p:cNvPr id="24" name="Arrow: Chevron 23">
            <a:extLst>
              <a:ext uri="{FF2B5EF4-FFF2-40B4-BE49-F238E27FC236}">
                <a16:creationId xmlns:a16="http://schemas.microsoft.com/office/drawing/2014/main" id="{4C3557B3-52C4-4443-7A6B-A5777CAB73A7}"/>
              </a:ext>
            </a:extLst>
          </p:cNvPr>
          <p:cNvSpPr/>
          <p:nvPr/>
        </p:nvSpPr>
        <p:spPr>
          <a:xfrm rot="5400000">
            <a:off x="2699339" y="5079336"/>
            <a:ext cx="369695" cy="614931"/>
          </a:xfrm>
          <a:prstGeom prst="chevron">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Arrow: Chevron 24">
            <a:extLst>
              <a:ext uri="{FF2B5EF4-FFF2-40B4-BE49-F238E27FC236}">
                <a16:creationId xmlns:a16="http://schemas.microsoft.com/office/drawing/2014/main" id="{B54AB1EA-0F31-C94C-C1A8-5484942107F9}"/>
              </a:ext>
            </a:extLst>
          </p:cNvPr>
          <p:cNvSpPr/>
          <p:nvPr/>
        </p:nvSpPr>
        <p:spPr>
          <a:xfrm rot="5400000">
            <a:off x="2699339" y="4851732"/>
            <a:ext cx="369695" cy="614931"/>
          </a:xfrm>
          <a:prstGeom prst="chevron">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TextBox 11">
            <a:extLst>
              <a:ext uri="{FF2B5EF4-FFF2-40B4-BE49-F238E27FC236}">
                <a16:creationId xmlns:a16="http://schemas.microsoft.com/office/drawing/2014/main" id="{B6F4C80A-58AA-C1C5-8D65-92186FE7BC04}"/>
              </a:ext>
            </a:extLst>
          </p:cNvPr>
          <p:cNvSpPr txBox="1"/>
          <p:nvPr/>
        </p:nvSpPr>
        <p:spPr>
          <a:xfrm>
            <a:off x="5884013" y="5698924"/>
            <a:ext cx="7652797" cy="2800767"/>
          </a:xfrm>
          <a:prstGeom prst="rect">
            <a:avLst/>
          </a:prstGeom>
          <a:solidFill>
            <a:schemeClr val="bg1"/>
          </a:solidFill>
        </p:spPr>
        <p:txBody>
          <a:bodyPr wrap="square" lIns="0" tIns="0" rIns="0" bIns="0" rtlCol="0" anchor="t">
            <a:spAutoFit/>
          </a:bodyPr>
          <a:lstStyle/>
          <a:p>
            <a:pPr algn="ctr">
              <a:lnSpc>
                <a:spcPct val="150000"/>
              </a:lnSpc>
            </a:pPr>
            <a:r>
              <a:rPr lang="en-IN" sz="1400" u="none" spc="192" dirty="0">
                <a:solidFill>
                  <a:srgbClr val="000000"/>
                </a:solidFill>
                <a:latin typeface="Didact Gothic"/>
              </a:rPr>
              <a:t>Application Methods</a:t>
            </a:r>
          </a:p>
          <a:p>
            <a:pPr marL="171450" indent="-171450">
              <a:lnSpc>
                <a:spcPct val="150000"/>
              </a:lnSpc>
              <a:buFont typeface="Wingdings" panose="05000000000000000000" pitchFamily="2" charset="2"/>
              <a:buChar char="v"/>
            </a:pPr>
            <a:endParaRPr lang="en-IN" sz="1400" spc="192" dirty="0">
              <a:solidFill>
                <a:srgbClr val="000000"/>
              </a:solidFill>
              <a:latin typeface="Didact Gothic"/>
            </a:endParaRPr>
          </a:p>
          <a:p>
            <a:pPr marL="171450" indent="-171450">
              <a:lnSpc>
                <a:spcPct val="150000"/>
              </a:lnSpc>
              <a:buFont typeface="Wingdings" panose="05000000000000000000" pitchFamily="2" charset="2"/>
              <a:buChar char="v"/>
            </a:pPr>
            <a:r>
              <a:rPr lang="en-IN" sz="1400" spc="192" dirty="0">
                <a:solidFill>
                  <a:srgbClr val="000000"/>
                </a:solidFill>
                <a:latin typeface="Didact Gothic"/>
              </a:rPr>
              <a:t> </a:t>
            </a:r>
            <a:r>
              <a:rPr lang="en-US" sz="1400" b="0" i="0" dirty="0">
                <a:solidFill>
                  <a:srgbClr val="0D0D0D"/>
                </a:solidFill>
                <a:effectLst/>
                <a:latin typeface="Didact Gothic" panose="00000500000000000000" pitchFamily="2" charset="0"/>
              </a:rPr>
              <a:t>Coordinate with suppliers to offer discounts or bundle deals on SNAP eligible items during the first week of the month, which is typically when SNAP benefits are distributed.</a:t>
            </a:r>
          </a:p>
          <a:p>
            <a:pPr marL="171450" indent="-171450">
              <a:lnSpc>
                <a:spcPct val="150000"/>
              </a:lnSpc>
              <a:buFont typeface="Wingdings" panose="05000000000000000000" pitchFamily="2" charset="2"/>
              <a:buChar char="v"/>
            </a:pPr>
            <a:r>
              <a:rPr lang="en-US" sz="1400" b="0" i="0" dirty="0">
                <a:solidFill>
                  <a:srgbClr val="0D0D0D"/>
                </a:solidFill>
                <a:effectLst/>
                <a:latin typeface="Didact Gothic" panose="00000500000000000000" pitchFamily="2" charset="0"/>
              </a:rPr>
              <a:t>Review inventory turnover rates for these items and adjust restocking strategies to prevent stockouts.</a:t>
            </a:r>
          </a:p>
          <a:p>
            <a:pPr marL="171450" indent="-171450">
              <a:lnSpc>
                <a:spcPct val="150000"/>
              </a:lnSpc>
              <a:buFont typeface="Wingdings" panose="05000000000000000000" pitchFamily="2" charset="2"/>
              <a:buChar char="v"/>
            </a:pPr>
            <a:r>
              <a:rPr lang="en-US" sz="1400" b="0" i="0" dirty="0">
                <a:solidFill>
                  <a:srgbClr val="0D0D0D"/>
                </a:solidFill>
                <a:effectLst/>
                <a:latin typeface="Didact Gothic" panose="00000500000000000000" pitchFamily="2" charset="0"/>
              </a:rPr>
              <a:t>Conduct A/B testing with different pricing strategies for items within this cluster to determine price elasticity and customer response.</a:t>
            </a:r>
            <a:endParaRPr lang="en-IN" sz="1400" spc="192" dirty="0">
              <a:solidFill>
                <a:srgbClr val="000000"/>
              </a:solidFill>
              <a:latin typeface="Didact Gothic" panose="00000500000000000000" pitchFamily="2" charset="0"/>
            </a:endParaRPr>
          </a:p>
          <a:p>
            <a:pPr algn="l"/>
            <a:r>
              <a:rPr lang="en-IN" sz="1400" b="0" i="0" spc="192" dirty="0">
                <a:solidFill>
                  <a:srgbClr val="000000"/>
                </a:solidFill>
                <a:effectLst/>
                <a:latin typeface="Didact Gothic"/>
              </a:rPr>
              <a:t> </a:t>
            </a:r>
            <a:endParaRPr lang="en-IN" sz="1400" u="none" spc="192" dirty="0">
              <a:solidFill>
                <a:srgbClr val="000000"/>
              </a:solidFill>
              <a:latin typeface="Didact Gothic"/>
            </a:endParaRPr>
          </a:p>
        </p:txBody>
      </p:sp>
      <p:pic>
        <p:nvPicPr>
          <p:cNvPr id="1026" name="Picture 2">
            <a:extLst>
              <a:ext uri="{FF2B5EF4-FFF2-40B4-BE49-F238E27FC236}">
                <a16:creationId xmlns:a16="http://schemas.microsoft.com/office/drawing/2014/main" id="{1BA458D7-B24A-0E4F-3249-B456E31B1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4012" y="2114973"/>
            <a:ext cx="7785359" cy="300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872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95694-12C1-07CD-9C6E-4C942815584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C6008B2-4A7E-F192-4507-2AC8C4995B47}"/>
              </a:ext>
            </a:extLst>
          </p:cNvPr>
          <p:cNvGrpSpPr/>
          <p:nvPr/>
        </p:nvGrpSpPr>
        <p:grpSpPr>
          <a:xfrm>
            <a:off x="-2115891" y="7799978"/>
            <a:ext cx="23128778" cy="8012550"/>
            <a:chOff x="0" y="0"/>
            <a:chExt cx="30838370" cy="10683401"/>
          </a:xfrm>
        </p:grpSpPr>
        <p:grpSp>
          <p:nvGrpSpPr>
            <p:cNvPr id="3" name="Group 3">
              <a:extLst>
                <a:ext uri="{FF2B5EF4-FFF2-40B4-BE49-F238E27FC236}">
                  <a16:creationId xmlns:a16="http://schemas.microsoft.com/office/drawing/2014/main" id="{E65C0668-B747-E427-8AE1-F2169F55DD3E}"/>
                </a:ext>
              </a:extLst>
            </p:cNvPr>
            <p:cNvGrpSpPr/>
            <p:nvPr/>
          </p:nvGrpSpPr>
          <p:grpSpPr>
            <a:xfrm>
              <a:off x="2813439" y="2272603"/>
              <a:ext cx="24384000" cy="2758350"/>
              <a:chOff x="0" y="0"/>
              <a:chExt cx="4816593" cy="544859"/>
            </a:xfrm>
          </p:grpSpPr>
          <p:sp>
            <p:nvSpPr>
              <p:cNvPr id="4" name="Freeform 4">
                <a:extLst>
                  <a:ext uri="{FF2B5EF4-FFF2-40B4-BE49-F238E27FC236}">
                    <a16:creationId xmlns:a16="http://schemas.microsoft.com/office/drawing/2014/main" id="{1369B62F-0E16-DEB6-2EC5-F99F17BA8311}"/>
                  </a:ext>
                </a:extLst>
              </p:cNvPr>
              <p:cNvSpPr/>
              <p:nvPr/>
            </p:nvSpPr>
            <p:spPr>
              <a:xfrm>
                <a:off x="0" y="0"/>
                <a:ext cx="4816592" cy="544859"/>
              </a:xfrm>
              <a:custGeom>
                <a:avLst/>
                <a:gdLst/>
                <a:ahLst/>
                <a:cxnLst/>
                <a:rect l="l" t="t" r="r" b="b"/>
                <a:pathLst>
                  <a:path w="4816592" h="544859">
                    <a:moveTo>
                      <a:pt x="0" y="0"/>
                    </a:moveTo>
                    <a:lnTo>
                      <a:pt x="4816592" y="0"/>
                    </a:lnTo>
                    <a:lnTo>
                      <a:pt x="4816592" y="544859"/>
                    </a:lnTo>
                    <a:lnTo>
                      <a:pt x="0" y="544859"/>
                    </a:lnTo>
                    <a:close/>
                  </a:path>
                </a:pathLst>
              </a:custGeom>
              <a:solidFill>
                <a:srgbClr val="000000"/>
              </a:solidFill>
            </p:spPr>
            <p:txBody>
              <a:bodyPr/>
              <a:lstStyle/>
              <a:p>
                <a:endParaRPr lang="en-IN"/>
              </a:p>
            </p:txBody>
          </p:sp>
          <p:sp>
            <p:nvSpPr>
              <p:cNvPr id="5" name="TextBox 5">
                <a:extLst>
                  <a:ext uri="{FF2B5EF4-FFF2-40B4-BE49-F238E27FC236}">
                    <a16:creationId xmlns:a16="http://schemas.microsoft.com/office/drawing/2014/main" id="{E4D15C11-B1F6-36F1-6766-7C305E2ABBA2}"/>
                  </a:ext>
                </a:extLst>
              </p:cNvPr>
              <p:cNvSpPr txBox="1"/>
              <p:nvPr/>
            </p:nvSpPr>
            <p:spPr>
              <a:xfrm>
                <a:off x="0" y="-38100"/>
                <a:ext cx="4816593" cy="582959"/>
              </a:xfrm>
              <a:prstGeom prst="rect">
                <a:avLst/>
              </a:prstGeom>
            </p:spPr>
            <p:txBody>
              <a:bodyPr lIns="50800" tIns="50800" rIns="50800" bIns="50800" rtlCol="0" anchor="ctr"/>
              <a:lstStyle/>
              <a:p>
                <a:pPr algn="ctr">
                  <a:lnSpc>
                    <a:spcPts val="2100"/>
                  </a:lnSpc>
                </a:pPr>
                <a:endParaRPr/>
              </a:p>
            </p:txBody>
          </p:sp>
        </p:grpSp>
        <p:sp>
          <p:nvSpPr>
            <p:cNvPr id="6" name="Freeform 6">
              <a:extLst>
                <a:ext uri="{FF2B5EF4-FFF2-40B4-BE49-F238E27FC236}">
                  <a16:creationId xmlns:a16="http://schemas.microsoft.com/office/drawing/2014/main" id="{530E19E3-A3CC-37DA-ADFF-E017D332C0D8}"/>
                </a:ext>
              </a:extLst>
            </p:cNvPr>
            <p:cNvSpPr/>
            <p:nvPr/>
          </p:nvSpPr>
          <p:spPr>
            <a:xfrm flipV="1">
              <a:off x="0" y="1466774"/>
              <a:ext cx="10472889" cy="8568728"/>
            </a:xfrm>
            <a:custGeom>
              <a:avLst/>
              <a:gdLst/>
              <a:ahLst/>
              <a:cxnLst/>
              <a:rect l="l" t="t" r="r" b="b"/>
              <a:pathLst>
                <a:path w="10472889" h="8568728">
                  <a:moveTo>
                    <a:pt x="0" y="8568727"/>
                  </a:moveTo>
                  <a:lnTo>
                    <a:pt x="10472889" y="8568727"/>
                  </a:lnTo>
                  <a:lnTo>
                    <a:pt x="10472889" y="0"/>
                  </a:lnTo>
                  <a:lnTo>
                    <a:pt x="0" y="0"/>
                  </a:lnTo>
                  <a:lnTo>
                    <a:pt x="0" y="856872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9BBC46D0-D745-A17D-24E0-6CCAA72AC2E3}"/>
                </a:ext>
              </a:extLst>
            </p:cNvPr>
            <p:cNvSpPr/>
            <p:nvPr/>
          </p:nvSpPr>
          <p:spPr>
            <a:xfrm rot="10713287" flipV="1">
              <a:off x="10579279" y="1983968"/>
              <a:ext cx="10472889" cy="8568728"/>
            </a:xfrm>
            <a:custGeom>
              <a:avLst/>
              <a:gdLst/>
              <a:ahLst/>
              <a:cxnLst/>
              <a:rect l="l" t="t" r="r" b="b"/>
              <a:pathLst>
                <a:path w="10472889" h="8568728">
                  <a:moveTo>
                    <a:pt x="0" y="8568728"/>
                  </a:moveTo>
                  <a:lnTo>
                    <a:pt x="10472889" y="8568728"/>
                  </a:lnTo>
                  <a:lnTo>
                    <a:pt x="10472889" y="0"/>
                  </a:lnTo>
                  <a:lnTo>
                    <a:pt x="0" y="0"/>
                  </a:lnTo>
                  <a:lnTo>
                    <a:pt x="0" y="856872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8" name="Freeform 8">
              <a:extLst>
                <a:ext uri="{FF2B5EF4-FFF2-40B4-BE49-F238E27FC236}">
                  <a16:creationId xmlns:a16="http://schemas.microsoft.com/office/drawing/2014/main" id="{53CD6952-F070-89E1-7F34-CA18089F624A}"/>
                </a:ext>
              </a:extLst>
            </p:cNvPr>
            <p:cNvSpPr/>
            <p:nvPr/>
          </p:nvSpPr>
          <p:spPr>
            <a:xfrm rot="-524899" flipV="1">
              <a:off x="19774774" y="746590"/>
              <a:ext cx="10472889" cy="8568728"/>
            </a:xfrm>
            <a:custGeom>
              <a:avLst/>
              <a:gdLst/>
              <a:ahLst/>
              <a:cxnLst/>
              <a:rect l="l" t="t" r="r" b="b"/>
              <a:pathLst>
                <a:path w="10472889" h="8568728">
                  <a:moveTo>
                    <a:pt x="0" y="8568727"/>
                  </a:moveTo>
                  <a:lnTo>
                    <a:pt x="10472889" y="8568727"/>
                  </a:lnTo>
                  <a:lnTo>
                    <a:pt x="10472889" y="0"/>
                  </a:lnTo>
                  <a:lnTo>
                    <a:pt x="0" y="0"/>
                  </a:lnTo>
                  <a:lnTo>
                    <a:pt x="0" y="856872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sp>
        <p:nvSpPr>
          <p:cNvPr id="10" name="TextBox 10">
            <a:extLst>
              <a:ext uri="{FF2B5EF4-FFF2-40B4-BE49-F238E27FC236}">
                <a16:creationId xmlns:a16="http://schemas.microsoft.com/office/drawing/2014/main" id="{909A3911-A6A9-6F1C-CFE5-8265EE5560F9}"/>
              </a:ext>
            </a:extLst>
          </p:cNvPr>
          <p:cNvSpPr txBox="1"/>
          <p:nvPr/>
        </p:nvSpPr>
        <p:spPr>
          <a:xfrm>
            <a:off x="689487" y="595406"/>
            <a:ext cx="13527958" cy="1231106"/>
          </a:xfrm>
          <a:prstGeom prst="rect">
            <a:avLst/>
          </a:prstGeom>
        </p:spPr>
        <p:txBody>
          <a:bodyPr wrap="square" lIns="0" tIns="0" rIns="0" bIns="0" rtlCol="0" anchor="t">
            <a:spAutoFit/>
          </a:bodyPr>
          <a:lstStyle/>
          <a:p>
            <a:pPr>
              <a:lnSpc>
                <a:spcPts val="9600"/>
              </a:lnSpc>
            </a:pPr>
            <a:r>
              <a:rPr lang="en-US" sz="8000" spc="-200">
                <a:solidFill>
                  <a:srgbClr val="000000"/>
                </a:solidFill>
                <a:latin typeface="Cardo"/>
              </a:rPr>
              <a:t>Promotion Impact Analysis</a:t>
            </a:r>
          </a:p>
        </p:txBody>
      </p:sp>
      <p:pic>
        <p:nvPicPr>
          <p:cNvPr id="17" name="Picture 16">
            <a:extLst>
              <a:ext uri="{FF2B5EF4-FFF2-40B4-BE49-F238E27FC236}">
                <a16:creationId xmlns:a16="http://schemas.microsoft.com/office/drawing/2014/main" id="{90FB302C-BD0B-EB12-D185-B489C4D78A0A}"/>
              </a:ext>
            </a:extLst>
          </p:cNvPr>
          <p:cNvPicPr>
            <a:picLocks noChangeAspect="1"/>
          </p:cNvPicPr>
          <p:nvPr/>
        </p:nvPicPr>
        <p:blipFill>
          <a:blip r:embed="rId4"/>
          <a:stretch>
            <a:fillRect/>
          </a:stretch>
        </p:blipFill>
        <p:spPr>
          <a:xfrm>
            <a:off x="328105" y="2280003"/>
            <a:ext cx="8815895" cy="3520745"/>
          </a:xfrm>
          <a:prstGeom prst="rect">
            <a:avLst/>
          </a:prstGeom>
        </p:spPr>
      </p:pic>
      <p:sp>
        <p:nvSpPr>
          <p:cNvPr id="18" name="TextBox 11">
            <a:extLst>
              <a:ext uri="{FF2B5EF4-FFF2-40B4-BE49-F238E27FC236}">
                <a16:creationId xmlns:a16="http://schemas.microsoft.com/office/drawing/2014/main" id="{A0B20203-06D9-4C54-E705-763630619B29}"/>
              </a:ext>
            </a:extLst>
          </p:cNvPr>
          <p:cNvSpPr txBox="1"/>
          <p:nvPr/>
        </p:nvSpPr>
        <p:spPr>
          <a:xfrm>
            <a:off x="519833" y="6031804"/>
            <a:ext cx="8432437" cy="2548070"/>
          </a:xfrm>
          <a:prstGeom prst="rect">
            <a:avLst/>
          </a:prstGeom>
        </p:spPr>
        <p:txBody>
          <a:bodyPr wrap="square" lIns="0" tIns="0" rIns="0" bIns="0" rtlCol="0" anchor="t">
            <a:spAutoFit/>
          </a:bodyPr>
          <a:lstStyle/>
          <a:p>
            <a:pPr marL="171450" indent="-171450">
              <a:lnSpc>
                <a:spcPct val="150000"/>
              </a:lnSpc>
              <a:buFont typeface="Wingdings" panose="05000000000000000000" pitchFamily="2" charset="2"/>
              <a:buChar char="v"/>
            </a:pPr>
            <a:r>
              <a:rPr lang="en-IN" sz="1400" u="none" spc="192">
                <a:solidFill>
                  <a:srgbClr val="000000"/>
                </a:solidFill>
                <a:latin typeface="Didact Gothic"/>
              </a:rPr>
              <a:t>Correlation: There seems to be some correlation between events and sell prices, especially noticeable in periods where higher counts of events or holidays coincide with peaks in sell prices. This suggests that there might be a relationship between promotional activities, holidays, and pricing strategies.</a:t>
            </a:r>
          </a:p>
          <a:p>
            <a:pPr marL="171450" indent="-171450">
              <a:lnSpc>
                <a:spcPct val="150000"/>
              </a:lnSpc>
              <a:buFont typeface="Wingdings" panose="05000000000000000000" pitchFamily="2" charset="2"/>
              <a:buChar char="v"/>
            </a:pPr>
            <a:endParaRPr lang="en-IN" sz="1400" u="none" spc="192">
              <a:solidFill>
                <a:srgbClr val="000000"/>
              </a:solidFill>
              <a:latin typeface="Didact Gothic"/>
            </a:endParaRPr>
          </a:p>
          <a:p>
            <a:pPr marL="171450" indent="-171450">
              <a:lnSpc>
                <a:spcPct val="150000"/>
              </a:lnSpc>
              <a:buFont typeface="Wingdings" panose="05000000000000000000" pitchFamily="2" charset="2"/>
              <a:buChar char="v"/>
            </a:pPr>
            <a:r>
              <a:rPr lang="en-IN" sz="1400" u="none" spc="192">
                <a:solidFill>
                  <a:srgbClr val="000000"/>
                </a:solidFill>
                <a:latin typeface="Didact Gothic"/>
              </a:rPr>
              <a:t>Seasonality: The graph may also hint at seasonality in the data, where certain times of the year show higher prices or more events, possibly due to seasonal demand or seasonal promotional activities.</a:t>
            </a:r>
            <a:endParaRPr lang="en-US" sz="1400" u="none" spc="192">
              <a:solidFill>
                <a:srgbClr val="000000"/>
              </a:solidFill>
              <a:latin typeface="Didact Gothic"/>
            </a:endParaRPr>
          </a:p>
        </p:txBody>
      </p:sp>
      <p:cxnSp>
        <p:nvCxnSpPr>
          <p:cNvPr id="20" name="Straight Connector 19">
            <a:extLst>
              <a:ext uri="{FF2B5EF4-FFF2-40B4-BE49-F238E27FC236}">
                <a16:creationId xmlns:a16="http://schemas.microsoft.com/office/drawing/2014/main" id="{75088963-82BB-C6D8-F395-90159F3B3C2B}"/>
              </a:ext>
            </a:extLst>
          </p:cNvPr>
          <p:cNvCxnSpPr/>
          <p:nvPr/>
        </p:nvCxnSpPr>
        <p:spPr>
          <a:xfrm>
            <a:off x="9512718" y="2757948"/>
            <a:ext cx="0" cy="4822723"/>
          </a:xfrm>
          <a:prstGeom prst="line">
            <a:avLst/>
          </a:prstGeom>
          <a:ln w="19050"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Rectangle 20">
            <a:extLst>
              <a:ext uri="{FF2B5EF4-FFF2-40B4-BE49-F238E27FC236}">
                <a16:creationId xmlns:a16="http://schemas.microsoft.com/office/drawing/2014/main" id="{DDB66E89-D14E-3364-E334-C8C92113C3E8}"/>
              </a:ext>
            </a:extLst>
          </p:cNvPr>
          <p:cNvSpPr/>
          <p:nvPr/>
        </p:nvSpPr>
        <p:spPr>
          <a:xfrm>
            <a:off x="14040466" y="1996356"/>
            <a:ext cx="3919430" cy="2177437"/>
          </a:xfrm>
          <a:prstGeom prst="rect">
            <a:avLst/>
          </a:prstGeom>
          <a:solidFill>
            <a:srgbClr val="F1F0F0"/>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spc="192">
                <a:solidFill>
                  <a:srgbClr val="000000"/>
                </a:solidFill>
                <a:latin typeface="Didact Gothic"/>
              </a:rPr>
              <a:t>Demand Forecasting and Inventory Management: </a:t>
            </a:r>
          </a:p>
          <a:p>
            <a:pPr algn="ctr"/>
            <a:r>
              <a:rPr lang="en-IN" sz="1400" spc="192">
                <a:solidFill>
                  <a:srgbClr val="000000"/>
                </a:solidFill>
                <a:latin typeface="Didact Gothic"/>
              </a:rPr>
              <a:t>Promotion impact analysis facilitates </a:t>
            </a:r>
            <a:r>
              <a:rPr lang="en-IN" sz="1400" b="1" spc="192">
                <a:solidFill>
                  <a:srgbClr val="000000"/>
                </a:solidFill>
                <a:latin typeface="Didact Gothic"/>
              </a:rPr>
              <a:t>optimized inventory levels </a:t>
            </a:r>
            <a:r>
              <a:rPr lang="en-IN" sz="1400" spc="192">
                <a:solidFill>
                  <a:srgbClr val="000000"/>
                </a:solidFill>
                <a:latin typeface="Didact Gothic"/>
              </a:rPr>
              <a:t>by forecasting demand fluctuations during promotions and minimizing excess stock during non-promotional periods, enhancing overall inventory management efficiency.</a:t>
            </a:r>
          </a:p>
        </p:txBody>
      </p:sp>
      <p:sp>
        <p:nvSpPr>
          <p:cNvPr id="22" name="Rectangle 21">
            <a:extLst>
              <a:ext uri="{FF2B5EF4-FFF2-40B4-BE49-F238E27FC236}">
                <a16:creationId xmlns:a16="http://schemas.microsoft.com/office/drawing/2014/main" id="{796787E4-3F28-D6F2-BB12-FE30BEF23AAC}"/>
              </a:ext>
            </a:extLst>
          </p:cNvPr>
          <p:cNvSpPr/>
          <p:nvPr/>
        </p:nvSpPr>
        <p:spPr>
          <a:xfrm>
            <a:off x="14040466" y="4341949"/>
            <a:ext cx="3919430" cy="2177437"/>
          </a:xfrm>
          <a:prstGeom prst="rect">
            <a:avLst/>
          </a:prstGeom>
          <a:solidFill>
            <a:srgbClr val="63C5DA">
              <a:alpha val="50000"/>
            </a:srgb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spc="192">
                <a:solidFill>
                  <a:srgbClr val="000000"/>
                </a:solidFill>
                <a:latin typeface="Didact Gothic"/>
              </a:rPr>
              <a:t>Price Elasticity Estimation</a:t>
            </a:r>
            <a:r>
              <a:rPr lang="en-IN" sz="1400" spc="192">
                <a:solidFill>
                  <a:srgbClr val="000000"/>
                </a:solidFill>
                <a:latin typeface="Didact Gothic"/>
              </a:rPr>
              <a:t>: </a:t>
            </a:r>
          </a:p>
          <a:p>
            <a:pPr algn="ctr"/>
            <a:r>
              <a:rPr lang="en-IN" sz="1400" spc="192">
                <a:solidFill>
                  <a:srgbClr val="000000"/>
                </a:solidFill>
                <a:latin typeface="Didact Gothic"/>
              </a:rPr>
              <a:t>Analysing promotion effects aids in estimating price elasticity, guiding pricing strategies for maximizing revenue by understanding consumer responses to price changes.</a:t>
            </a:r>
          </a:p>
        </p:txBody>
      </p:sp>
      <p:sp>
        <p:nvSpPr>
          <p:cNvPr id="23" name="Rectangle 22">
            <a:extLst>
              <a:ext uri="{FF2B5EF4-FFF2-40B4-BE49-F238E27FC236}">
                <a16:creationId xmlns:a16="http://schemas.microsoft.com/office/drawing/2014/main" id="{39CDF914-5E41-AF3C-5886-14EAE6DA02C1}"/>
              </a:ext>
            </a:extLst>
          </p:cNvPr>
          <p:cNvSpPr/>
          <p:nvPr/>
        </p:nvSpPr>
        <p:spPr>
          <a:xfrm>
            <a:off x="14040466" y="6687541"/>
            <a:ext cx="3919430" cy="2177437"/>
          </a:xfrm>
          <a:prstGeom prst="rect">
            <a:avLst/>
          </a:prstGeom>
          <a:solidFill>
            <a:srgbClr val="FA6559">
              <a:alpha val="50000"/>
            </a:srgb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spc="192">
                <a:solidFill>
                  <a:srgbClr val="000000"/>
                </a:solidFill>
                <a:latin typeface="Didact Gothic"/>
              </a:rPr>
              <a:t>Consumer Behaviour Insights</a:t>
            </a:r>
            <a:r>
              <a:rPr lang="en-IN" sz="1400" spc="192">
                <a:solidFill>
                  <a:srgbClr val="000000"/>
                </a:solidFill>
                <a:latin typeface="Didact Gothic"/>
              </a:rPr>
              <a:t>: Analysing the impact of promotions on pricing provides valuable insights into consumer behaviour, thereby enabling the </a:t>
            </a:r>
            <a:r>
              <a:rPr lang="en-IN" sz="1400" b="1" spc="192">
                <a:solidFill>
                  <a:srgbClr val="000000"/>
                </a:solidFill>
                <a:latin typeface="Didact Gothic"/>
              </a:rPr>
              <a:t>development of targeted marketing strategies</a:t>
            </a:r>
            <a:r>
              <a:rPr lang="en-IN" sz="1400" spc="192">
                <a:solidFill>
                  <a:srgbClr val="000000"/>
                </a:solidFill>
                <a:latin typeface="Didact Gothic"/>
              </a:rPr>
              <a:t> for improved sales and profitability.</a:t>
            </a:r>
          </a:p>
        </p:txBody>
      </p:sp>
      <p:pic>
        <p:nvPicPr>
          <p:cNvPr id="25" name="Picture 24">
            <a:extLst>
              <a:ext uri="{FF2B5EF4-FFF2-40B4-BE49-F238E27FC236}">
                <a16:creationId xmlns:a16="http://schemas.microsoft.com/office/drawing/2014/main" id="{5893597C-7A0F-6C46-A7BB-594ECDFB1738}"/>
              </a:ext>
            </a:extLst>
          </p:cNvPr>
          <p:cNvPicPr>
            <a:picLocks noChangeAspect="1"/>
          </p:cNvPicPr>
          <p:nvPr/>
        </p:nvPicPr>
        <p:blipFill>
          <a:blip r:embed="rId5"/>
          <a:stretch>
            <a:fillRect/>
          </a:stretch>
        </p:blipFill>
        <p:spPr>
          <a:xfrm>
            <a:off x="9649418" y="6054466"/>
            <a:ext cx="4254348" cy="1415130"/>
          </a:xfrm>
          <a:prstGeom prst="rect">
            <a:avLst/>
          </a:prstGeom>
        </p:spPr>
      </p:pic>
      <p:pic>
        <p:nvPicPr>
          <p:cNvPr id="27" name="Picture 26">
            <a:extLst>
              <a:ext uri="{FF2B5EF4-FFF2-40B4-BE49-F238E27FC236}">
                <a16:creationId xmlns:a16="http://schemas.microsoft.com/office/drawing/2014/main" id="{12D5387F-73A3-15FD-B8F6-E92529F51B5C}"/>
              </a:ext>
            </a:extLst>
          </p:cNvPr>
          <p:cNvPicPr>
            <a:picLocks noChangeAspect="1"/>
          </p:cNvPicPr>
          <p:nvPr/>
        </p:nvPicPr>
        <p:blipFill>
          <a:blip r:embed="rId6"/>
          <a:stretch>
            <a:fillRect/>
          </a:stretch>
        </p:blipFill>
        <p:spPr>
          <a:xfrm>
            <a:off x="10078989" y="5498557"/>
            <a:ext cx="3395206" cy="495133"/>
          </a:xfrm>
          <a:prstGeom prst="rect">
            <a:avLst/>
          </a:prstGeom>
        </p:spPr>
      </p:pic>
      <p:pic>
        <p:nvPicPr>
          <p:cNvPr id="29" name="Picture 28">
            <a:extLst>
              <a:ext uri="{FF2B5EF4-FFF2-40B4-BE49-F238E27FC236}">
                <a16:creationId xmlns:a16="http://schemas.microsoft.com/office/drawing/2014/main" id="{80885DFA-64D6-6B8D-B56A-F8EECD101736}"/>
              </a:ext>
            </a:extLst>
          </p:cNvPr>
          <p:cNvPicPr>
            <a:picLocks noChangeAspect="1"/>
          </p:cNvPicPr>
          <p:nvPr/>
        </p:nvPicPr>
        <p:blipFill>
          <a:blip r:embed="rId7"/>
          <a:stretch>
            <a:fillRect/>
          </a:stretch>
        </p:blipFill>
        <p:spPr>
          <a:xfrm>
            <a:off x="9724787" y="4323701"/>
            <a:ext cx="4103611" cy="1044030"/>
          </a:xfrm>
          <a:prstGeom prst="rect">
            <a:avLst/>
          </a:prstGeom>
        </p:spPr>
      </p:pic>
      <p:pic>
        <p:nvPicPr>
          <p:cNvPr id="33" name="Picture 32">
            <a:extLst>
              <a:ext uri="{FF2B5EF4-FFF2-40B4-BE49-F238E27FC236}">
                <a16:creationId xmlns:a16="http://schemas.microsoft.com/office/drawing/2014/main" id="{09891D07-79A7-0E42-D34D-44AB834DE9D5}"/>
              </a:ext>
            </a:extLst>
          </p:cNvPr>
          <p:cNvPicPr>
            <a:picLocks noChangeAspect="1"/>
          </p:cNvPicPr>
          <p:nvPr/>
        </p:nvPicPr>
        <p:blipFill>
          <a:blip r:embed="rId8"/>
          <a:stretch>
            <a:fillRect/>
          </a:stretch>
        </p:blipFill>
        <p:spPr>
          <a:xfrm>
            <a:off x="10285053" y="2873108"/>
            <a:ext cx="2983078" cy="1185794"/>
          </a:xfrm>
          <a:prstGeom prst="rect">
            <a:avLst/>
          </a:prstGeom>
        </p:spPr>
      </p:pic>
      <p:sp>
        <p:nvSpPr>
          <p:cNvPr id="34" name="Rectangle 33">
            <a:extLst>
              <a:ext uri="{FF2B5EF4-FFF2-40B4-BE49-F238E27FC236}">
                <a16:creationId xmlns:a16="http://schemas.microsoft.com/office/drawing/2014/main" id="{C92B209A-D069-AA75-77DF-B2D1F3B75AF3}"/>
              </a:ext>
            </a:extLst>
          </p:cNvPr>
          <p:cNvSpPr/>
          <p:nvPr/>
        </p:nvSpPr>
        <p:spPr>
          <a:xfrm>
            <a:off x="1811442" y="3274142"/>
            <a:ext cx="651539" cy="1386579"/>
          </a:xfrm>
          <a:prstGeom prst="rect">
            <a:avLst/>
          </a:prstGeom>
          <a:noFill/>
          <a:ln w="127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32E750B3-FD88-5066-E915-91CA785D3834}"/>
              </a:ext>
            </a:extLst>
          </p:cNvPr>
          <p:cNvSpPr/>
          <p:nvPr/>
        </p:nvSpPr>
        <p:spPr>
          <a:xfrm>
            <a:off x="3720050" y="3009928"/>
            <a:ext cx="651539" cy="1386579"/>
          </a:xfrm>
          <a:prstGeom prst="rect">
            <a:avLst/>
          </a:prstGeom>
          <a:noFill/>
          <a:ln w="127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E0EAD04E-81FC-CAA4-EB0C-AF3FBDBD5E88}"/>
              </a:ext>
            </a:extLst>
          </p:cNvPr>
          <p:cNvSpPr txBox="1"/>
          <p:nvPr/>
        </p:nvSpPr>
        <p:spPr>
          <a:xfrm>
            <a:off x="14538016" y="9133118"/>
            <a:ext cx="5069806" cy="246221"/>
          </a:xfrm>
          <a:prstGeom prst="rect">
            <a:avLst/>
          </a:prstGeom>
          <a:noFill/>
        </p:spPr>
        <p:txBody>
          <a:bodyPr wrap="square" rtlCol="0">
            <a:spAutoFit/>
          </a:bodyPr>
          <a:lstStyle/>
          <a:p>
            <a:r>
              <a:rPr lang="en-IN" sz="1000"/>
              <a:t>*Assumption : Holiday events have a promotion associated with it</a:t>
            </a:r>
          </a:p>
        </p:txBody>
      </p:sp>
    </p:spTree>
    <p:extLst>
      <p:ext uri="{BB962C8B-B14F-4D97-AF65-F5344CB8AC3E}">
        <p14:creationId xmlns:p14="http://schemas.microsoft.com/office/powerpoint/2010/main" val="2774620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44563-0F47-EBA0-FBE0-954EB96A640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94B0B7A-3093-F41E-0131-C6C2818EC929}"/>
              </a:ext>
            </a:extLst>
          </p:cNvPr>
          <p:cNvGrpSpPr/>
          <p:nvPr/>
        </p:nvGrpSpPr>
        <p:grpSpPr>
          <a:xfrm>
            <a:off x="-2115891" y="7799978"/>
            <a:ext cx="23128778" cy="8012550"/>
            <a:chOff x="0" y="0"/>
            <a:chExt cx="30838370" cy="10683401"/>
          </a:xfrm>
        </p:grpSpPr>
        <p:grpSp>
          <p:nvGrpSpPr>
            <p:cNvPr id="3" name="Group 3">
              <a:extLst>
                <a:ext uri="{FF2B5EF4-FFF2-40B4-BE49-F238E27FC236}">
                  <a16:creationId xmlns:a16="http://schemas.microsoft.com/office/drawing/2014/main" id="{B6B214D2-4A86-BFAE-D1C3-A1D1799F4364}"/>
                </a:ext>
              </a:extLst>
            </p:cNvPr>
            <p:cNvGrpSpPr/>
            <p:nvPr/>
          </p:nvGrpSpPr>
          <p:grpSpPr>
            <a:xfrm>
              <a:off x="2813439" y="2272603"/>
              <a:ext cx="24384000" cy="2758350"/>
              <a:chOff x="0" y="0"/>
              <a:chExt cx="4816593" cy="544859"/>
            </a:xfrm>
          </p:grpSpPr>
          <p:sp>
            <p:nvSpPr>
              <p:cNvPr id="4" name="Freeform 4">
                <a:extLst>
                  <a:ext uri="{FF2B5EF4-FFF2-40B4-BE49-F238E27FC236}">
                    <a16:creationId xmlns:a16="http://schemas.microsoft.com/office/drawing/2014/main" id="{1474AA64-A2B1-8583-B769-B03726198A94}"/>
                  </a:ext>
                </a:extLst>
              </p:cNvPr>
              <p:cNvSpPr/>
              <p:nvPr/>
            </p:nvSpPr>
            <p:spPr>
              <a:xfrm>
                <a:off x="0" y="0"/>
                <a:ext cx="4816592" cy="544859"/>
              </a:xfrm>
              <a:custGeom>
                <a:avLst/>
                <a:gdLst/>
                <a:ahLst/>
                <a:cxnLst/>
                <a:rect l="l" t="t" r="r" b="b"/>
                <a:pathLst>
                  <a:path w="4816592" h="544859">
                    <a:moveTo>
                      <a:pt x="0" y="0"/>
                    </a:moveTo>
                    <a:lnTo>
                      <a:pt x="4816592" y="0"/>
                    </a:lnTo>
                    <a:lnTo>
                      <a:pt x="4816592" y="544859"/>
                    </a:lnTo>
                    <a:lnTo>
                      <a:pt x="0" y="544859"/>
                    </a:lnTo>
                    <a:close/>
                  </a:path>
                </a:pathLst>
              </a:custGeom>
              <a:solidFill>
                <a:srgbClr val="000000"/>
              </a:solidFill>
            </p:spPr>
            <p:txBody>
              <a:bodyPr/>
              <a:lstStyle/>
              <a:p>
                <a:endParaRPr lang="en-IN"/>
              </a:p>
            </p:txBody>
          </p:sp>
          <p:sp>
            <p:nvSpPr>
              <p:cNvPr id="5" name="TextBox 5">
                <a:extLst>
                  <a:ext uri="{FF2B5EF4-FFF2-40B4-BE49-F238E27FC236}">
                    <a16:creationId xmlns:a16="http://schemas.microsoft.com/office/drawing/2014/main" id="{79E37C6D-1779-0087-3E4F-0BF337DE4696}"/>
                  </a:ext>
                </a:extLst>
              </p:cNvPr>
              <p:cNvSpPr txBox="1"/>
              <p:nvPr/>
            </p:nvSpPr>
            <p:spPr>
              <a:xfrm>
                <a:off x="0" y="-38100"/>
                <a:ext cx="4816593" cy="582959"/>
              </a:xfrm>
              <a:prstGeom prst="rect">
                <a:avLst/>
              </a:prstGeom>
            </p:spPr>
            <p:txBody>
              <a:bodyPr lIns="50800" tIns="50800" rIns="50800" bIns="50800" rtlCol="0" anchor="ctr"/>
              <a:lstStyle/>
              <a:p>
                <a:pPr algn="ctr">
                  <a:lnSpc>
                    <a:spcPts val="2100"/>
                  </a:lnSpc>
                </a:pPr>
                <a:endParaRPr/>
              </a:p>
            </p:txBody>
          </p:sp>
        </p:grpSp>
        <p:sp>
          <p:nvSpPr>
            <p:cNvPr id="6" name="Freeform 6">
              <a:extLst>
                <a:ext uri="{FF2B5EF4-FFF2-40B4-BE49-F238E27FC236}">
                  <a16:creationId xmlns:a16="http://schemas.microsoft.com/office/drawing/2014/main" id="{F9D716E0-3FF1-35D6-AD60-CAF7F0E63647}"/>
                </a:ext>
              </a:extLst>
            </p:cNvPr>
            <p:cNvSpPr/>
            <p:nvPr/>
          </p:nvSpPr>
          <p:spPr>
            <a:xfrm flipV="1">
              <a:off x="0" y="1466774"/>
              <a:ext cx="10472889" cy="8568728"/>
            </a:xfrm>
            <a:custGeom>
              <a:avLst/>
              <a:gdLst/>
              <a:ahLst/>
              <a:cxnLst/>
              <a:rect l="l" t="t" r="r" b="b"/>
              <a:pathLst>
                <a:path w="10472889" h="8568728">
                  <a:moveTo>
                    <a:pt x="0" y="8568727"/>
                  </a:moveTo>
                  <a:lnTo>
                    <a:pt x="10472889" y="8568727"/>
                  </a:lnTo>
                  <a:lnTo>
                    <a:pt x="10472889" y="0"/>
                  </a:lnTo>
                  <a:lnTo>
                    <a:pt x="0" y="0"/>
                  </a:lnTo>
                  <a:lnTo>
                    <a:pt x="0" y="856872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5CF9932C-37D7-5123-12F1-9E826F0F6593}"/>
                </a:ext>
              </a:extLst>
            </p:cNvPr>
            <p:cNvSpPr/>
            <p:nvPr/>
          </p:nvSpPr>
          <p:spPr>
            <a:xfrm rot="10713287" flipV="1">
              <a:off x="10579279" y="1983968"/>
              <a:ext cx="10472889" cy="8568728"/>
            </a:xfrm>
            <a:custGeom>
              <a:avLst/>
              <a:gdLst/>
              <a:ahLst/>
              <a:cxnLst/>
              <a:rect l="l" t="t" r="r" b="b"/>
              <a:pathLst>
                <a:path w="10472889" h="8568728">
                  <a:moveTo>
                    <a:pt x="0" y="8568728"/>
                  </a:moveTo>
                  <a:lnTo>
                    <a:pt x="10472889" y="8568728"/>
                  </a:lnTo>
                  <a:lnTo>
                    <a:pt x="10472889" y="0"/>
                  </a:lnTo>
                  <a:lnTo>
                    <a:pt x="0" y="0"/>
                  </a:lnTo>
                  <a:lnTo>
                    <a:pt x="0" y="856872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8" name="Freeform 8">
              <a:extLst>
                <a:ext uri="{FF2B5EF4-FFF2-40B4-BE49-F238E27FC236}">
                  <a16:creationId xmlns:a16="http://schemas.microsoft.com/office/drawing/2014/main" id="{0E5904F3-CCD0-333A-553D-6CB16E4E6339}"/>
                </a:ext>
              </a:extLst>
            </p:cNvPr>
            <p:cNvSpPr/>
            <p:nvPr/>
          </p:nvSpPr>
          <p:spPr>
            <a:xfrm rot="-524899" flipV="1">
              <a:off x="19774774" y="746590"/>
              <a:ext cx="10472889" cy="8568728"/>
            </a:xfrm>
            <a:custGeom>
              <a:avLst/>
              <a:gdLst/>
              <a:ahLst/>
              <a:cxnLst/>
              <a:rect l="l" t="t" r="r" b="b"/>
              <a:pathLst>
                <a:path w="10472889" h="8568728">
                  <a:moveTo>
                    <a:pt x="0" y="8568727"/>
                  </a:moveTo>
                  <a:lnTo>
                    <a:pt x="10472889" y="8568727"/>
                  </a:lnTo>
                  <a:lnTo>
                    <a:pt x="10472889" y="0"/>
                  </a:lnTo>
                  <a:lnTo>
                    <a:pt x="0" y="0"/>
                  </a:lnTo>
                  <a:lnTo>
                    <a:pt x="0" y="856872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sp>
        <p:nvSpPr>
          <p:cNvPr id="10" name="TextBox 10">
            <a:extLst>
              <a:ext uri="{FF2B5EF4-FFF2-40B4-BE49-F238E27FC236}">
                <a16:creationId xmlns:a16="http://schemas.microsoft.com/office/drawing/2014/main" id="{842F5B9F-D790-E0E7-E373-796443390841}"/>
              </a:ext>
            </a:extLst>
          </p:cNvPr>
          <p:cNvSpPr txBox="1"/>
          <p:nvPr/>
        </p:nvSpPr>
        <p:spPr>
          <a:xfrm>
            <a:off x="689486" y="595406"/>
            <a:ext cx="13849473" cy="1231106"/>
          </a:xfrm>
          <a:prstGeom prst="rect">
            <a:avLst/>
          </a:prstGeom>
        </p:spPr>
        <p:txBody>
          <a:bodyPr wrap="square" lIns="0" tIns="0" rIns="0" bIns="0" rtlCol="0" anchor="t">
            <a:spAutoFit/>
          </a:bodyPr>
          <a:lstStyle/>
          <a:p>
            <a:pPr>
              <a:lnSpc>
                <a:spcPts val="9600"/>
              </a:lnSpc>
            </a:pPr>
            <a:r>
              <a:rPr lang="en-US" sz="8000" spc="-200" dirty="0">
                <a:solidFill>
                  <a:srgbClr val="343434"/>
                </a:solidFill>
                <a:latin typeface="Cardo"/>
              </a:rPr>
              <a:t>Image Recognition for Groceries</a:t>
            </a:r>
          </a:p>
        </p:txBody>
      </p:sp>
      <p:sp>
        <p:nvSpPr>
          <p:cNvPr id="18" name="Rectangle 17">
            <a:extLst>
              <a:ext uri="{FF2B5EF4-FFF2-40B4-BE49-F238E27FC236}">
                <a16:creationId xmlns:a16="http://schemas.microsoft.com/office/drawing/2014/main" id="{5D06813D-7AB2-A769-353C-E2AE77FA7BF5}"/>
              </a:ext>
            </a:extLst>
          </p:cNvPr>
          <p:cNvSpPr/>
          <p:nvPr/>
        </p:nvSpPr>
        <p:spPr>
          <a:xfrm>
            <a:off x="14040466" y="1996356"/>
            <a:ext cx="3919430" cy="2177437"/>
          </a:xfrm>
          <a:prstGeom prst="rect">
            <a:avLst/>
          </a:prstGeom>
          <a:solidFill>
            <a:srgbClr val="F1F0F0">
              <a:alpha val="50000"/>
            </a:srgb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spc="192" dirty="0">
                <a:solidFill>
                  <a:srgbClr val="000000"/>
                </a:solidFill>
                <a:latin typeface="Didact Gothic"/>
              </a:rPr>
              <a:t>Enhanced Inventory Management</a:t>
            </a:r>
            <a:r>
              <a:rPr lang="en-IN" sz="1400" spc="192" dirty="0">
                <a:solidFill>
                  <a:srgbClr val="000000"/>
                </a:solidFill>
                <a:latin typeface="Didact Gothic"/>
              </a:rPr>
              <a:t>: Image recognition technology can automate the tracking of stock levels, reducing manual inventory checks and improving accuracy. This leads to more efficient restocking processes and minimized out-of-stock scenarios, enhancing customer satisfaction.</a:t>
            </a:r>
          </a:p>
        </p:txBody>
      </p:sp>
      <p:sp>
        <p:nvSpPr>
          <p:cNvPr id="19" name="Rectangle 18">
            <a:extLst>
              <a:ext uri="{FF2B5EF4-FFF2-40B4-BE49-F238E27FC236}">
                <a16:creationId xmlns:a16="http://schemas.microsoft.com/office/drawing/2014/main" id="{5563CC99-4A8B-2C55-2DD4-47F492FDB2E0}"/>
              </a:ext>
            </a:extLst>
          </p:cNvPr>
          <p:cNvSpPr/>
          <p:nvPr/>
        </p:nvSpPr>
        <p:spPr>
          <a:xfrm>
            <a:off x="14040466" y="4341949"/>
            <a:ext cx="3919430" cy="2177437"/>
          </a:xfrm>
          <a:prstGeom prst="rect">
            <a:avLst/>
          </a:prstGeom>
          <a:solidFill>
            <a:srgbClr val="63C5DA">
              <a:alpha val="50000"/>
            </a:srgb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spc="192" dirty="0">
                <a:solidFill>
                  <a:srgbClr val="000000"/>
                </a:solidFill>
                <a:latin typeface="Didact Gothic"/>
              </a:rPr>
              <a:t>Improved Checkout Efficiency</a:t>
            </a:r>
            <a:r>
              <a:rPr lang="en-IN" sz="1400" spc="192" dirty="0">
                <a:solidFill>
                  <a:srgbClr val="000000"/>
                </a:solidFill>
                <a:latin typeface="Didact Gothic"/>
              </a:rPr>
              <a:t>: Utilizing image recognition at checkout can speed up the scanning process of groceries, reducing wait times for customers. This technology can identify products without traditional barcodes, streamlining the checkout process and improving overall customer experience.</a:t>
            </a:r>
          </a:p>
        </p:txBody>
      </p:sp>
      <p:sp>
        <p:nvSpPr>
          <p:cNvPr id="20" name="Rectangle 19">
            <a:extLst>
              <a:ext uri="{FF2B5EF4-FFF2-40B4-BE49-F238E27FC236}">
                <a16:creationId xmlns:a16="http://schemas.microsoft.com/office/drawing/2014/main" id="{784ED4CA-AC3D-35E5-14D5-D948ADAB57E7}"/>
              </a:ext>
            </a:extLst>
          </p:cNvPr>
          <p:cNvSpPr/>
          <p:nvPr/>
        </p:nvSpPr>
        <p:spPr>
          <a:xfrm>
            <a:off x="14040466" y="6687541"/>
            <a:ext cx="3919430" cy="2177437"/>
          </a:xfrm>
          <a:prstGeom prst="rect">
            <a:avLst/>
          </a:prstGeom>
          <a:solidFill>
            <a:srgbClr val="FA6559">
              <a:alpha val="50000"/>
            </a:srgb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spc="192" dirty="0">
                <a:solidFill>
                  <a:srgbClr val="000000"/>
                </a:solidFill>
                <a:latin typeface="Didact Gothic"/>
              </a:rPr>
              <a:t>Fraud Detection and Prevention</a:t>
            </a:r>
            <a:r>
              <a:rPr lang="en-IN" sz="1400" spc="192" dirty="0">
                <a:solidFill>
                  <a:srgbClr val="000000"/>
                </a:solidFill>
                <a:latin typeface="Didact Gothic"/>
              </a:rPr>
              <a:t>: Image recognition can help in identifying discrepancies between the item scanned and the item billed, reducing instances of fraud. By ensuring that the item being scanned matches the product description and price, Walmart can enhance security and prevent losses due to pricing errors or fraudulent activities.</a:t>
            </a:r>
          </a:p>
        </p:txBody>
      </p:sp>
      <p:pic>
        <p:nvPicPr>
          <p:cNvPr id="13" name="Picture 12">
            <a:extLst>
              <a:ext uri="{FF2B5EF4-FFF2-40B4-BE49-F238E27FC236}">
                <a16:creationId xmlns:a16="http://schemas.microsoft.com/office/drawing/2014/main" id="{03AB9451-B7CB-9E64-DA22-48E6242F254D}"/>
              </a:ext>
            </a:extLst>
          </p:cNvPr>
          <p:cNvPicPr>
            <a:picLocks noChangeAspect="1"/>
          </p:cNvPicPr>
          <p:nvPr/>
        </p:nvPicPr>
        <p:blipFill>
          <a:blip r:embed="rId4"/>
          <a:stretch>
            <a:fillRect/>
          </a:stretch>
        </p:blipFill>
        <p:spPr>
          <a:xfrm>
            <a:off x="689486" y="2116378"/>
            <a:ext cx="8420140" cy="1029861"/>
          </a:xfrm>
          <a:prstGeom prst="rect">
            <a:avLst/>
          </a:prstGeom>
        </p:spPr>
      </p:pic>
      <p:pic>
        <p:nvPicPr>
          <p:cNvPr id="15" name="Picture 14">
            <a:extLst>
              <a:ext uri="{FF2B5EF4-FFF2-40B4-BE49-F238E27FC236}">
                <a16:creationId xmlns:a16="http://schemas.microsoft.com/office/drawing/2014/main" id="{E09F0081-57DF-64C3-9EFB-006C76B0D5F1}"/>
              </a:ext>
            </a:extLst>
          </p:cNvPr>
          <p:cNvPicPr>
            <a:picLocks noChangeAspect="1"/>
          </p:cNvPicPr>
          <p:nvPr/>
        </p:nvPicPr>
        <p:blipFill>
          <a:blip r:embed="rId5"/>
          <a:stretch>
            <a:fillRect/>
          </a:stretch>
        </p:blipFill>
        <p:spPr>
          <a:xfrm>
            <a:off x="4040913" y="3808956"/>
            <a:ext cx="5097273" cy="4061241"/>
          </a:xfrm>
          <a:prstGeom prst="rect">
            <a:avLst/>
          </a:prstGeom>
        </p:spPr>
      </p:pic>
      <p:pic>
        <p:nvPicPr>
          <p:cNvPr id="17" name="Picture 16">
            <a:extLst>
              <a:ext uri="{FF2B5EF4-FFF2-40B4-BE49-F238E27FC236}">
                <a16:creationId xmlns:a16="http://schemas.microsoft.com/office/drawing/2014/main" id="{B5735837-5E4D-1017-22C1-58146513C3EC}"/>
              </a:ext>
            </a:extLst>
          </p:cNvPr>
          <p:cNvPicPr>
            <a:picLocks noChangeAspect="1"/>
          </p:cNvPicPr>
          <p:nvPr/>
        </p:nvPicPr>
        <p:blipFill>
          <a:blip r:embed="rId6"/>
          <a:stretch>
            <a:fillRect/>
          </a:stretch>
        </p:blipFill>
        <p:spPr>
          <a:xfrm>
            <a:off x="249681" y="4499406"/>
            <a:ext cx="3744591" cy="2680339"/>
          </a:xfrm>
          <a:prstGeom prst="rect">
            <a:avLst/>
          </a:prstGeom>
        </p:spPr>
      </p:pic>
      <p:pic>
        <p:nvPicPr>
          <p:cNvPr id="24" name="Picture 23">
            <a:extLst>
              <a:ext uri="{FF2B5EF4-FFF2-40B4-BE49-F238E27FC236}">
                <a16:creationId xmlns:a16="http://schemas.microsoft.com/office/drawing/2014/main" id="{EFA72CE3-A73A-531F-2940-0DB2A8178D9E}"/>
              </a:ext>
            </a:extLst>
          </p:cNvPr>
          <p:cNvPicPr>
            <a:picLocks noChangeAspect="1"/>
          </p:cNvPicPr>
          <p:nvPr/>
        </p:nvPicPr>
        <p:blipFill>
          <a:blip r:embed="rId7"/>
          <a:stretch>
            <a:fillRect/>
          </a:stretch>
        </p:blipFill>
        <p:spPr>
          <a:xfrm>
            <a:off x="12541858" y="2631602"/>
            <a:ext cx="613547" cy="613547"/>
          </a:xfrm>
          <a:prstGeom prst="rect">
            <a:avLst/>
          </a:prstGeom>
        </p:spPr>
      </p:pic>
      <p:pic>
        <p:nvPicPr>
          <p:cNvPr id="26" name="Picture 25">
            <a:extLst>
              <a:ext uri="{FF2B5EF4-FFF2-40B4-BE49-F238E27FC236}">
                <a16:creationId xmlns:a16="http://schemas.microsoft.com/office/drawing/2014/main" id="{1FEF6ADC-DB9B-B12A-9A0F-FEBA06BEB2EB}"/>
              </a:ext>
            </a:extLst>
          </p:cNvPr>
          <p:cNvPicPr>
            <a:picLocks noChangeAspect="1"/>
          </p:cNvPicPr>
          <p:nvPr/>
        </p:nvPicPr>
        <p:blipFill>
          <a:blip r:embed="rId8"/>
          <a:stretch>
            <a:fillRect/>
          </a:stretch>
        </p:blipFill>
        <p:spPr>
          <a:xfrm>
            <a:off x="13149780" y="2776547"/>
            <a:ext cx="613547" cy="613547"/>
          </a:xfrm>
          <a:prstGeom prst="rect">
            <a:avLst/>
          </a:prstGeom>
        </p:spPr>
      </p:pic>
      <p:pic>
        <p:nvPicPr>
          <p:cNvPr id="28" name="Picture 27">
            <a:extLst>
              <a:ext uri="{FF2B5EF4-FFF2-40B4-BE49-F238E27FC236}">
                <a16:creationId xmlns:a16="http://schemas.microsoft.com/office/drawing/2014/main" id="{2FCE3B28-D7FC-9AA0-CE2E-9E26544687CC}"/>
              </a:ext>
            </a:extLst>
          </p:cNvPr>
          <p:cNvPicPr>
            <a:picLocks noChangeAspect="1"/>
          </p:cNvPicPr>
          <p:nvPr/>
        </p:nvPicPr>
        <p:blipFill>
          <a:blip r:embed="rId9"/>
          <a:stretch>
            <a:fillRect/>
          </a:stretch>
        </p:blipFill>
        <p:spPr>
          <a:xfrm>
            <a:off x="12816651" y="3609357"/>
            <a:ext cx="613547" cy="613547"/>
          </a:xfrm>
          <a:prstGeom prst="rect">
            <a:avLst/>
          </a:prstGeom>
        </p:spPr>
      </p:pic>
      <p:pic>
        <p:nvPicPr>
          <p:cNvPr id="30" name="Picture 29">
            <a:extLst>
              <a:ext uri="{FF2B5EF4-FFF2-40B4-BE49-F238E27FC236}">
                <a16:creationId xmlns:a16="http://schemas.microsoft.com/office/drawing/2014/main" id="{95089933-A1EB-B9EB-6BCB-DD9E878D73B6}"/>
              </a:ext>
            </a:extLst>
          </p:cNvPr>
          <p:cNvPicPr>
            <a:picLocks noChangeAspect="1"/>
          </p:cNvPicPr>
          <p:nvPr/>
        </p:nvPicPr>
        <p:blipFill>
          <a:blip r:embed="rId10"/>
          <a:stretch>
            <a:fillRect/>
          </a:stretch>
        </p:blipFill>
        <p:spPr>
          <a:xfrm>
            <a:off x="11916574" y="3440821"/>
            <a:ext cx="685801" cy="685801"/>
          </a:xfrm>
          <a:prstGeom prst="rect">
            <a:avLst/>
          </a:prstGeom>
        </p:spPr>
      </p:pic>
      <p:pic>
        <p:nvPicPr>
          <p:cNvPr id="32" name="Picture 31">
            <a:extLst>
              <a:ext uri="{FF2B5EF4-FFF2-40B4-BE49-F238E27FC236}">
                <a16:creationId xmlns:a16="http://schemas.microsoft.com/office/drawing/2014/main" id="{0D597382-1560-A283-73CB-C0792B673E93}"/>
              </a:ext>
            </a:extLst>
          </p:cNvPr>
          <p:cNvPicPr>
            <a:picLocks noChangeAspect="1"/>
          </p:cNvPicPr>
          <p:nvPr/>
        </p:nvPicPr>
        <p:blipFill>
          <a:blip r:embed="rId11"/>
          <a:stretch>
            <a:fillRect/>
          </a:stretch>
        </p:blipFill>
        <p:spPr>
          <a:xfrm>
            <a:off x="11044857" y="3491405"/>
            <a:ext cx="719530" cy="719530"/>
          </a:xfrm>
          <a:prstGeom prst="rect">
            <a:avLst/>
          </a:prstGeom>
        </p:spPr>
      </p:pic>
      <p:pic>
        <p:nvPicPr>
          <p:cNvPr id="34" name="Picture 33">
            <a:extLst>
              <a:ext uri="{FF2B5EF4-FFF2-40B4-BE49-F238E27FC236}">
                <a16:creationId xmlns:a16="http://schemas.microsoft.com/office/drawing/2014/main" id="{F8FF8B47-782A-9045-0440-87E9E501C109}"/>
              </a:ext>
            </a:extLst>
          </p:cNvPr>
          <p:cNvPicPr>
            <a:picLocks noChangeAspect="1"/>
          </p:cNvPicPr>
          <p:nvPr/>
        </p:nvPicPr>
        <p:blipFill>
          <a:blip r:embed="rId12"/>
          <a:stretch>
            <a:fillRect/>
          </a:stretch>
        </p:blipFill>
        <p:spPr>
          <a:xfrm>
            <a:off x="10907182" y="2899223"/>
            <a:ext cx="613547" cy="613547"/>
          </a:xfrm>
          <a:prstGeom prst="rect">
            <a:avLst/>
          </a:prstGeom>
        </p:spPr>
      </p:pic>
      <p:pic>
        <p:nvPicPr>
          <p:cNvPr id="36" name="Picture 35">
            <a:extLst>
              <a:ext uri="{FF2B5EF4-FFF2-40B4-BE49-F238E27FC236}">
                <a16:creationId xmlns:a16="http://schemas.microsoft.com/office/drawing/2014/main" id="{9E903CD9-E8B1-94B8-53BE-1B2083730AC8}"/>
              </a:ext>
            </a:extLst>
          </p:cNvPr>
          <p:cNvPicPr>
            <a:picLocks noChangeAspect="1"/>
          </p:cNvPicPr>
          <p:nvPr/>
        </p:nvPicPr>
        <p:blipFill>
          <a:blip r:embed="rId13"/>
          <a:stretch>
            <a:fillRect/>
          </a:stretch>
        </p:blipFill>
        <p:spPr>
          <a:xfrm>
            <a:off x="11729536" y="2524677"/>
            <a:ext cx="613547" cy="613547"/>
          </a:xfrm>
          <a:prstGeom prst="rect">
            <a:avLst/>
          </a:prstGeom>
        </p:spPr>
      </p:pic>
      <p:sp>
        <p:nvSpPr>
          <p:cNvPr id="37" name="Arrow: Chevron 36">
            <a:extLst>
              <a:ext uri="{FF2B5EF4-FFF2-40B4-BE49-F238E27FC236}">
                <a16:creationId xmlns:a16="http://schemas.microsoft.com/office/drawing/2014/main" id="{AC71D2C5-2737-7E87-356E-D1C47794F0DA}"/>
              </a:ext>
            </a:extLst>
          </p:cNvPr>
          <p:cNvSpPr/>
          <p:nvPr/>
        </p:nvSpPr>
        <p:spPr>
          <a:xfrm rot="5400000">
            <a:off x="12205164" y="4205704"/>
            <a:ext cx="369695" cy="614931"/>
          </a:xfrm>
          <a:prstGeom prst="chevron">
            <a:avLst/>
          </a:prstGeom>
          <a:solidFill>
            <a:srgbClr val="34343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8" name="Arrow: Chevron 37">
            <a:extLst>
              <a:ext uri="{FF2B5EF4-FFF2-40B4-BE49-F238E27FC236}">
                <a16:creationId xmlns:a16="http://schemas.microsoft.com/office/drawing/2014/main" id="{519DB6E5-D42B-82F2-9BD9-F0FFD49460D3}"/>
              </a:ext>
            </a:extLst>
          </p:cNvPr>
          <p:cNvSpPr/>
          <p:nvPr/>
        </p:nvSpPr>
        <p:spPr>
          <a:xfrm rot="5400000">
            <a:off x="12205164" y="4507914"/>
            <a:ext cx="369695" cy="614931"/>
          </a:xfrm>
          <a:prstGeom prst="chevron">
            <a:avLst/>
          </a:prstGeom>
          <a:solidFill>
            <a:srgbClr val="34343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8" name="Rectangle 57">
            <a:extLst>
              <a:ext uri="{FF2B5EF4-FFF2-40B4-BE49-F238E27FC236}">
                <a16:creationId xmlns:a16="http://schemas.microsoft.com/office/drawing/2014/main" id="{0BC8D448-E15A-B4E0-E0F5-B72744BA5AC0}"/>
              </a:ext>
            </a:extLst>
          </p:cNvPr>
          <p:cNvSpPr/>
          <p:nvPr/>
        </p:nvSpPr>
        <p:spPr>
          <a:xfrm>
            <a:off x="9607025" y="6654294"/>
            <a:ext cx="3964602" cy="17341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ectangle 58">
            <a:extLst>
              <a:ext uri="{FF2B5EF4-FFF2-40B4-BE49-F238E27FC236}">
                <a16:creationId xmlns:a16="http://schemas.microsoft.com/office/drawing/2014/main" id="{B9E41197-344E-7B49-0840-9649AAD20D70}"/>
              </a:ext>
            </a:extLst>
          </p:cNvPr>
          <p:cNvSpPr/>
          <p:nvPr/>
        </p:nvSpPr>
        <p:spPr>
          <a:xfrm>
            <a:off x="9607025" y="5328389"/>
            <a:ext cx="3964602" cy="12089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Rounded Corners 59">
            <a:extLst>
              <a:ext uri="{FF2B5EF4-FFF2-40B4-BE49-F238E27FC236}">
                <a16:creationId xmlns:a16="http://schemas.microsoft.com/office/drawing/2014/main" id="{EF3CEDB0-30C7-E0F0-AF68-A791ACEFD90C}"/>
              </a:ext>
            </a:extLst>
          </p:cNvPr>
          <p:cNvSpPr/>
          <p:nvPr/>
        </p:nvSpPr>
        <p:spPr>
          <a:xfrm>
            <a:off x="11380079" y="5320329"/>
            <a:ext cx="2019865" cy="48672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Didact Gothic" panose="00000500000000000000" pitchFamily="2" charset="0"/>
              </a:rPr>
              <a:t>Base Model Loading: Load MobileNetV2 </a:t>
            </a:r>
          </a:p>
        </p:txBody>
      </p:sp>
      <p:sp>
        <p:nvSpPr>
          <p:cNvPr id="61" name="Rectangle: Rounded Corners 60">
            <a:extLst>
              <a:ext uri="{FF2B5EF4-FFF2-40B4-BE49-F238E27FC236}">
                <a16:creationId xmlns:a16="http://schemas.microsoft.com/office/drawing/2014/main" id="{F1E5B271-478C-4CE5-F3EA-0FC4ECE9C611}"/>
              </a:ext>
            </a:extLst>
          </p:cNvPr>
          <p:cNvSpPr/>
          <p:nvPr/>
        </p:nvSpPr>
        <p:spPr>
          <a:xfrm>
            <a:off x="11380079" y="5858992"/>
            <a:ext cx="2019865" cy="48672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latin typeface="Didact Gothic" panose="00000500000000000000" pitchFamily="2" charset="0"/>
              </a:rPr>
              <a:t>Adding Layers: Append GlobalAveragePooling2D, Dense, Dropout, and a final Dense layer</a:t>
            </a:r>
          </a:p>
        </p:txBody>
      </p:sp>
      <p:sp>
        <p:nvSpPr>
          <p:cNvPr id="62" name="Rectangle: Rounded Corners 61">
            <a:extLst>
              <a:ext uri="{FF2B5EF4-FFF2-40B4-BE49-F238E27FC236}">
                <a16:creationId xmlns:a16="http://schemas.microsoft.com/office/drawing/2014/main" id="{7D91EB02-C67B-4625-DD2A-E4A163D3AC87}"/>
              </a:ext>
            </a:extLst>
          </p:cNvPr>
          <p:cNvSpPr/>
          <p:nvPr/>
        </p:nvSpPr>
        <p:spPr>
          <a:xfrm>
            <a:off x="11380079" y="6397655"/>
            <a:ext cx="2019865" cy="48672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i="0" dirty="0">
                <a:solidFill>
                  <a:schemeClr val="bg1"/>
                </a:solidFill>
                <a:effectLst/>
                <a:latin typeface="Didact Gothic" panose="00000500000000000000" pitchFamily="2" charset="0"/>
              </a:rPr>
              <a:t>Loss Function, Optimizer </a:t>
            </a:r>
            <a:endParaRPr lang="en-IN" sz="1400" dirty="0">
              <a:solidFill>
                <a:schemeClr val="bg1"/>
              </a:solidFill>
              <a:latin typeface="Didact Gothic" panose="00000500000000000000" pitchFamily="2" charset="0"/>
            </a:endParaRPr>
          </a:p>
        </p:txBody>
      </p:sp>
      <p:sp>
        <p:nvSpPr>
          <p:cNvPr id="63" name="Rectangle: Rounded Corners 62">
            <a:extLst>
              <a:ext uri="{FF2B5EF4-FFF2-40B4-BE49-F238E27FC236}">
                <a16:creationId xmlns:a16="http://schemas.microsoft.com/office/drawing/2014/main" id="{C0508BB5-7684-7C34-08F0-2B901DE1FF2A}"/>
              </a:ext>
            </a:extLst>
          </p:cNvPr>
          <p:cNvSpPr/>
          <p:nvPr/>
        </p:nvSpPr>
        <p:spPr>
          <a:xfrm>
            <a:off x="11380079" y="7538296"/>
            <a:ext cx="2019865" cy="486726"/>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Didact Gothic" panose="00000500000000000000" pitchFamily="2" charset="0"/>
              </a:rPr>
              <a:t>Class Weights</a:t>
            </a:r>
          </a:p>
        </p:txBody>
      </p:sp>
      <p:sp>
        <p:nvSpPr>
          <p:cNvPr id="64" name="Rectangle: Rounded Corners 63">
            <a:extLst>
              <a:ext uri="{FF2B5EF4-FFF2-40B4-BE49-F238E27FC236}">
                <a16:creationId xmlns:a16="http://schemas.microsoft.com/office/drawing/2014/main" id="{D6F683FA-396C-7099-EA9C-F8ECA5C17FD7}"/>
              </a:ext>
            </a:extLst>
          </p:cNvPr>
          <p:cNvSpPr/>
          <p:nvPr/>
        </p:nvSpPr>
        <p:spPr>
          <a:xfrm>
            <a:off x="11380079" y="8099817"/>
            <a:ext cx="2019865" cy="578472"/>
          </a:xfrm>
          <a:prstGeom prst="roundRect">
            <a:avLst/>
          </a:prstGeom>
          <a:solidFill>
            <a:srgbClr val="34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latin typeface="Didact Gothic" panose="00000500000000000000" pitchFamily="2" charset="0"/>
              </a:rPr>
              <a:t>Callbacks: Use </a:t>
            </a:r>
            <a:r>
              <a:rPr lang="en-IN" sz="1000" dirty="0" err="1">
                <a:latin typeface="Didact Gothic" panose="00000500000000000000" pitchFamily="2" charset="0"/>
              </a:rPr>
              <a:t>EarlyStopping</a:t>
            </a:r>
            <a:r>
              <a:rPr lang="en-IN" sz="1000" dirty="0">
                <a:latin typeface="Didact Gothic" panose="00000500000000000000" pitchFamily="2" charset="0"/>
              </a:rPr>
              <a:t> and </a:t>
            </a:r>
            <a:r>
              <a:rPr lang="en-IN" sz="1000" dirty="0" err="1">
                <a:latin typeface="Didact Gothic" panose="00000500000000000000" pitchFamily="2" charset="0"/>
              </a:rPr>
              <a:t>ModelCheckpoint</a:t>
            </a:r>
            <a:endParaRPr lang="en-IN" sz="1000" dirty="0">
              <a:latin typeface="Didact Gothic" panose="00000500000000000000" pitchFamily="2" charset="0"/>
            </a:endParaRPr>
          </a:p>
        </p:txBody>
      </p:sp>
      <p:sp>
        <p:nvSpPr>
          <p:cNvPr id="65" name="TextBox 64">
            <a:extLst>
              <a:ext uri="{FF2B5EF4-FFF2-40B4-BE49-F238E27FC236}">
                <a16:creationId xmlns:a16="http://schemas.microsoft.com/office/drawing/2014/main" id="{FD6386EF-0C91-453C-D9DD-70AC5A396B14}"/>
              </a:ext>
            </a:extLst>
          </p:cNvPr>
          <p:cNvSpPr txBox="1"/>
          <p:nvPr/>
        </p:nvSpPr>
        <p:spPr>
          <a:xfrm>
            <a:off x="9732294" y="5790769"/>
            <a:ext cx="1522251" cy="646331"/>
          </a:xfrm>
          <a:prstGeom prst="rect">
            <a:avLst/>
          </a:prstGeom>
          <a:noFill/>
        </p:spPr>
        <p:txBody>
          <a:bodyPr wrap="square" rtlCol="0">
            <a:spAutoFit/>
          </a:bodyPr>
          <a:lstStyle/>
          <a:p>
            <a:r>
              <a:rPr lang="en-IN" dirty="0">
                <a:latin typeface="Didact Gothic" panose="00000500000000000000" pitchFamily="2" charset="0"/>
              </a:rPr>
              <a:t>Model Architecture</a:t>
            </a:r>
          </a:p>
        </p:txBody>
      </p:sp>
      <p:sp>
        <p:nvSpPr>
          <p:cNvPr id="66" name="TextBox 65">
            <a:extLst>
              <a:ext uri="{FF2B5EF4-FFF2-40B4-BE49-F238E27FC236}">
                <a16:creationId xmlns:a16="http://schemas.microsoft.com/office/drawing/2014/main" id="{A54C9D15-53D8-C15E-3ACB-21501A59D5FE}"/>
              </a:ext>
            </a:extLst>
          </p:cNvPr>
          <p:cNvSpPr txBox="1"/>
          <p:nvPr/>
        </p:nvSpPr>
        <p:spPr>
          <a:xfrm>
            <a:off x="9708918" y="7623027"/>
            <a:ext cx="1545627" cy="646331"/>
          </a:xfrm>
          <a:prstGeom prst="rect">
            <a:avLst/>
          </a:prstGeom>
          <a:noFill/>
        </p:spPr>
        <p:txBody>
          <a:bodyPr wrap="square" rtlCol="0">
            <a:spAutoFit/>
          </a:bodyPr>
          <a:lstStyle/>
          <a:p>
            <a:r>
              <a:rPr lang="en-IN" dirty="0">
                <a:latin typeface="Didact Gothic" panose="00000500000000000000" pitchFamily="2" charset="0"/>
              </a:rPr>
              <a:t>Training Strategies</a:t>
            </a:r>
          </a:p>
        </p:txBody>
      </p:sp>
      <p:cxnSp>
        <p:nvCxnSpPr>
          <p:cNvPr id="67" name="Straight Connector 66">
            <a:extLst>
              <a:ext uri="{FF2B5EF4-FFF2-40B4-BE49-F238E27FC236}">
                <a16:creationId xmlns:a16="http://schemas.microsoft.com/office/drawing/2014/main" id="{7BF97B72-4663-C15C-9098-6594A417F98F}"/>
              </a:ext>
            </a:extLst>
          </p:cNvPr>
          <p:cNvCxnSpPr/>
          <p:nvPr/>
        </p:nvCxnSpPr>
        <p:spPr>
          <a:xfrm>
            <a:off x="9512718" y="2757948"/>
            <a:ext cx="0" cy="4822723"/>
          </a:xfrm>
          <a:prstGeom prst="line">
            <a:avLst/>
          </a:prstGeom>
          <a:ln w="19050"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2948815F-1830-7BE1-3E35-801017C7EDE2}"/>
              </a:ext>
            </a:extLst>
          </p:cNvPr>
          <p:cNvSpPr txBox="1"/>
          <p:nvPr/>
        </p:nvSpPr>
        <p:spPr>
          <a:xfrm>
            <a:off x="9819719" y="3414840"/>
            <a:ext cx="1434826" cy="646331"/>
          </a:xfrm>
          <a:prstGeom prst="rect">
            <a:avLst/>
          </a:prstGeom>
          <a:noFill/>
        </p:spPr>
        <p:txBody>
          <a:bodyPr wrap="square" rtlCol="0">
            <a:spAutoFit/>
          </a:bodyPr>
          <a:lstStyle/>
          <a:p>
            <a:r>
              <a:rPr lang="en-IN" dirty="0">
                <a:latin typeface="Didact Gothic" panose="00000500000000000000" pitchFamily="2" charset="0"/>
              </a:rPr>
              <a:t>Image </a:t>
            </a:r>
          </a:p>
          <a:p>
            <a:r>
              <a:rPr lang="en-IN" dirty="0">
                <a:latin typeface="Didact Gothic" panose="00000500000000000000" pitchFamily="2" charset="0"/>
              </a:rPr>
              <a:t>Preparation</a:t>
            </a:r>
          </a:p>
        </p:txBody>
      </p:sp>
      <p:sp>
        <p:nvSpPr>
          <p:cNvPr id="77" name="Arrow: Chevron 76">
            <a:extLst>
              <a:ext uri="{FF2B5EF4-FFF2-40B4-BE49-F238E27FC236}">
                <a16:creationId xmlns:a16="http://schemas.microsoft.com/office/drawing/2014/main" id="{1E8CBE6B-8DC2-7770-EF8D-41ECAE10EEB7}"/>
              </a:ext>
            </a:extLst>
          </p:cNvPr>
          <p:cNvSpPr/>
          <p:nvPr/>
        </p:nvSpPr>
        <p:spPr>
          <a:xfrm rot="5400000">
            <a:off x="12205164" y="6885290"/>
            <a:ext cx="369695" cy="614931"/>
          </a:xfrm>
          <a:prstGeom prst="chevron">
            <a:avLst/>
          </a:prstGeom>
          <a:solidFill>
            <a:srgbClr val="34343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32818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2586</TotalTime>
  <Words>1270</Words>
  <Application>Microsoft Office PowerPoint</Application>
  <PresentationFormat>Custom</PresentationFormat>
  <Paragraphs>131</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Aptos</vt:lpstr>
      <vt:lpstr>Cardo</vt:lpstr>
      <vt:lpstr>Arial</vt:lpstr>
      <vt:lpstr>Didact Gothic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Business Presentation in Red White Abstract Tech Style</dc:title>
  <dc:creator>Aishwarya</dc:creator>
  <cp:lastModifiedBy>Aishwarya Ajaykumar</cp:lastModifiedBy>
  <cp:revision>3</cp:revision>
  <dcterms:created xsi:type="dcterms:W3CDTF">2006-08-16T00:00:00Z</dcterms:created>
  <dcterms:modified xsi:type="dcterms:W3CDTF">2024-02-23T15:39:03Z</dcterms:modified>
  <dc:identifier>DAF9GDLI2D0</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2024-02-18T01:39:44Z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df245ff8-9b4c-49ec-b820-60164bc9970b</vt:lpwstr>
  </property>
  <property fmtid="{D5CDD505-2E9C-101B-9397-08002B2CF9AE}" pid="8" name="MSIP_Label_4044bd30-2ed7-4c9d-9d12-46200872a97b_ContentBits">
    <vt:lpwstr>0</vt:lpwstr>
  </property>
</Properties>
</file>