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Lato Black" panose="020F0502020204030203" pitchFamily="34" charset="0"/>
      <p:bold r:id="rId38"/>
      <p:bold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16ec18c86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16ec18c8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16ec18c86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16ec18c8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6ec18c86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6ec18c8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16ec18c86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16ec18c8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16ec18c86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16ec18c86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316ec18c86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316ec18c86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16ec18c86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16ec18c86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16ec18c86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16ec18c8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16ec18c86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16ec18c8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3275ce7e5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3275ce7e5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16ec18c8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16ec18c8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16ec18c86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16ec18c8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316ec18c86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316ec18c8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316ec18c86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316ec18c8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16ec18c86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316ec18c86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316ec18c86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316ec18c86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16ec18c86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316ec18c86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16ec18c86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16ec18c86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16ec18c86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316ec18c86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16ec18c86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16ec18c86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16ec18c86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16ec18c8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16ec18c8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16ec18c8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16ec18c86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16ec18c8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316ec18c86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316ec18c8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16ec18c8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16ec18c8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16ec18c8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16ec18c8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16ec18c8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16ec18c8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16ec18c86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16ec18c8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3275ce7ed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3275ce7e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16ec18c86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16ec18c8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Peter_J._Huber"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towardsdatascience.com/where-did-the-least-square-come-from-3f1abc7f7ca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500">
                <a:solidFill>
                  <a:srgbClr val="000000"/>
                </a:solidFill>
                <a:latin typeface="Arial"/>
                <a:ea typeface="Arial"/>
                <a:cs typeface="Arial"/>
                <a:sym typeface="Arial"/>
              </a:rPr>
              <a:t>COVID -19 VACCINATIONS ANALYSIS</a:t>
            </a:r>
            <a:endParaRPr sz="3500"/>
          </a:p>
        </p:txBody>
      </p:sp>
      <p:sp>
        <p:nvSpPr>
          <p:cNvPr id="87" name="Google Shape;87;p13"/>
          <p:cNvSpPr txBox="1">
            <a:spLocks noGrp="1"/>
          </p:cNvSpPr>
          <p:nvPr>
            <p:ph type="subTitle" idx="1"/>
          </p:nvPr>
        </p:nvSpPr>
        <p:spPr>
          <a:xfrm>
            <a:off x="729452" y="2907575"/>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TEAM MEMBERS:</a:t>
            </a:r>
            <a:endParaRPr b="1" dirty="0"/>
          </a:p>
        </p:txBody>
      </p:sp>
      <p:sp>
        <p:nvSpPr>
          <p:cNvPr id="88" name="Google Shape;88;p13"/>
          <p:cNvSpPr txBox="1"/>
          <p:nvPr/>
        </p:nvSpPr>
        <p:spPr>
          <a:xfrm>
            <a:off x="806225" y="3592275"/>
            <a:ext cx="6133500" cy="104641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GB" b="1" dirty="0">
                <a:latin typeface="Lato"/>
                <a:ea typeface="Lato"/>
                <a:cs typeface="Lato"/>
                <a:sym typeface="Lato"/>
              </a:rPr>
              <a:t>B Aishwarya</a:t>
            </a:r>
          </a:p>
          <a:p>
            <a:pPr marL="457200" lvl="0" indent="-317500" algn="l" rtl="0">
              <a:spcBef>
                <a:spcPts val="0"/>
              </a:spcBef>
              <a:spcAft>
                <a:spcPts val="0"/>
              </a:spcAft>
              <a:buSzPts val="1400"/>
              <a:buFont typeface="Lato"/>
              <a:buChar char="●"/>
            </a:pPr>
            <a:r>
              <a:rPr lang="en-GB" b="1" dirty="0">
                <a:latin typeface="Lato"/>
                <a:ea typeface="Lato"/>
                <a:cs typeface="Lato"/>
                <a:sym typeface="Lato"/>
              </a:rPr>
              <a:t>Ambika R</a:t>
            </a:r>
          </a:p>
          <a:p>
            <a:pPr marL="457200" lvl="0" indent="-317500" algn="l" rtl="0">
              <a:spcBef>
                <a:spcPts val="0"/>
              </a:spcBef>
              <a:spcAft>
                <a:spcPts val="0"/>
              </a:spcAft>
              <a:buSzPts val="1400"/>
              <a:buFont typeface="Lato"/>
              <a:buChar char="●"/>
            </a:pPr>
            <a:r>
              <a:rPr lang="en-GB" b="1" dirty="0">
                <a:latin typeface="Lato"/>
                <a:ea typeface="Lato"/>
                <a:cs typeface="Lato"/>
                <a:sym typeface="Lato"/>
              </a:rPr>
              <a:t>Ankitha Y</a:t>
            </a:r>
          </a:p>
          <a:p>
            <a:pPr marL="457200" lvl="0" indent="-317500" algn="l" rtl="0">
              <a:spcBef>
                <a:spcPts val="0"/>
              </a:spcBef>
              <a:spcAft>
                <a:spcPts val="0"/>
              </a:spcAft>
              <a:buSzPts val="1400"/>
              <a:buFont typeface="Lato"/>
              <a:buChar char="●"/>
            </a:pPr>
            <a:r>
              <a:rPr lang="en-GB" b="1" dirty="0">
                <a:latin typeface="Lato"/>
                <a:ea typeface="Lato"/>
                <a:cs typeface="Lato"/>
                <a:sym typeface="Lato"/>
              </a:rPr>
              <a:t>Aishwarya H</a:t>
            </a:r>
            <a:endParaRPr b="1"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5540">
                <a:latin typeface="Lato"/>
                <a:ea typeface="Lato"/>
                <a:cs typeface="Lato"/>
                <a:sym typeface="Lato"/>
              </a:rPr>
              <a:t>QUESTIONS</a:t>
            </a:r>
            <a:endParaRPr sz="554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000000"/>
                </a:solidFill>
              </a:rPr>
              <a:t>Compare the total vaccinations per hundred over all the regions of the world ?</a:t>
            </a:r>
            <a:endParaRPr sz="3500"/>
          </a:p>
        </p:txBody>
      </p:sp>
      <p:sp>
        <p:nvSpPr>
          <p:cNvPr id="150" name="Google Shape;150;p23"/>
          <p:cNvSpPr txBox="1">
            <a:spLocks noGrp="1"/>
          </p:cNvSpPr>
          <p:nvPr>
            <p:ph type="body" idx="1"/>
          </p:nvPr>
        </p:nvSpPr>
        <p:spPr>
          <a:xfrm>
            <a:off x="6031375" y="2078875"/>
            <a:ext cx="2386800" cy="880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GB"/>
              <a:t>North America,South America and countries with higher gdp have higher total vaccination per hundred</a:t>
            </a:r>
            <a:endParaRPr/>
          </a:p>
        </p:txBody>
      </p:sp>
      <p:pic>
        <p:nvPicPr>
          <p:cNvPr id="151" name="Google Shape;151;p23"/>
          <p:cNvPicPr preferRelativeResize="0"/>
          <p:nvPr/>
        </p:nvPicPr>
        <p:blipFill>
          <a:blip r:embed="rId3">
            <a:alphaModFix/>
          </a:blip>
          <a:stretch>
            <a:fillRect/>
          </a:stretch>
        </p:blipFill>
        <p:spPr>
          <a:xfrm>
            <a:off x="312350" y="2030875"/>
            <a:ext cx="5719024" cy="303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Which Vaccines are used in a region?</a:t>
            </a:r>
            <a:endParaRPr/>
          </a:p>
        </p:txBody>
      </p:sp>
      <p:sp>
        <p:nvSpPr>
          <p:cNvPr id="157" name="Google Shape;157;p24"/>
          <p:cNvSpPr txBox="1"/>
          <p:nvPr/>
        </p:nvSpPr>
        <p:spPr>
          <a:xfrm>
            <a:off x="7143775" y="2429250"/>
            <a:ext cx="1908300" cy="210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Vaccines like pfizer,Moderna are used by many countries where as vaccines like sinovac and sputnik are not approved in many countries</a:t>
            </a:r>
            <a:endParaRPr>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pic>
        <p:nvPicPr>
          <p:cNvPr id="158" name="Google Shape;158;p24"/>
          <p:cNvPicPr preferRelativeResize="0"/>
          <p:nvPr/>
        </p:nvPicPr>
        <p:blipFill>
          <a:blip r:embed="rId3">
            <a:alphaModFix/>
          </a:blip>
          <a:stretch>
            <a:fillRect/>
          </a:stretch>
        </p:blipFill>
        <p:spPr>
          <a:xfrm>
            <a:off x="407550" y="1734900"/>
            <a:ext cx="6644375" cy="320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the most used vaccines in our data ?</a:t>
            </a:r>
            <a:endParaRPr/>
          </a:p>
        </p:txBody>
      </p:sp>
      <p:sp>
        <p:nvSpPr>
          <p:cNvPr id="164" name="Google Shape;164;p25"/>
          <p:cNvSpPr txBox="1">
            <a:spLocks noGrp="1"/>
          </p:cNvSpPr>
          <p:nvPr>
            <p:ph type="body" idx="1"/>
          </p:nvPr>
        </p:nvSpPr>
        <p:spPr>
          <a:xfrm>
            <a:off x="882525" y="4184200"/>
            <a:ext cx="7688700" cy="839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In this analysis, x-axis is labelled using vaccine names and y-axis is labelled using count vaccines.Pfizer/BioNtech is the most widely used vaccine over the world and can be easily suggested in the future years also for the additional manufacturing of this vaccine.</a:t>
            </a:r>
            <a:endParaRPr/>
          </a:p>
        </p:txBody>
      </p:sp>
      <p:pic>
        <p:nvPicPr>
          <p:cNvPr id="165" name="Google Shape;165;p25"/>
          <p:cNvPicPr preferRelativeResize="0"/>
          <p:nvPr/>
        </p:nvPicPr>
        <p:blipFill>
          <a:blip r:embed="rId3">
            <a:alphaModFix/>
          </a:blip>
          <a:stretch>
            <a:fillRect/>
          </a:stretch>
        </p:blipFill>
        <p:spPr>
          <a:xfrm>
            <a:off x="882525" y="1791000"/>
            <a:ext cx="7871101" cy="252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87975" y="1318650"/>
            <a:ext cx="80301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Analyse the trend of vaccinations across the regions?</a:t>
            </a:r>
            <a:endParaRPr/>
          </a:p>
        </p:txBody>
      </p:sp>
      <p:sp>
        <p:nvSpPr>
          <p:cNvPr id="171" name="Google Shape;171;p26"/>
          <p:cNvSpPr txBox="1">
            <a:spLocks noGrp="1"/>
          </p:cNvSpPr>
          <p:nvPr>
            <p:ph type="body" idx="1"/>
          </p:nvPr>
        </p:nvSpPr>
        <p:spPr>
          <a:xfrm>
            <a:off x="617175" y="4119950"/>
            <a:ext cx="7688700" cy="819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a:t>This shows the trend of vaccinations over the time.Similarly we are going to predict the time taken for completion of fully vaccinated region and to calculate the average time taken for completion of vaccination across fully vaccinated region.</a:t>
            </a:r>
            <a:endParaRPr/>
          </a:p>
        </p:txBody>
      </p:sp>
      <p:pic>
        <p:nvPicPr>
          <p:cNvPr id="172" name="Google Shape;172;p26"/>
          <p:cNvPicPr preferRelativeResize="0"/>
          <p:nvPr/>
        </p:nvPicPr>
        <p:blipFill rotWithShape="1">
          <a:blip r:embed="rId3">
            <a:alphaModFix/>
          </a:blip>
          <a:srcRect r="6384"/>
          <a:stretch/>
        </p:blipFill>
        <p:spPr>
          <a:xfrm>
            <a:off x="1311450" y="1853850"/>
            <a:ext cx="6171525" cy="226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4540">
                <a:latin typeface="Lato"/>
                <a:ea typeface="Lato"/>
                <a:cs typeface="Lato"/>
                <a:sym typeface="Lato"/>
              </a:rPr>
              <a:t>Data analysis and visualisation</a:t>
            </a:r>
            <a:endParaRPr sz="454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body" idx="1"/>
          </p:nvPr>
        </p:nvSpPr>
        <p:spPr>
          <a:xfrm>
            <a:off x="678425" y="4568975"/>
            <a:ext cx="7688700" cy="37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GB" sz="1402">
                <a:latin typeface="Lato Black"/>
                <a:ea typeface="Lato Black"/>
                <a:cs typeface="Lato Black"/>
                <a:sym typeface="Lato Black"/>
              </a:rPr>
              <a:t>Asia </a:t>
            </a:r>
            <a:r>
              <a:rPr lang="en-GB" sz="1402" b="1"/>
              <a:t>and </a:t>
            </a:r>
            <a:r>
              <a:rPr lang="en-GB" sz="1402">
                <a:latin typeface="Lato Black"/>
                <a:ea typeface="Lato Black"/>
                <a:cs typeface="Lato Black"/>
                <a:sym typeface="Lato Black"/>
              </a:rPr>
              <a:t>Europe </a:t>
            </a:r>
            <a:r>
              <a:rPr lang="en-GB" sz="1402" b="1"/>
              <a:t>have around 50 percent of all vaccinations.</a:t>
            </a:r>
            <a:endParaRPr sz="1402" b="1"/>
          </a:p>
        </p:txBody>
      </p:sp>
      <p:pic>
        <p:nvPicPr>
          <p:cNvPr id="183" name="Google Shape;183;p28"/>
          <p:cNvPicPr preferRelativeResize="0"/>
          <p:nvPr/>
        </p:nvPicPr>
        <p:blipFill>
          <a:blip r:embed="rId3">
            <a:alphaModFix/>
          </a:blip>
          <a:stretch>
            <a:fillRect/>
          </a:stretch>
        </p:blipFill>
        <p:spPr>
          <a:xfrm>
            <a:off x="1816550" y="761825"/>
            <a:ext cx="5766025" cy="3728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body" idx="1"/>
          </p:nvPr>
        </p:nvSpPr>
        <p:spPr>
          <a:xfrm>
            <a:off x="571500" y="4568975"/>
            <a:ext cx="7795500" cy="37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GB" sz="1402" b="1"/>
              <a:t>Germany, Switzerland, Qatar, Luxembourg has highest gdp per capita</a:t>
            </a:r>
            <a:endParaRPr sz="1402" b="1"/>
          </a:p>
        </p:txBody>
      </p:sp>
      <p:pic>
        <p:nvPicPr>
          <p:cNvPr id="189" name="Google Shape;189;p29"/>
          <p:cNvPicPr preferRelativeResize="0"/>
          <p:nvPr/>
        </p:nvPicPr>
        <p:blipFill>
          <a:blip r:embed="rId3">
            <a:alphaModFix/>
          </a:blip>
          <a:stretch>
            <a:fillRect/>
          </a:stretch>
        </p:blipFill>
        <p:spPr>
          <a:xfrm>
            <a:off x="622525" y="715725"/>
            <a:ext cx="8025476" cy="385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body" idx="1"/>
          </p:nvPr>
        </p:nvSpPr>
        <p:spPr>
          <a:xfrm>
            <a:off x="678425" y="4568975"/>
            <a:ext cx="7688700" cy="37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GB" sz="1402" b="1"/>
              <a:t>European Union has the highest new deaths</a:t>
            </a:r>
            <a:endParaRPr sz="1402" b="1"/>
          </a:p>
        </p:txBody>
      </p:sp>
      <p:pic>
        <p:nvPicPr>
          <p:cNvPr id="195" name="Google Shape;195;p30"/>
          <p:cNvPicPr preferRelativeResize="0"/>
          <p:nvPr/>
        </p:nvPicPr>
        <p:blipFill>
          <a:blip r:embed="rId3">
            <a:alphaModFix/>
          </a:blip>
          <a:stretch>
            <a:fillRect/>
          </a:stretch>
        </p:blipFill>
        <p:spPr>
          <a:xfrm>
            <a:off x="225175" y="697900"/>
            <a:ext cx="8141951" cy="374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1"/>
          <p:cNvPicPr preferRelativeResize="0"/>
          <p:nvPr/>
        </p:nvPicPr>
        <p:blipFill rotWithShape="1">
          <a:blip r:embed="rId3">
            <a:alphaModFix/>
          </a:blip>
          <a:srcRect l="4930" r="-4930"/>
          <a:stretch/>
        </p:blipFill>
        <p:spPr>
          <a:xfrm>
            <a:off x="275550" y="560825"/>
            <a:ext cx="7038000" cy="440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500"/>
              <a:t>PROBLEM STATEMENT</a:t>
            </a:r>
            <a:endParaRPr sz="3500"/>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a:t>Forecasting of time taken for completing 100% total vaccinations of particular region over the time period.</a:t>
            </a:r>
            <a:endParaRPr sz="1900"/>
          </a:p>
          <a:p>
            <a:pPr marL="457200" lvl="0" indent="-349250" algn="l" rtl="0">
              <a:spcBef>
                <a:spcPts val="0"/>
              </a:spcBef>
              <a:spcAft>
                <a:spcPts val="0"/>
              </a:spcAft>
              <a:buSzPts val="1900"/>
              <a:buChar char="●"/>
            </a:pPr>
            <a:r>
              <a:rPr lang="en-GB" sz="1900"/>
              <a:t>By this, vaccine manufacturing companies get to know the prior requirements of vaccine which helps to produce the vaccines in large scale and complete the vaccination drive with in calculated time.</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200">
                <a:solidFill>
                  <a:srgbClr val="000000"/>
                </a:solidFill>
                <a:latin typeface="Lato"/>
                <a:ea typeface="Lato"/>
                <a:cs typeface="Lato"/>
                <a:sym typeface="Lato"/>
              </a:rPr>
              <a:t>MODEL BUILDING</a:t>
            </a:r>
            <a:endParaRPr sz="57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Lato"/>
                <a:ea typeface="Lato"/>
                <a:cs typeface="Lato"/>
                <a:sym typeface="Lato"/>
              </a:rPr>
              <a:t>Time series forecasting using Huber regressor</a:t>
            </a:r>
            <a:endParaRPr>
              <a:latin typeface="Lato"/>
              <a:ea typeface="Lato"/>
              <a:cs typeface="Lato"/>
              <a:sym typeface="Lato"/>
            </a:endParaRPr>
          </a:p>
        </p:txBody>
      </p:sp>
      <p:sp>
        <p:nvSpPr>
          <p:cNvPr id="211" name="Google Shape;211;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a:t>Time Series Analysis is the way of studying the characteristics of the response variable with respect to time, as the independent variable.</a:t>
            </a:r>
            <a:endParaRPr sz="1700"/>
          </a:p>
          <a:p>
            <a:pPr marL="457200" lvl="0" indent="-336550" algn="l" rtl="0">
              <a:spcBef>
                <a:spcPts val="0"/>
              </a:spcBef>
              <a:spcAft>
                <a:spcPts val="0"/>
              </a:spcAft>
              <a:buSzPts val="1700"/>
              <a:buChar char="●"/>
            </a:pPr>
            <a:r>
              <a:rPr lang="en-GB" sz="1700"/>
              <a:t>our dataset contains data points which typically consists of successive measurement made from the same source over a time interval.</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body" idx="1"/>
          </p:nvPr>
        </p:nvSpPr>
        <p:spPr>
          <a:xfrm>
            <a:off x="678425" y="1900350"/>
            <a:ext cx="76887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PyCaret is an open-source machine learning library that automates machine workflows.</a:t>
            </a:r>
            <a:endParaRPr/>
          </a:p>
          <a:p>
            <a:pPr marL="0" lvl="0" indent="0" algn="l" rtl="0">
              <a:spcBef>
                <a:spcPts val="1200"/>
              </a:spcBef>
              <a:spcAft>
                <a:spcPts val="1200"/>
              </a:spcAft>
              <a:buNone/>
            </a:pPr>
            <a:r>
              <a:rPr lang="en-GB"/>
              <a:t>This library helps in deciding which model is more efficient for a given method.</a:t>
            </a:r>
            <a:endParaRPr/>
          </a:p>
        </p:txBody>
      </p:sp>
      <p:pic>
        <p:nvPicPr>
          <p:cNvPr id="217" name="Google Shape;217;p34"/>
          <p:cNvPicPr preferRelativeResize="0"/>
          <p:nvPr/>
        </p:nvPicPr>
        <p:blipFill rotWithShape="1">
          <a:blip r:embed="rId3">
            <a:alphaModFix/>
          </a:blip>
          <a:srcRect t="33669" b="32555"/>
          <a:stretch/>
        </p:blipFill>
        <p:spPr>
          <a:xfrm>
            <a:off x="2745275" y="1214425"/>
            <a:ext cx="2391450" cy="685925"/>
          </a:xfrm>
          <a:prstGeom prst="rect">
            <a:avLst/>
          </a:prstGeom>
          <a:noFill/>
          <a:ln>
            <a:noFill/>
          </a:ln>
        </p:spPr>
      </p:pic>
      <p:pic>
        <p:nvPicPr>
          <p:cNvPr id="218" name="Google Shape;218;p34"/>
          <p:cNvPicPr preferRelativeResize="0"/>
          <p:nvPr/>
        </p:nvPicPr>
        <p:blipFill>
          <a:blip r:embed="rId4">
            <a:alphaModFix/>
          </a:blip>
          <a:stretch>
            <a:fillRect/>
          </a:stretch>
        </p:blipFill>
        <p:spPr>
          <a:xfrm>
            <a:off x="551075" y="3372425"/>
            <a:ext cx="8184700" cy="91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body" idx="1"/>
          </p:nvPr>
        </p:nvSpPr>
        <p:spPr>
          <a:xfrm>
            <a:off x="668225" y="44056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We can observe that by testing all possible models we are getting Huber regression fits best.</a:t>
            </a:r>
            <a:endParaRPr sz="1400"/>
          </a:p>
        </p:txBody>
      </p:sp>
      <p:pic>
        <p:nvPicPr>
          <p:cNvPr id="224" name="Google Shape;224;p35"/>
          <p:cNvPicPr preferRelativeResize="0"/>
          <p:nvPr/>
        </p:nvPicPr>
        <p:blipFill rotWithShape="1">
          <a:blip r:embed="rId3">
            <a:alphaModFix/>
          </a:blip>
          <a:srcRect b="39609"/>
          <a:stretch/>
        </p:blipFill>
        <p:spPr>
          <a:xfrm>
            <a:off x="668225" y="1458475"/>
            <a:ext cx="8016525" cy="2725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Lato"/>
                <a:ea typeface="Lato"/>
                <a:cs typeface="Lato"/>
                <a:sym typeface="Lato"/>
              </a:rPr>
              <a:t>Huber Regression</a:t>
            </a:r>
            <a:endParaRPr>
              <a:latin typeface="Lato"/>
              <a:ea typeface="Lato"/>
              <a:cs typeface="Lato"/>
              <a:sym typeface="Lato"/>
            </a:endParaRPr>
          </a:p>
          <a:p>
            <a:pPr marL="0" lvl="0" indent="0" algn="l" rtl="0">
              <a:spcBef>
                <a:spcPts val="0"/>
              </a:spcBef>
              <a:spcAft>
                <a:spcPts val="0"/>
              </a:spcAft>
              <a:buNone/>
            </a:pPr>
            <a:endParaRPr/>
          </a:p>
        </p:txBody>
      </p:sp>
      <p:sp>
        <p:nvSpPr>
          <p:cNvPr id="230" name="Google Shape;230;p36"/>
          <p:cNvSpPr txBox="1">
            <a:spLocks noGrp="1"/>
          </p:cNvSpPr>
          <p:nvPr>
            <p:ph type="body" idx="1"/>
          </p:nvPr>
        </p:nvSpPr>
        <p:spPr>
          <a:xfrm>
            <a:off x="729450" y="2078875"/>
            <a:ext cx="7688700" cy="1350000"/>
          </a:xfrm>
          <a:prstGeom prst="rect">
            <a:avLst/>
          </a:prstGeom>
        </p:spPr>
        <p:txBody>
          <a:bodyPr spcFirstLastPara="1" wrap="square" lIns="91425" tIns="91425" rIns="91425" bIns="91425" anchor="t" anchorCtr="0">
            <a:noAutofit/>
          </a:bodyPr>
          <a:lstStyle/>
          <a:p>
            <a:pPr marL="0" lvl="0" indent="0" algn="l" rtl="0">
              <a:lnSpc>
                <a:spcPct val="218181"/>
              </a:lnSpc>
              <a:spcBef>
                <a:spcPts val="1300"/>
              </a:spcBef>
              <a:spcAft>
                <a:spcPts val="0"/>
              </a:spcAft>
              <a:buNone/>
            </a:pPr>
            <a:r>
              <a:rPr lang="en-GB">
                <a:solidFill>
                  <a:srgbClr val="292929"/>
                </a:solidFill>
                <a:highlight>
                  <a:srgbClr val="FFFFFF"/>
                </a:highlight>
              </a:rPr>
              <a:t>In statistics, Huber loss is a particular loss function (first introduced in 1964 by </a:t>
            </a:r>
            <a:r>
              <a:rPr lang="en-GB" b="1" u="sng">
                <a:solidFill>
                  <a:schemeClr val="hlink"/>
                </a:solidFill>
                <a:highlight>
                  <a:srgbClr val="FFFFFF"/>
                </a:highlight>
                <a:hlinkClick r:id="rId3"/>
              </a:rPr>
              <a:t>Peter Jost Huber</a:t>
            </a:r>
            <a:r>
              <a:rPr lang="en-GB">
                <a:solidFill>
                  <a:srgbClr val="292929"/>
                </a:solidFill>
                <a:highlight>
                  <a:srgbClr val="FFFFFF"/>
                </a:highlight>
              </a:rPr>
              <a:t>, a Swiss mathematician) that is used widely for robust regression problems — situations where outliers are present that can degrade the performance and accuracy of </a:t>
            </a:r>
            <a:r>
              <a:rPr lang="en-GB" u="sng">
                <a:solidFill>
                  <a:schemeClr val="hlink"/>
                </a:solidFill>
                <a:highlight>
                  <a:srgbClr val="FFFFFF"/>
                </a:highlight>
                <a:hlinkClick r:id="rId4"/>
              </a:rPr>
              <a:t>least-squared-loss</a:t>
            </a:r>
            <a:r>
              <a:rPr lang="en-GB">
                <a:solidFill>
                  <a:srgbClr val="292929"/>
                </a:solidFill>
                <a:highlight>
                  <a:srgbClr val="FFFFFF"/>
                </a:highlight>
              </a:rPr>
              <a:t> error based regression.</a:t>
            </a:r>
            <a:endParaRPr>
              <a:solidFill>
                <a:srgbClr val="292929"/>
              </a:solidFill>
              <a:highlight>
                <a:srgbClr val="FFFFFF"/>
              </a:highlight>
            </a:endParaRPr>
          </a:p>
          <a:p>
            <a:pPr marL="0" lvl="0" indent="0" algn="l" rtl="0">
              <a:spcBef>
                <a:spcPts val="0"/>
              </a:spcBef>
              <a:spcAft>
                <a:spcPts val="1200"/>
              </a:spcAft>
              <a:buNone/>
            </a:pPr>
            <a:endParaRPr/>
          </a:p>
        </p:txBody>
      </p:sp>
      <p:sp>
        <p:nvSpPr>
          <p:cNvPr id="231" name="Google Shape;231;p36"/>
          <p:cNvSpPr txBox="1"/>
          <p:nvPr/>
        </p:nvSpPr>
        <p:spPr>
          <a:xfrm>
            <a:off x="224525" y="3878050"/>
            <a:ext cx="7756200" cy="585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Lato"/>
              <a:buChar char="●"/>
            </a:pPr>
            <a:r>
              <a:rPr lang="en-GB" sz="1300">
                <a:latin typeface="Lato"/>
                <a:ea typeface="Lato"/>
                <a:cs typeface="Lato"/>
                <a:sym typeface="Lato"/>
              </a:rPr>
              <a:t>Huber regression is a type of robust regression that is aware of possibility of outliers in a dataset and assigns them less weight than other examples in the dataset.</a:t>
            </a:r>
            <a:endParaRPr sz="13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7"/>
          <p:cNvPicPr preferRelativeResize="0"/>
          <p:nvPr/>
        </p:nvPicPr>
        <p:blipFill>
          <a:blip r:embed="rId3">
            <a:alphaModFix/>
          </a:blip>
          <a:stretch>
            <a:fillRect/>
          </a:stretch>
        </p:blipFill>
        <p:spPr>
          <a:xfrm>
            <a:off x="841925" y="779375"/>
            <a:ext cx="6822274" cy="4160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Given Data of vaccination per hundred of Germany</a:t>
            </a:r>
            <a:endParaRPr/>
          </a:p>
        </p:txBody>
      </p:sp>
      <p:pic>
        <p:nvPicPr>
          <p:cNvPr id="242" name="Google Shape;242;p38"/>
          <p:cNvPicPr preferRelativeResize="0"/>
          <p:nvPr/>
        </p:nvPicPr>
        <p:blipFill>
          <a:blip r:embed="rId3">
            <a:alphaModFix/>
          </a:blip>
          <a:stretch>
            <a:fillRect/>
          </a:stretch>
        </p:blipFill>
        <p:spPr>
          <a:xfrm>
            <a:off x="921625" y="1936000"/>
            <a:ext cx="7300741" cy="3143775"/>
          </a:xfrm>
          <a:prstGeom prst="rect">
            <a:avLst/>
          </a:prstGeom>
          <a:noFill/>
          <a:ln>
            <a:noFill/>
          </a:ln>
        </p:spPr>
      </p:pic>
      <p:sp>
        <p:nvSpPr>
          <p:cNvPr id="243" name="Google Shape;243;p38"/>
          <p:cNvSpPr txBox="1"/>
          <p:nvPr/>
        </p:nvSpPr>
        <p:spPr>
          <a:xfrm>
            <a:off x="7527475" y="2937100"/>
            <a:ext cx="13062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Lato"/>
                <a:ea typeface="Lato"/>
                <a:cs typeface="Lato"/>
                <a:sym typeface="Lato"/>
              </a:rPr>
              <a:t>We can observe that about 76% of Germany’s population has been vaccinated</a:t>
            </a:r>
            <a:endParaRPr sz="13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After forecasting using TS</a:t>
            </a:r>
            <a:endParaRPr/>
          </a:p>
        </p:txBody>
      </p:sp>
      <p:pic>
        <p:nvPicPr>
          <p:cNvPr id="249" name="Google Shape;249;p39"/>
          <p:cNvPicPr preferRelativeResize="0"/>
          <p:nvPr/>
        </p:nvPicPr>
        <p:blipFill>
          <a:blip r:embed="rId3">
            <a:alphaModFix/>
          </a:blip>
          <a:stretch>
            <a:fillRect/>
          </a:stretch>
        </p:blipFill>
        <p:spPr>
          <a:xfrm>
            <a:off x="725700" y="2016475"/>
            <a:ext cx="7692601" cy="2984850"/>
          </a:xfrm>
          <a:prstGeom prst="rect">
            <a:avLst/>
          </a:prstGeom>
          <a:noFill/>
          <a:ln>
            <a:noFill/>
          </a:ln>
        </p:spPr>
      </p:pic>
      <p:sp>
        <p:nvSpPr>
          <p:cNvPr id="250" name="Google Shape;250;p39"/>
          <p:cNvSpPr txBox="1"/>
          <p:nvPr/>
        </p:nvSpPr>
        <p:spPr>
          <a:xfrm>
            <a:off x="7613200" y="2959550"/>
            <a:ext cx="12756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Lato"/>
                <a:ea typeface="Lato"/>
                <a:cs typeface="Lato"/>
                <a:sym typeface="Lato"/>
              </a:rPr>
              <a:t>After forecasting we can observe the at  the end oct 2nd week vaccination completes in germany</a:t>
            </a:r>
            <a:endParaRPr sz="13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a:solidFill>
                  <a:srgbClr val="000000"/>
                </a:solidFill>
                <a:latin typeface="Lato"/>
                <a:ea typeface="Lato"/>
                <a:cs typeface="Lato"/>
                <a:sym typeface="Lato"/>
              </a:rPr>
              <a:t>CONCLUSIONS:</a:t>
            </a:r>
            <a:endParaRPr sz="3800">
              <a:latin typeface="Lato"/>
              <a:ea typeface="Lato"/>
              <a:cs typeface="Lato"/>
              <a:sym typeface="Lato"/>
            </a:endParaRPr>
          </a:p>
        </p:txBody>
      </p:sp>
      <p:sp>
        <p:nvSpPr>
          <p:cNvPr id="256" name="Google Shape;256;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European union is one of the best example for the region which has many deaths and also which produced high number of total vaccinations. Also the gdp of countries of this region has not much different after pandemic.</a:t>
            </a:r>
            <a:endParaRPr sz="1400"/>
          </a:p>
          <a:p>
            <a:pPr marL="457200" lvl="0" indent="-317500" algn="l" rtl="0">
              <a:spcBef>
                <a:spcPts val="0"/>
              </a:spcBef>
              <a:spcAft>
                <a:spcPts val="0"/>
              </a:spcAft>
              <a:buSzPts val="1400"/>
              <a:buChar char="●"/>
            </a:pPr>
            <a:r>
              <a:rPr lang="en-GB" sz="1400"/>
              <a:t>Comparing the Root-mean-square error (rmse) and coefficient of discrimination(R2) values of models, Huber regression is selected with least RMSE of 0.1678 and R2 value of 0.9974 as the best model to predict the total vaccinations of particular region over the time period.</a:t>
            </a:r>
            <a:endParaRPr sz="1400"/>
          </a:p>
          <a:p>
            <a:pPr marL="457200" lvl="0" indent="-317500" algn="l" rtl="0">
              <a:spcBef>
                <a:spcPts val="0"/>
              </a:spcBef>
              <a:spcAft>
                <a:spcPts val="0"/>
              </a:spcAft>
              <a:buSzPts val="1400"/>
              <a:buChar char="●"/>
            </a:pPr>
            <a:r>
              <a:rPr lang="en-GB" sz="1400"/>
              <a:t>According to our model,Total Vaccinations of Germany might be completed by 2nd week of October.</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40"/>
              <a:t>Future Scope</a:t>
            </a:r>
            <a:endParaRPr sz="2840"/>
          </a:p>
        </p:txBody>
      </p:sp>
      <p:sp>
        <p:nvSpPr>
          <p:cNvPr id="262" name="Google Shape;262;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Governments can improve the vaccination facilities and availability of vaccines to different locations by referring demand of vaccines and by referring most used vaccines across different countries.</a:t>
            </a:r>
            <a:endParaRPr sz="1500"/>
          </a:p>
          <a:p>
            <a:pPr marL="457200" lvl="0" indent="-323850" algn="l" rtl="0">
              <a:spcBef>
                <a:spcPts val="0"/>
              </a:spcBef>
              <a:spcAft>
                <a:spcPts val="0"/>
              </a:spcAft>
              <a:buSzPts val="1500"/>
              <a:buChar char="●"/>
            </a:pPr>
            <a:r>
              <a:rPr lang="en-GB" sz="1500"/>
              <a:t>The synthesis of current research will be helpful to researchers analysing historical trends in COVID-19 pandemic and individuals interested in better understanding and advocating for understanding and advocating for underserved communities across the globe.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a:solidFill>
                  <a:srgbClr val="000000"/>
                </a:solidFill>
                <a:latin typeface="Arial"/>
                <a:ea typeface="Arial"/>
                <a:cs typeface="Arial"/>
                <a:sym typeface="Arial"/>
              </a:rPr>
              <a:t>DATASETS AND ITS ATTRIBUTES</a:t>
            </a:r>
            <a:endParaRPr sz="4600"/>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AutoNum type="arabicPeriod"/>
            </a:pPr>
            <a:r>
              <a:rPr lang="en-GB" sz="1900"/>
              <a:t>Vaccinations(data) </a:t>
            </a:r>
            <a:endParaRPr sz="1900"/>
          </a:p>
          <a:p>
            <a:pPr marL="457200" lvl="0" indent="-349250" algn="l" rtl="0">
              <a:spcBef>
                <a:spcPts val="0"/>
              </a:spcBef>
              <a:spcAft>
                <a:spcPts val="0"/>
              </a:spcAft>
              <a:buSzPts val="1900"/>
              <a:buAutoNum type="arabicPeriod"/>
            </a:pPr>
            <a:r>
              <a:rPr lang="en-GB" sz="1900"/>
              <a:t>Vaccine_Names(vaccine)</a:t>
            </a:r>
            <a:endParaRPr sz="1900"/>
          </a:p>
          <a:p>
            <a:pPr marL="0" lvl="0" indent="0" algn="l" rtl="0">
              <a:spcBef>
                <a:spcPts val="1200"/>
              </a:spcBef>
              <a:spcAft>
                <a:spcPts val="0"/>
              </a:spcAft>
              <a:buNone/>
            </a:pPr>
            <a:endParaRPr sz="1900"/>
          </a:p>
          <a:p>
            <a:pPr marL="0" lvl="0" indent="0" algn="l" rtl="0">
              <a:spcBef>
                <a:spcPts val="1200"/>
              </a:spcBef>
              <a:spcAft>
                <a:spcPts val="1200"/>
              </a:spcAft>
              <a:buNone/>
            </a:pPr>
            <a:endParaRPr sz="1900"/>
          </a:p>
        </p:txBody>
      </p:sp>
      <p:sp>
        <p:nvSpPr>
          <p:cNvPr id="101" name="Google Shape;101;p15"/>
          <p:cNvSpPr txBox="1"/>
          <p:nvPr/>
        </p:nvSpPr>
        <p:spPr>
          <a:xfrm>
            <a:off x="887875" y="3837225"/>
            <a:ext cx="5102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latin typeface="Lato"/>
                <a:ea typeface="Lato"/>
                <a:cs typeface="Lato"/>
                <a:sym typeface="Lato"/>
              </a:rPr>
              <a:t>Source: ourworldindata.org</a:t>
            </a:r>
            <a:endParaRPr sz="1500" i="1">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a:t>
            </a:r>
            <a:endParaRPr/>
          </a:p>
        </p:txBody>
      </p:sp>
      <p:sp>
        <p:nvSpPr>
          <p:cNvPr id="268" name="Google Shape;268;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95000"/>
              </a:lnSpc>
              <a:spcBef>
                <a:spcPts val="1200"/>
              </a:spcBef>
              <a:spcAft>
                <a:spcPts val="0"/>
              </a:spcAft>
              <a:buClr>
                <a:srgbClr val="000000"/>
              </a:buClr>
              <a:buSzPts val="1300"/>
              <a:buFont typeface="Arial"/>
              <a:buChar char="●"/>
            </a:pPr>
            <a:r>
              <a:rPr lang="en-GB" sz="1500"/>
              <a:t>https://ourworldindata.org/covid-vaccinations</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https://www.analyticsvidhya.com/blog/2019/12/6-powerful-feature-engineering-techniques-time-series/</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https://www.sciencedirect.com/science/article/pii/S2211379721006197</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https://pycaret.gitbook.io/docs/</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https://github.com/owid/covid-19-data/tree/master/public/data/vaccinations</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https://towardsdatascience.com/regression-in-the-face-of-messy-outliers-try-huber-regressor-3a54ddc12516</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https://www.nature.com/articles/s41598-022-05915-3</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https://journals.plos.org/plosone/article?id=10.1371/journal.pone.0253925</a:t>
            </a:r>
            <a:endParaRPr sz="1500"/>
          </a:p>
          <a:p>
            <a:pPr marL="457200" lvl="0" indent="-311150" algn="l" rtl="0">
              <a:lnSpc>
                <a:spcPct val="95000"/>
              </a:lnSpc>
              <a:spcBef>
                <a:spcPts val="0"/>
              </a:spcBef>
              <a:spcAft>
                <a:spcPts val="0"/>
              </a:spcAft>
              <a:buClr>
                <a:srgbClr val="000000"/>
              </a:buClr>
              <a:buSzPts val="1300"/>
              <a:buFont typeface="Arial"/>
              <a:buChar char="●"/>
            </a:pPr>
            <a:r>
              <a:rPr lang="en-GB" sz="1500"/>
              <a:t>https://machinelearningmastery.com/robust-regression-for-machine-learning-in-python/</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p:nvPr/>
        </p:nvSpPr>
        <p:spPr>
          <a:xfrm>
            <a:off x="2214600" y="2234975"/>
            <a:ext cx="47148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200" b="1">
                <a:latin typeface="Raleway"/>
                <a:ea typeface="Raleway"/>
                <a:cs typeface="Raleway"/>
                <a:sym typeface="Raleway"/>
              </a:rPr>
              <a:t>Thank You</a:t>
            </a:r>
            <a:endParaRPr sz="5200" b="1">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240"/>
              <a:t>Attribues of vaccinations dataset :</a:t>
            </a:r>
            <a:endParaRPr sz="2040"/>
          </a:p>
        </p:txBody>
      </p:sp>
      <p:sp>
        <p:nvSpPr>
          <p:cNvPr id="107" name="Google Shape;107;p16"/>
          <p:cNvSpPr txBox="1">
            <a:spLocks noGrp="1"/>
          </p:cNvSpPr>
          <p:nvPr>
            <p:ph type="body" idx="1"/>
          </p:nvPr>
        </p:nvSpPr>
        <p:spPr>
          <a:xfrm>
            <a:off x="729450" y="2078875"/>
            <a:ext cx="3046500" cy="2891100"/>
          </a:xfrm>
          <a:prstGeom prst="rect">
            <a:avLst/>
          </a:prstGeom>
        </p:spPr>
        <p:txBody>
          <a:bodyPr spcFirstLastPara="1" wrap="square" lIns="91425" tIns="91425" rIns="91425" bIns="91425" anchor="t" anchorCtr="0">
            <a:normAutofit fontScale="92500" lnSpcReduction="20000"/>
          </a:bodyPr>
          <a:lstStyle/>
          <a:p>
            <a:pPr marL="457200" lvl="0" indent="-293211" algn="l" rtl="0">
              <a:spcBef>
                <a:spcPts val="1200"/>
              </a:spcBef>
              <a:spcAft>
                <a:spcPts val="0"/>
              </a:spcAft>
              <a:buClr>
                <a:srgbClr val="000000"/>
              </a:buClr>
              <a:buSzPct val="84615"/>
              <a:buFont typeface="Arial"/>
              <a:buChar char="●"/>
            </a:pPr>
            <a:r>
              <a:rPr lang="en-GB"/>
              <a:t>'iso_code'</a:t>
            </a:r>
            <a:endParaRPr/>
          </a:p>
          <a:p>
            <a:pPr marL="457200" lvl="0" indent="-293211" algn="l" rtl="0">
              <a:spcBef>
                <a:spcPts val="0"/>
              </a:spcBef>
              <a:spcAft>
                <a:spcPts val="0"/>
              </a:spcAft>
              <a:buClr>
                <a:srgbClr val="000000"/>
              </a:buClr>
              <a:buSzPct val="84615"/>
              <a:buFont typeface="Arial"/>
              <a:buChar char="●"/>
            </a:pPr>
            <a:r>
              <a:rPr lang="en-GB"/>
              <a:t>'continent'</a:t>
            </a:r>
            <a:endParaRPr/>
          </a:p>
          <a:p>
            <a:pPr marL="457200" lvl="0" indent="-293211" algn="l" rtl="0">
              <a:spcBef>
                <a:spcPts val="0"/>
              </a:spcBef>
              <a:spcAft>
                <a:spcPts val="0"/>
              </a:spcAft>
              <a:buClr>
                <a:srgbClr val="000000"/>
              </a:buClr>
              <a:buSzPct val="84615"/>
              <a:buFont typeface="Arial"/>
              <a:buChar char="●"/>
            </a:pPr>
            <a:r>
              <a:rPr lang="en-GB"/>
              <a:t>'location'</a:t>
            </a:r>
            <a:endParaRPr/>
          </a:p>
          <a:p>
            <a:pPr marL="457200" lvl="0" indent="-293211" algn="l" rtl="0">
              <a:spcBef>
                <a:spcPts val="0"/>
              </a:spcBef>
              <a:spcAft>
                <a:spcPts val="0"/>
              </a:spcAft>
              <a:buClr>
                <a:srgbClr val="000000"/>
              </a:buClr>
              <a:buSzPct val="84615"/>
              <a:buFont typeface="Arial"/>
              <a:buChar char="●"/>
            </a:pPr>
            <a:r>
              <a:rPr lang="en-GB"/>
              <a:t>'date'</a:t>
            </a:r>
            <a:endParaRPr/>
          </a:p>
          <a:p>
            <a:pPr marL="457200" lvl="0" indent="-293211" algn="l" rtl="0">
              <a:spcBef>
                <a:spcPts val="0"/>
              </a:spcBef>
              <a:spcAft>
                <a:spcPts val="0"/>
              </a:spcAft>
              <a:buClr>
                <a:srgbClr val="000000"/>
              </a:buClr>
              <a:buSzPct val="84615"/>
              <a:buFont typeface="Arial"/>
              <a:buChar char="●"/>
            </a:pPr>
            <a:r>
              <a:rPr lang="en-GB"/>
              <a:t>'total_cases'</a:t>
            </a:r>
            <a:endParaRPr/>
          </a:p>
          <a:p>
            <a:pPr marL="457200" lvl="0" indent="-293211" algn="l" rtl="0">
              <a:spcBef>
                <a:spcPts val="0"/>
              </a:spcBef>
              <a:spcAft>
                <a:spcPts val="0"/>
              </a:spcAft>
              <a:buClr>
                <a:srgbClr val="000000"/>
              </a:buClr>
              <a:buSzPct val="84615"/>
              <a:buFont typeface="Arial"/>
              <a:buChar char="●"/>
            </a:pPr>
            <a:r>
              <a:rPr lang="en-GB"/>
              <a:t>'new_cases'</a:t>
            </a:r>
            <a:endParaRPr/>
          </a:p>
          <a:p>
            <a:pPr marL="457200" lvl="0" indent="-293211" algn="l" rtl="0">
              <a:spcBef>
                <a:spcPts val="0"/>
              </a:spcBef>
              <a:spcAft>
                <a:spcPts val="0"/>
              </a:spcAft>
              <a:buClr>
                <a:srgbClr val="000000"/>
              </a:buClr>
              <a:buSzPct val="84615"/>
              <a:buFont typeface="Arial"/>
              <a:buChar char="●"/>
            </a:pPr>
            <a:r>
              <a:rPr lang="en-GB"/>
              <a:t>'total_deaths'</a:t>
            </a:r>
            <a:endParaRPr/>
          </a:p>
          <a:p>
            <a:pPr marL="457200" lvl="0" indent="-293211" algn="l" rtl="0">
              <a:spcBef>
                <a:spcPts val="0"/>
              </a:spcBef>
              <a:spcAft>
                <a:spcPts val="0"/>
              </a:spcAft>
              <a:buClr>
                <a:srgbClr val="000000"/>
              </a:buClr>
              <a:buSzPct val="84615"/>
              <a:buFont typeface="Arial"/>
              <a:buChar char="●"/>
            </a:pPr>
            <a:r>
              <a:rPr lang="en-GB"/>
              <a:t>'new_deaths'</a:t>
            </a:r>
            <a:endParaRPr/>
          </a:p>
          <a:p>
            <a:pPr marL="457200" lvl="0" indent="-293211" algn="l" rtl="0">
              <a:spcBef>
                <a:spcPts val="0"/>
              </a:spcBef>
              <a:spcAft>
                <a:spcPts val="0"/>
              </a:spcAft>
              <a:buClr>
                <a:srgbClr val="000000"/>
              </a:buClr>
              <a:buSzPct val="84615"/>
              <a:buFont typeface="Arial"/>
              <a:buChar char="●"/>
            </a:pPr>
            <a:r>
              <a:rPr lang="en-GB"/>
              <a:t>'total_deaths_per_million'</a:t>
            </a:r>
            <a:endParaRPr/>
          </a:p>
          <a:p>
            <a:pPr marL="457200" lvl="0" indent="-293211" algn="l" rtl="0">
              <a:spcBef>
                <a:spcPts val="0"/>
              </a:spcBef>
              <a:spcAft>
                <a:spcPts val="0"/>
              </a:spcAft>
              <a:buClr>
                <a:srgbClr val="000000"/>
              </a:buClr>
              <a:buSzPct val="84615"/>
              <a:buFont typeface="Arial"/>
              <a:buChar char="●"/>
            </a:pPr>
            <a:r>
              <a:rPr lang="en-GB"/>
              <a:t>'total_tests'</a:t>
            </a:r>
            <a:endParaRPr/>
          </a:p>
          <a:p>
            <a:pPr marL="457200" lvl="0" indent="-293211" algn="l" rtl="0">
              <a:spcBef>
                <a:spcPts val="0"/>
              </a:spcBef>
              <a:spcAft>
                <a:spcPts val="0"/>
              </a:spcAft>
              <a:buClr>
                <a:srgbClr val="000000"/>
              </a:buClr>
              <a:buSzPct val="84615"/>
              <a:buFont typeface="Arial"/>
              <a:buChar char="●"/>
            </a:pPr>
            <a:r>
              <a:rPr lang="en-GB"/>
              <a:t>'new_tests'</a:t>
            </a:r>
            <a:endParaRPr/>
          </a:p>
          <a:p>
            <a:pPr marL="457200" lvl="0" indent="-293211" algn="l" rtl="0">
              <a:spcBef>
                <a:spcPts val="0"/>
              </a:spcBef>
              <a:spcAft>
                <a:spcPts val="0"/>
              </a:spcAft>
              <a:buClr>
                <a:srgbClr val="000000"/>
              </a:buClr>
              <a:buSzPct val="84615"/>
              <a:buFont typeface="Arial"/>
              <a:buChar char="●"/>
            </a:pPr>
            <a:r>
              <a:rPr lang="en-GB"/>
              <a:t>'positive_rate'</a:t>
            </a:r>
            <a:endParaRPr/>
          </a:p>
          <a:p>
            <a:pPr marL="457200" lvl="0" indent="-293211" algn="l" rtl="0">
              <a:spcBef>
                <a:spcPts val="0"/>
              </a:spcBef>
              <a:spcAft>
                <a:spcPts val="0"/>
              </a:spcAft>
              <a:buClr>
                <a:srgbClr val="000000"/>
              </a:buClr>
              <a:buSzPct val="84615"/>
              <a:buFont typeface="Arial"/>
              <a:buChar char="●"/>
            </a:pPr>
            <a:r>
              <a:rPr lang="en-GB"/>
              <a:t>'total_vaccinations'</a:t>
            </a:r>
            <a:endParaRPr/>
          </a:p>
          <a:p>
            <a:pPr marL="0" lvl="0" indent="0" algn="l" rtl="0">
              <a:spcBef>
                <a:spcPts val="1200"/>
              </a:spcBef>
              <a:spcAft>
                <a:spcPts val="1200"/>
              </a:spcAft>
              <a:buNone/>
            </a:pPr>
            <a:endParaRPr/>
          </a:p>
        </p:txBody>
      </p:sp>
      <p:sp>
        <p:nvSpPr>
          <p:cNvPr id="108" name="Google Shape;108;p16"/>
          <p:cNvSpPr txBox="1"/>
          <p:nvPr/>
        </p:nvSpPr>
        <p:spPr>
          <a:xfrm>
            <a:off x="5245550" y="1853850"/>
            <a:ext cx="3439200" cy="3130800"/>
          </a:xfrm>
          <a:prstGeom prst="rect">
            <a:avLst/>
          </a:prstGeom>
          <a:noFill/>
          <a:ln>
            <a:noFill/>
          </a:ln>
        </p:spPr>
        <p:txBody>
          <a:bodyPr spcFirstLastPara="1" wrap="square" lIns="91425" tIns="91425" rIns="91425" bIns="91425" anchor="t" anchorCtr="0">
            <a:spAutoFit/>
          </a:bodyPr>
          <a:lstStyle/>
          <a:p>
            <a:pPr marL="457200" lvl="0" indent="-285750" algn="l" rtl="0">
              <a:lnSpc>
                <a:spcPct val="115000"/>
              </a:lnSpc>
              <a:spcBef>
                <a:spcPts val="1200"/>
              </a:spcBef>
              <a:spcAft>
                <a:spcPts val="0"/>
              </a:spcAft>
              <a:buSzPts val="900"/>
              <a:buChar char="●"/>
            </a:pPr>
            <a:r>
              <a:rPr lang="en-GB" sz="1200">
                <a:latin typeface="Lato"/>
                <a:ea typeface="Lato"/>
                <a:cs typeface="Lato"/>
                <a:sym typeface="Lato"/>
              </a:rPr>
              <a:t>'people_vaccinated'</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'people_fully_vaccinated'</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'total_boosters'</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'new_vaccinations'</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'total_vaccinations_per_hundred'</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'people_vaccinated_per_hundred'</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'people_fully_vaccinated_per_hundred'</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'total_boosters_per_hundred'</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''population'</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'population_density'</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'median_age'</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'aged_65_older'</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'aged_70_older'</a:t>
            </a:r>
            <a:endParaRPr sz="1200">
              <a:latin typeface="Lato"/>
              <a:ea typeface="Lato"/>
              <a:cs typeface="Lato"/>
              <a:sym typeface="Lato"/>
            </a:endParaRPr>
          </a:p>
          <a:p>
            <a:pPr marL="457200" lvl="0" indent="-285750" algn="l" rtl="0">
              <a:lnSpc>
                <a:spcPct val="115000"/>
              </a:lnSpc>
              <a:spcBef>
                <a:spcPts val="0"/>
              </a:spcBef>
              <a:spcAft>
                <a:spcPts val="0"/>
              </a:spcAft>
              <a:buSzPts val="900"/>
              <a:buChar char="●"/>
            </a:pPr>
            <a:r>
              <a:rPr lang="en-GB" sz="1200">
                <a:latin typeface="Lato"/>
                <a:ea typeface="Lato"/>
                <a:cs typeface="Lato"/>
                <a:sym typeface="Lato"/>
              </a:rPr>
              <a:t>'human_per_capita'</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a:solidFill>
                  <a:srgbClr val="000000"/>
                </a:solidFill>
                <a:latin typeface="Lato"/>
                <a:ea typeface="Lato"/>
                <a:cs typeface="Lato"/>
                <a:sym typeface="Lato"/>
              </a:rPr>
              <a:t>Attributes of Vaccine_Names dataset :</a:t>
            </a:r>
            <a:endParaRPr sz="3600">
              <a:latin typeface="Lato"/>
              <a:ea typeface="Lato"/>
              <a:cs typeface="Lato"/>
              <a:sym typeface="Lato"/>
            </a:endParaRPr>
          </a:p>
        </p:txBody>
      </p:sp>
      <p:sp>
        <p:nvSpPr>
          <p:cNvPr id="114" name="Google Shape;114;p17"/>
          <p:cNvSpPr txBox="1">
            <a:spLocks noGrp="1"/>
          </p:cNvSpPr>
          <p:nvPr>
            <p:ph type="body" idx="1"/>
          </p:nvPr>
        </p:nvSpPr>
        <p:spPr>
          <a:xfrm>
            <a:off x="729450" y="2090550"/>
            <a:ext cx="3005700" cy="11139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rgbClr val="000000"/>
              </a:buClr>
              <a:buSzPts val="1200"/>
              <a:buFont typeface="Arial"/>
              <a:buChar char="●"/>
            </a:pPr>
            <a:r>
              <a:rPr lang="en-GB" sz="1400"/>
              <a:t>'location'</a:t>
            </a:r>
            <a:endParaRPr sz="1400"/>
          </a:p>
          <a:p>
            <a:pPr marL="457200" lvl="0" indent="-304800" algn="l" rtl="0">
              <a:spcBef>
                <a:spcPts val="0"/>
              </a:spcBef>
              <a:spcAft>
                <a:spcPts val="0"/>
              </a:spcAft>
              <a:buClr>
                <a:srgbClr val="000000"/>
              </a:buClr>
              <a:buSzPts val="1200"/>
              <a:buFont typeface="Arial"/>
              <a:buChar char="●"/>
            </a:pPr>
            <a:r>
              <a:rPr lang="en-GB" sz="1400"/>
              <a:t>'date'</a:t>
            </a:r>
            <a:endParaRPr sz="1400"/>
          </a:p>
          <a:p>
            <a:pPr marL="457200" lvl="0" indent="-304800" algn="l" rtl="0">
              <a:spcBef>
                <a:spcPts val="0"/>
              </a:spcBef>
              <a:spcAft>
                <a:spcPts val="0"/>
              </a:spcAft>
              <a:buClr>
                <a:srgbClr val="000000"/>
              </a:buClr>
              <a:buSzPts val="1200"/>
              <a:buFont typeface="Arial"/>
              <a:buChar char="●"/>
            </a:pPr>
            <a:r>
              <a:rPr lang="en-GB" sz="1400"/>
              <a:t>'vaccine'</a:t>
            </a:r>
            <a:endParaRPr sz="1400"/>
          </a:p>
          <a:p>
            <a:pPr marL="457200" lvl="0" indent="-304800" algn="l" rtl="0">
              <a:spcBef>
                <a:spcPts val="0"/>
              </a:spcBef>
              <a:spcAft>
                <a:spcPts val="0"/>
              </a:spcAft>
              <a:buClr>
                <a:srgbClr val="000000"/>
              </a:buClr>
              <a:buSzPts val="1200"/>
              <a:buFont typeface="Arial"/>
              <a:buChar char="●"/>
            </a:pPr>
            <a:r>
              <a:rPr lang="en-GB" sz="1400"/>
              <a:t>'total_vaccinations'</a:t>
            </a:r>
            <a:endParaRPr sz="1400"/>
          </a:p>
        </p:txBody>
      </p:sp>
      <p:sp>
        <p:nvSpPr>
          <p:cNvPr id="115" name="Google Shape;115;p17"/>
          <p:cNvSpPr txBox="1"/>
          <p:nvPr/>
        </p:nvSpPr>
        <p:spPr>
          <a:xfrm>
            <a:off x="729450" y="3510650"/>
            <a:ext cx="78786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The Attributes present and one of the appropriate and relevant large dataset found was the reason for choosing these datasets.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The Attributes having null percentage of more than 85 are removed. Attributes which are most frequently used and require for analysing and visualizing are selected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571500" y="2081900"/>
            <a:ext cx="7845000" cy="12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900" b="0">
                <a:solidFill>
                  <a:srgbClr val="000000"/>
                </a:solidFill>
                <a:latin typeface="Lato Black"/>
                <a:ea typeface="Lato Black"/>
                <a:cs typeface="Lato Black"/>
                <a:sym typeface="Lato Black"/>
              </a:rPr>
              <a:t>DATA PRE-PROCESSING</a:t>
            </a:r>
            <a:endParaRPr sz="5400" b="0">
              <a:latin typeface="Lato Black"/>
              <a:ea typeface="Lato Black"/>
              <a:cs typeface="Lato Black"/>
              <a:sym typeface="La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625600" y="3459600"/>
            <a:ext cx="7803900" cy="1683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The 'BFILL' fills the missing values backward so they are replaced with the next value.</a:t>
            </a:r>
            <a:endParaRPr sz="1600"/>
          </a:p>
          <a:p>
            <a:pPr marL="457200" lvl="0" indent="-342900" algn="l" rtl="0">
              <a:spcBef>
                <a:spcPts val="0"/>
              </a:spcBef>
              <a:spcAft>
                <a:spcPts val="0"/>
              </a:spcAft>
              <a:buSzPts val="1800"/>
              <a:buChar char="●"/>
            </a:pPr>
            <a:r>
              <a:rPr lang="en-GB" sz="1600">
                <a:solidFill>
                  <a:srgbClr val="161819"/>
                </a:solidFill>
              </a:rPr>
              <a:t>All the missing values of all tuples are now replaced by appropriate values</a:t>
            </a:r>
            <a:endParaRPr sz="1800"/>
          </a:p>
        </p:txBody>
      </p:sp>
      <p:pic>
        <p:nvPicPr>
          <p:cNvPr id="126" name="Google Shape;126;p19"/>
          <p:cNvPicPr preferRelativeResize="0"/>
          <p:nvPr/>
        </p:nvPicPr>
        <p:blipFill rotWithShape="1">
          <a:blip r:embed="rId3">
            <a:alphaModFix/>
          </a:blip>
          <a:srcRect l="15538" t="27410" r="15737" b="27410"/>
          <a:stretch/>
        </p:blipFill>
        <p:spPr>
          <a:xfrm>
            <a:off x="2597275" y="1520625"/>
            <a:ext cx="4147876" cy="154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55200" y="671676"/>
            <a:ext cx="7893174" cy="1430925"/>
          </a:xfrm>
          <a:prstGeom prst="rect">
            <a:avLst/>
          </a:prstGeom>
          <a:noFill/>
          <a:ln>
            <a:noFill/>
          </a:ln>
        </p:spPr>
      </p:pic>
      <p:pic>
        <p:nvPicPr>
          <p:cNvPr id="132" name="Google Shape;132;p20"/>
          <p:cNvPicPr preferRelativeResize="0"/>
          <p:nvPr/>
        </p:nvPicPr>
        <p:blipFill>
          <a:blip r:embed="rId4">
            <a:alphaModFix/>
          </a:blip>
          <a:stretch>
            <a:fillRect/>
          </a:stretch>
        </p:blipFill>
        <p:spPr>
          <a:xfrm>
            <a:off x="5118025" y="2361125"/>
            <a:ext cx="3840325" cy="2893200"/>
          </a:xfrm>
          <a:prstGeom prst="rect">
            <a:avLst/>
          </a:prstGeom>
          <a:noFill/>
          <a:ln>
            <a:noFill/>
          </a:ln>
        </p:spPr>
      </p:pic>
      <p:sp>
        <p:nvSpPr>
          <p:cNvPr id="133" name="Google Shape;133;p20"/>
          <p:cNvSpPr txBox="1"/>
          <p:nvPr/>
        </p:nvSpPr>
        <p:spPr>
          <a:xfrm>
            <a:off x="543175" y="3658100"/>
            <a:ext cx="39573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a:latin typeface="Lato"/>
                <a:ea typeface="Lato"/>
                <a:cs typeface="Lato"/>
                <a:sym typeface="Lato"/>
              </a:rPr>
              <a:t>Merging of two datasets(data and vaccine)</a:t>
            </a:r>
            <a:endParaRPr>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body" idx="1"/>
          </p:nvPr>
        </p:nvSpPr>
        <p:spPr>
          <a:xfrm>
            <a:off x="241975" y="1373800"/>
            <a:ext cx="2626500" cy="5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solidFill>
                  <a:srgbClr val="161819"/>
                </a:solidFill>
              </a:rPr>
              <a:t>One hot encoding</a:t>
            </a:r>
            <a:endParaRPr sz="2300">
              <a:solidFill>
                <a:srgbClr val="161819"/>
              </a:solidFill>
            </a:endParaRPr>
          </a:p>
          <a:p>
            <a:pPr marL="0" lvl="0" indent="0" algn="l" rtl="0">
              <a:spcBef>
                <a:spcPts val="1200"/>
              </a:spcBef>
              <a:spcAft>
                <a:spcPts val="1200"/>
              </a:spcAft>
              <a:buNone/>
            </a:pPr>
            <a:endParaRPr sz="2500"/>
          </a:p>
        </p:txBody>
      </p:sp>
      <p:pic>
        <p:nvPicPr>
          <p:cNvPr id="139" name="Google Shape;139;p21"/>
          <p:cNvPicPr preferRelativeResize="0"/>
          <p:nvPr/>
        </p:nvPicPr>
        <p:blipFill rotWithShape="1">
          <a:blip r:embed="rId3">
            <a:alphaModFix/>
          </a:blip>
          <a:srcRect l="4502" t="18191" r="14077" b="3395"/>
          <a:stretch/>
        </p:blipFill>
        <p:spPr>
          <a:xfrm>
            <a:off x="241975" y="1970850"/>
            <a:ext cx="6083198" cy="31138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1045</Words>
  <Application>Microsoft Office PowerPoint</Application>
  <PresentationFormat>On-screen Show (16:9)</PresentationFormat>
  <Paragraphs>98</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Lato Black</vt:lpstr>
      <vt:lpstr>Raleway</vt:lpstr>
      <vt:lpstr>Arial</vt:lpstr>
      <vt:lpstr>Lato</vt:lpstr>
      <vt:lpstr>Streamline</vt:lpstr>
      <vt:lpstr>COVID -19 VACCINATIONS ANALYSIS</vt:lpstr>
      <vt:lpstr>PROBLEM STATEMENT</vt:lpstr>
      <vt:lpstr>DATASETS AND ITS ATTRIBUTES</vt:lpstr>
      <vt:lpstr>Attribues of vaccinations dataset :</vt:lpstr>
      <vt:lpstr>Attributes of Vaccine_Names dataset :</vt:lpstr>
      <vt:lpstr>DATA PRE-PROCESSING</vt:lpstr>
      <vt:lpstr>PowerPoint Presentation</vt:lpstr>
      <vt:lpstr>PowerPoint Presentation</vt:lpstr>
      <vt:lpstr>PowerPoint Presentation</vt:lpstr>
      <vt:lpstr>QUESTIONS</vt:lpstr>
      <vt:lpstr>Compare the total vaccinations per hundred over all the regions of the world ?</vt:lpstr>
      <vt:lpstr>Which Vaccines are used in a region?</vt:lpstr>
      <vt:lpstr>What is the most used vaccines in our data ?</vt:lpstr>
      <vt:lpstr>Analyse the trend of vaccinations across the regions?</vt:lpstr>
      <vt:lpstr>Data analysis and visualisation</vt:lpstr>
      <vt:lpstr>PowerPoint Presentation</vt:lpstr>
      <vt:lpstr>PowerPoint Presentation</vt:lpstr>
      <vt:lpstr>PowerPoint Presentation</vt:lpstr>
      <vt:lpstr>PowerPoint Presentation</vt:lpstr>
      <vt:lpstr>MODEL BUILDING</vt:lpstr>
      <vt:lpstr>Time series forecasting using Huber regressor</vt:lpstr>
      <vt:lpstr>PowerPoint Presentation</vt:lpstr>
      <vt:lpstr>PowerPoint Presentation</vt:lpstr>
      <vt:lpstr>Huber Regression </vt:lpstr>
      <vt:lpstr>PowerPoint Presentation</vt:lpstr>
      <vt:lpstr>Given Data of vaccination per hundred of Germany</vt:lpstr>
      <vt:lpstr>After forecasting using TS</vt:lpstr>
      <vt:lpstr>CONCLUSIONS:</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Aishwarya B</dc:creator>
  <cp:lastModifiedBy>Aishwarya B</cp:lastModifiedBy>
  <cp:revision>3</cp:revision>
  <dcterms:modified xsi:type="dcterms:W3CDTF">2024-08-07T19:33:13Z</dcterms:modified>
</cp:coreProperties>
</file>