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aleway" charset="0"/>
      <p:regular r:id="rId23"/>
      <p:bold r:id="rId24"/>
      <p:italic r:id="rId25"/>
      <p:boldItalic r:id="rId26"/>
    </p:embeddedFont>
    <p:embeddedFont>
      <p:font typeface="Lato"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23630543_1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965474a9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8e7a92013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8e7a92013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8e7a92013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8e7a92013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6cf35066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6cf35066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8e7a92013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8e7a92013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b9a0b074_1_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b9a0b074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8e7a92013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8e7a92013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8e7a92013_2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8e7a92013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8e7a92013_2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8e7a92013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8e7a92013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8e7a92013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6cf35066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6cf3506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8e7a92013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8e7a92013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8e7a92013_2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8e7a92013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cf35066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cf35066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License Plate Recognition and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323888" y="367250"/>
            <a:ext cx="6213175" cy="4145050"/>
          </a:xfrm>
          <a:prstGeom prst="rect">
            <a:avLst/>
          </a:prstGeom>
          <a:noFill/>
          <a:ln>
            <a:noFill/>
          </a:ln>
        </p:spPr>
      </p:pic>
      <p:sp>
        <p:nvSpPr>
          <p:cNvPr id="131" name="Google Shape;131;p22"/>
          <p:cNvSpPr txBox="1"/>
          <p:nvPr/>
        </p:nvSpPr>
        <p:spPr>
          <a:xfrm>
            <a:off x="5398675" y="393485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Lato"/>
                <a:ea typeface="Lato"/>
                <a:cs typeface="Lato"/>
                <a:sym typeface="Lato"/>
              </a:rPr>
              <a:t>Use-Case Diagram</a:t>
            </a:r>
            <a:endParaRPr sz="3000" b="1">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SYSTEM DESIGN</a:t>
            </a:r>
            <a:endParaRPr/>
          </a:p>
        </p:txBody>
      </p:sp>
      <p:pic>
        <p:nvPicPr>
          <p:cNvPr id="137" name="Google Shape;137;p23"/>
          <p:cNvPicPr preferRelativeResize="0"/>
          <p:nvPr/>
        </p:nvPicPr>
        <p:blipFill>
          <a:blip r:embed="rId3">
            <a:alphaModFix/>
          </a:blip>
          <a:stretch>
            <a:fillRect/>
          </a:stretch>
        </p:blipFill>
        <p:spPr>
          <a:xfrm>
            <a:off x="4778475" y="1061875"/>
            <a:ext cx="4181175" cy="31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182450" y="25042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System Architecture</a:t>
            </a:r>
            <a:endParaRPr>
              <a:solidFill>
                <a:schemeClr val="dk1"/>
              </a:solidFill>
            </a:endParaRPr>
          </a:p>
        </p:txBody>
      </p:sp>
      <p:sp>
        <p:nvSpPr>
          <p:cNvPr id="143" name="Google Shape;143;p24"/>
          <p:cNvSpPr txBox="1"/>
          <p:nvPr/>
        </p:nvSpPr>
        <p:spPr>
          <a:xfrm>
            <a:off x="1181800" y="1064600"/>
            <a:ext cx="16518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imgOriginalScene</a:t>
            </a:r>
            <a:endParaRPr>
              <a:latin typeface="Lato"/>
              <a:ea typeface="Lato"/>
              <a:cs typeface="Lato"/>
              <a:sym typeface="Lato"/>
            </a:endParaRPr>
          </a:p>
        </p:txBody>
      </p:sp>
      <p:cxnSp>
        <p:nvCxnSpPr>
          <p:cNvPr id="144" name="Google Shape;144;p24"/>
          <p:cNvCxnSpPr>
            <a:endCxn id="145" idx="0"/>
          </p:cNvCxnSpPr>
          <p:nvPr/>
        </p:nvCxnSpPr>
        <p:spPr>
          <a:xfrm>
            <a:off x="1920400" y="1360050"/>
            <a:ext cx="13500" cy="661200"/>
          </a:xfrm>
          <a:prstGeom prst="straightConnector1">
            <a:avLst/>
          </a:prstGeom>
          <a:noFill/>
          <a:ln w="9525" cap="flat" cmpd="sng">
            <a:solidFill>
              <a:schemeClr val="dk2"/>
            </a:solidFill>
            <a:prstDash val="solid"/>
            <a:round/>
            <a:headEnd type="none" w="med" len="med"/>
            <a:tailEnd type="triangle" w="med" len="med"/>
          </a:ln>
        </p:spPr>
      </p:cxnSp>
      <p:sp>
        <p:nvSpPr>
          <p:cNvPr id="145" name="Google Shape;145;p24"/>
          <p:cNvSpPr txBox="1"/>
          <p:nvPr/>
        </p:nvSpPr>
        <p:spPr>
          <a:xfrm>
            <a:off x="1013950" y="2021250"/>
            <a:ext cx="1839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imgGrayScaleScene, imgThreshScene</a:t>
            </a:r>
            <a:endParaRPr>
              <a:latin typeface="Lato"/>
              <a:ea typeface="Lato"/>
              <a:cs typeface="Lato"/>
              <a:sym typeface="Lato"/>
            </a:endParaRPr>
          </a:p>
        </p:txBody>
      </p:sp>
      <p:sp>
        <p:nvSpPr>
          <p:cNvPr id="146" name="Google Shape;146;p24"/>
          <p:cNvSpPr txBox="1"/>
          <p:nvPr/>
        </p:nvSpPr>
        <p:spPr>
          <a:xfrm>
            <a:off x="738700" y="2967925"/>
            <a:ext cx="23904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listOfPossibleCharsInScene</a:t>
            </a:r>
            <a:endParaRPr>
              <a:latin typeface="Lato"/>
              <a:ea typeface="Lato"/>
              <a:cs typeface="Lato"/>
              <a:sym typeface="Lato"/>
            </a:endParaRPr>
          </a:p>
        </p:txBody>
      </p:sp>
      <p:sp>
        <p:nvSpPr>
          <p:cNvPr id="147" name="Google Shape;147;p24"/>
          <p:cNvSpPr txBox="1"/>
          <p:nvPr/>
        </p:nvSpPr>
        <p:spPr>
          <a:xfrm>
            <a:off x="496900" y="4001975"/>
            <a:ext cx="30216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listOfListsOfMatchingCharsInScene</a:t>
            </a:r>
            <a:endParaRPr>
              <a:latin typeface="Lato"/>
              <a:ea typeface="Lato"/>
              <a:cs typeface="Lato"/>
              <a:sym typeface="Lato"/>
            </a:endParaRPr>
          </a:p>
        </p:txBody>
      </p:sp>
      <p:sp>
        <p:nvSpPr>
          <p:cNvPr id="148" name="Google Shape;148;p24"/>
          <p:cNvSpPr txBox="1"/>
          <p:nvPr/>
        </p:nvSpPr>
        <p:spPr>
          <a:xfrm>
            <a:off x="5794075" y="1064600"/>
            <a:ext cx="17457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listOfPossiblePlates</a:t>
            </a:r>
            <a:endParaRPr>
              <a:latin typeface="Lato"/>
              <a:ea typeface="Lato"/>
              <a:cs typeface="Lato"/>
              <a:sym typeface="Lato"/>
            </a:endParaRPr>
          </a:p>
        </p:txBody>
      </p:sp>
      <p:sp>
        <p:nvSpPr>
          <p:cNvPr id="149" name="Google Shape;149;p24"/>
          <p:cNvSpPr txBox="1"/>
          <p:nvPr/>
        </p:nvSpPr>
        <p:spPr>
          <a:xfrm>
            <a:off x="5794075" y="1901325"/>
            <a:ext cx="17457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listOfPossiblePlates</a:t>
            </a:r>
            <a:endParaRPr>
              <a:latin typeface="Lato"/>
              <a:ea typeface="Lato"/>
              <a:cs typeface="Lato"/>
              <a:sym typeface="Lato"/>
            </a:endParaRPr>
          </a:p>
        </p:txBody>
      </p:sp>
      <p:sp>
        <p:nvSpPr>
          <p:cNvPr id="150" name="Google Shape;150;p24"/>
          <p:cNvSpPr txBox="1"/>
          <p:nvPr/>
        </p:nvSpPr>
        <p:spPr>
          <a:xfrm>
            <a:off x="5746975" y="2753025"/>
            <a:ext cx="1839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imgGrayScaleScene, imgThreshScene</a:t>
            </a:r>
            <a:endParaRPr>
              <a:latin typeface="Lato"/>
              <a:ea typeface="Lato"/>
              <a:cs typeface="Lato"/>
              <a:sym typeface="Lato"/>
            </a:endParaRPr>
          </a:p>
        </p:txBody>
      </p:sp>
      <p:sp>
        <p:nvSpPr>
          <p:cNvPr id="151" name="Google Shape;151;p24"/>
          <p:cNvSpPr txBox="1"/>
          <p:nvPr/>
        </p:nvSpPr>
        <p:spPr>
          <a:xfrm>
            <a:off x="5518675" y="3875475"/>
            <a:ext cx="22965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listOfPossibleCharsInPlate</a:t>
            </a:r>
            <a:endParaRPr>
              <a:latin typeface="Lato"/>
              <a:ea typeface="Lato"/>
              <a:cs typeface="Lato"/>
              <a:sym typeface="Lato"/>
            </a:endParaRPr>
          </a:p>
        </p:txBody>
      </p:sp>
      <p:sp>
        <p:nvSpPr>
          <p:cNvPr id="152" name="Google Shape;152;p24"/>
          <p:cNvSpPr txBox="1"/>
          <p:nvPr/>
        </p:nvSpPr>
        <p:spPr>
          <a:xfrm>
            <a:off x="873100" y="732975"/>
            <a:ext cx="1074300" cy="4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Lato"/>
                <a:ea typeface="Lato"/>
                <a:cs typeface="Lato"/>
                <a:sym typeface="Lato"/>
              </a:rPr>
              <a:t>Find plates</a:t>
            </a:r>
            <a:endParaRPr b="1" u="sng">
              <a:latin typeface="Lato"/>
              <a:ea typeface="Lato"/>
              <a:cs typeface="Lato"/>
              <a:sym typeface="Lato"/>
            </a:endParaRPr>
          </a:p>
        </p:txBody>
      </p:sp>
      <p:sp>
        <p:nvSpPr>
          <p:cNvPr id="153" name="Google Shape;153;p24"/>
          <p:cNvSpPr txBox="1"/>
          <p:nvPr/>
        </p:nvSpPr>
        <p:spPr>
          <a:xfrm>
            <a:off x="7641300" y="1370875"/>
            <a:ext cx="1302600" cy="6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Lato"/>
                <a:ea typeface="Lato"/>
                <a:cs typeface="Lato"/>
                <a:sym typeface="Lato"/>
              </a:rPr>
              <a:t>Find chars within plates</a:t>
            </a:r>
            <a:endParaRPr b="1" u="sng">
              <a:latin typeface="Lato"/>
              <a:ea typeface="Lato"/>
              <a:cs typeface="Lato"/>
              <a:sym typeface="Lato"/>
            </a:endParaRPr>
          </a:p>
        </p:txBody>
      </p:sp>
      <p:cxnSp>
        <p:nvCxnSpPr>
          <p:cNvPr id="154" name="Google Shape;154;p24"/>
          <p:cNvCxnSpPr>
            <a:stCxn id="145" idx="2"/>
            <a:endCxn id="146" idx="0"/>
          </p:cNvCxnSpPr>
          <p:nvPr/>
        </p:nvCxnSpPr>
        <p:spPr>
          <a:xfrm>
            <a:off x="1933900" y="2571750"/>
            <a:ext cx="0" cy="3963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24"/>
          <p:cNvCxnSpPr>
            <a:endCxn id="147" idx="0"/>
          </p:cNvCxnSpPr>
          <p:nvPr/>
        </p:nvCxnSpPr>
        <p:spPr>
          <a:xfrm>
            <a:off x="1960600" y="3397775"/>
            <a:ext cx="47100" cy="60420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24"/>
          <p:cNvCxnSpPr/>
          <p:nvPr/>
        </p:nvCxnSpPr>
        <p:spPr>
          <a:xfrm flipH="1">
            <a:off x="2014350" y="4431725"/>
            <a:ext cx="13500" cy="456600"/>
          </a:xfrm>
          <a:prstGeom prst="straightConnector1">
            <a:avLst/>
          </a:prstGeom>
          <a:noFill/>
          <a:ln w="9525" cap="flat" cmpd="sng">
            <a:solidFill>
              <a:schemeClr val="dk2"/>
            </a:solidFill>
            <a:prstDash val="solid"/>
            <a:round/>
            <a:headEnd type="none" w="med" len="med"/>
            <a:tailEnd type="triangle" w="med" len="med"/>
          </a:ln>
        </p:spPr>
      </p:cxnSp>
      <p:cxnSp>
        <p:nvCxnSpPr>
          <p:cNvPr id="157" name="Google Shape;157;p24"/>
          <p:cNvCxnSpPr/>
          <p:nvPr/>
        </p:nvCxnSpPr>
        <p:spPr>
          <a:xfrm rot="10800000" flipH="1">
            <a:off x="2027850" y="4847975"/>
            <a:ext cx="2820300" cy="1350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p24"/>
          <p:cNvCxnSpPr/>
          <p:nvPr/>
        </p:nvCxnSpPr>
        <p:spPr>
          <a:xfrm rot="10800000">
            <a:off x="4780850" y="886425"/>
            <a:ext cx="13500" cy="39639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p24"/>
          <p:cNvCxnSpPr/>
          <p:nvPr/>
        </p:nvCxnSpPr>
        <p:spPr>
          <a:xfrm rot="10800000" flipH="1">
            <a:off x="4807750" y="859375"/>
            <a:ext cx="1880100" cy="80700"/>
          </a:xfrm>
          <a:prstGeom prst="straightConnector1">
            <a:avLst/>
          </a:prstGeom>
          <a:noFill/>
          <a:ln w="9525" cap="flat" cmpd="sng">
            <a:solidFill>
              <a:schemeClr val="dk2"/>
            </a:solidFill>
            <a:prstDash val="solid"/>
            <a:round/>
            <a:headEnd type="none" w="med" len="med"/>
            <a:tailEnd type="triangle" w="med" len="med"/>
          </a:ln>
        </p:spPr>
      </p:cxnSp>
      <p:cxnSp>
        <p:nvCxnSpPr>
          <p:cNvPr id="160" name="Google Shape;160;p24"/>
          <p:cNvCxnSpPr>
            <a:endCxn id="148" idx="0"/>
          </p:cNvCxnSpPr>
          <p:nvPr/>
        </p:nvCxnSpPr>
        <p:spPr>
          <a:xfrm>
            <a:off x="6660925" y="872900"/>
            <a:ext cx="6000" cy="1917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4"/>
          <p:cNvCxnSpPr>
            <a:endCxn id="149" idx="0"/>
          </p:cNvCxnSpPr>
          <p:nvPr/>
        </p:nvCxnSpPr>
        <p:spPr>
          <a:xfrm flipH="1">
            <a:off x="6666925" y="1477125"/>
            <a:ext cx="7500" cy="42420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p24"/>
          <p:cNvCxnSpPr>
            <a:endCxn id="150" idx="0"/>
          </p:cNvCxnSpPr>
          <p:nvPr/>
        </p:nvCxnSpPr>
        <p:spPr>
          <a:xfrm flipH="1">
            <a:off x="6666925" y="2377125"/>
            <a:ext cx="7500" cy="37590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163;p24"/>
          <p:cNvCxnSpPr>
            <a:endCxn id="151" idx="0"/>
          </p:cNvCxnSpPr>
          <p:nvPr/>
        </p:nvCxnSpPr>
        <p:spPr>
          <a:xfrm flipH="1">
            <a:off x="6666925" y="3303375"/>
            <a:ext cx="7500" cy="572100"/>
          </a:xfrm>
          <a:prstGeom prst="straightConnector1">
            <a:avLst/>
          </a:prstGeom>
          <a:noFill/>
          <a:ln w="9525" cap="flat" cmpd="sng">
            <a:solidFill>
              <a:schemeClr val="dk2"/>
            </a:solidFill>
            <a:prstDash val="solid"/>
            <a:round/>
            <a:headEnd type="none" w="med" len="med"/>
            <a:tailEnd type="triangle" w="med" len="med"/>
          </a:ln>
        </p:spPr>
      </p:cxnSp>
      <p:cxnSp>
        <p:nvCxnSpPr>
          <p:cNvPr id="164" name="Google Shape;164;p24"/>
          <p:cNvCxnSpPr/>
          <p:nvPr/>
        </p:nvCxnSpPr>
        <p:spPr>
          <a:xfrm rot="10800000">
            <a:off x="617875" y="1678700"/>
            <a:ext cx="832500" cy="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24"/>
          <p:cNvCxnSpPr/>
          <p:nvPr/>
        </p:nvCxnSpPr>
        <p:spPr>
          <a:xfrm flipH="1">
            <a:off x="537125" y="1692125"/>
            <a:ext cx="67200" cy="29142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24"/>
          <p:cNvCxnSpPr/>
          <p:nvPr/>
        </p:nvCxnSpPr>
        <p:spPr>
          <a:xfrm>
            <a:off x="564050" y="4619750"/>
            <a:ext cx="1248900" cy="1476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24"/>
          <p:cNvSpPr txBox="1"/>
          <p:nvPr/>
        </p:nvSpPr>
        <p:spPr>
          <a:xfrm rot="-5398948">
            <a:off x="-644480" y="2652353"/>
            <a:ext cx="19608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detectPlatesInScene()</a:t>
            </a:r>
            <a:endParaRPr>
              <a:latin typeface="Lato"/>
              <a:ea typeface="Lato"/>
              <a:cs typeface="Lato"/>
              <a:sym typeface="Lato"/>
            </a:endParaRPr>
          </a:p>
        </p:txBody>
      </p:sp>
      <p:sp>
        <p:nvSpPr>
          <p:cNvPr id="168" name="Google Shape;168;p24"/>
          <p:cNvSpPr txBox="1"/>
          <p:nvPr/>
        </p:nvSpPr>
        <p:spPr>
          <a:xfrm>
            <a:off x="2068138" y="1502725"/>
            <a:ext cx="12489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preprocess()</a:t>
            </a:r>
            <a:endParaRPr>
              <a:latin typeface="Lato"/>
              <a:ea typeface="Lato"/>
              <a:cs typeface="Lato"/>
              <a:sym typeface="Lato"/>
            </a:endParaRPr>
          </a:p>
        </p:txBody>
      </p:sp>
      <p:sp>
        <p:nvSpPr>
          <p:cNvPr id="169" name="Google Shape;169;p24"/>
          <p:cNvSpPr txBox="1"/>
          <p:nvPr/>
        </p:nvSpPr>
        <p:spPr>
          <a:xfrm>
            <a:off x="2068150" y="2652350"/>
            <a:ext cx="23904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findPossibleCharsInScene()</a:t>
            </a:r>
            <a:endParaRPr>
              <a:latin typeface="Lato"/>
              <a:ea typeface="Lato"/>
              <a:cs typeface="Lato"/>
              <a:sym typeface="Lato"/>
            </a:endParaRPr>
          </a:p>
        </p:txBody>
      </p:sp>
      <p:sp>
        <p:nvSpPr>
          <p:cNvPr id="170" name="Google Shape;170;p24"/>
          <p:cNvSpPr txBox="1"/>
          <p:nvPr/>
        </p:nvSpPr>
        <p:spPr>
          <a:xfrm>
            <a:off x="2135300" y="3327163"/>
            <a:ext cx="16518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findListOfListsOfMatchingChars()</a:t>
            </a:r>
            <a:endParaRPr>
              <a:latin typeface="Lato"/>
              <a:ea typeface="Lato"/>
              <a:cs typeface="Lato"/>
              <a:sym typeface="Lato"/>
            </a:endParaRPr>
          </a:p>
        </p:txBody>
      </p:sp>
      <p:sp>
        <p:nvSpPr>
          <p:cNvPr id="171" name="Google Shape;171;p24"/>
          <p:cNvSpPr txBox="1"/>
          <p:nvPr/>
        </p:nvSpPr>
        <p:spPr>
          <a:xfrm>
            <a:off x="2336750" y="4404875"/>
            <a:ext cx="12489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extractPlate()</a:t>
            </a:r>
            <a:endParaRPr>
              <a:latin typeface="Lato"/>
              <a:ea typeface="Lato"/>
              <a:cs typeface="Lato"/>
              <a:sym typeface="Lato"/>
            </a:endParaRPr>
          </a:p>
        </p:txBody>
      </p:sp>
      <p:cxnSp>
        <p:nvCxnSpPr>
          <p:cNvPr id="172" name="Google Shape;172;p24"/>
          <p:cNvCxnSpPr/>
          <p:nvPr/>
        </p:nvCxnSpPr>
        <p:spPr>
          <a:xfrm flipH="1">
            <a:off x="5130200" y="1673025"/>
            <a:ext cx="1060800" cy="1350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24"/>
          <p:cNvCxnSpPr/>
          <p:nvPr/>
        </p:nvCxnSpPr>
        <p:spPr>
          <a:xfrm>
            <a:off x="5156925" y="1686450"/>
            <a:ext cx="13500" cy="31023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24"/>
          <p:cNvCxnSpPr/>
          <p:nvPr/>
        </p:nvCxnSpPr>
        <p:spPr>
          <a:xfrm>
            <a:off x="6647600" y="4332075"/>
            <a:ext cx="0" cy="529500"/>
          </a:xfrm>
          <a:prstGeom prst="straightConnector1">
            <a:avLst/>
          </a:prstGeom>
          <a:noFill/>
          <a:ln w="9525" cap="flat" cmpd="sng">
            <a:solidFill>
              <a:schemeClr val="dk2"/>
            </a:solidFill>
            <a:prstDash val="solid"/>
            <a:round/>
            <a:headEnd type="none" w="med" len="med"/>
            <a:tailEnd type="triangle" w="med" len="med"/>
          </a:ln>
        </p:spPr>
      </p:cxnSp>
      <p:sp>
        <p:nvSpPr>
          <p:cNvPr id="175" name="Google Shape;175;p24"/>
          <p:cNvSpPr txBox="1"/>
          <p:nvPr/>
        </p:nvSpPr>
        <p:spPr>
          <a:xfrm>
            <a:off x="6862450" y="234180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preprocess()</a:t>
            </a:r>
            <a:endParaRPr>
              <a:latin typeface="Lato"/>
              <a:ea typeface="Lato"/>
              <a:cs typeface="Lato"/>
              <a:sym typeface="Lato"/>
            </a:endParaRPr>
          </a:p>
        </p:txBody>
      </p:sp>
      <p:sp>
        <p:nvSpPr>
          <p:cNvPr id="176" name="Google Shape;176;p24"/>
          <p:cNvSpPr txBox="1"/>
          <p:nvPr/>
        </p:nvSpPr>
        <p:spPr>
          <a:xfrm>
            <a:off x="6808850" y="337082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findPossibleCharsInPlate()</a:t>
            </a:r>
            <a:endParaRPr>
              <a:latin typeface="Lato"/>
              <a:ea typeface="Lato"/>
              <a:cs typeface="Lato"/>
              <a:sym typeface="Lato"/>
            </a:endParaRPr>
          </a:p>
        </p:txBody>
      </p:sp>
      <p:sp>
        <p:nvSpPr>
          <p:cNvPr id="177" name="Google Shape;177;p24"/>
          <p:cNvSpPr txBox="1"/>
          <p:nvPr/>
        </p:nvSpPr>
        <p:spPr>
          <a:xfrm>
            <a:off x="6741700" y="4231925"/>
            <a:ext cx="15846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findListOfListsOfMatchingChars()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684900" y="376050"/>
            <a:ext cx="1920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listOfListsOfMatchingCharsInPlate</a:t>
            </a:r>
            <a:endParaRPr>
              <a:latin typeface="Lato"/>
              <a:ea typeface="Lato"/>
              <a:cs typeface="Lato"/>
              <a:sym typeface="Lato"/>
            </a:endParaRPr>
          </a:p>
        </p:txBody>
      </p:sp>
      <p:sp>
        <p:nvSpPr>
          <p:cNvPr id="183" name="Google Shape;183;p25"/>
          <p:cNvSpPr txBox="1"/>
          <p:nvPr/>
        </p:nvSpPr>
        <p:spPr>
          <a:xfrm>
            <a:off x="832625" y="3370800"/>
            <a:ext cx="20010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longestListOfMatchingCharsInPlate</a:t>
            </a:r>
            <a:endParaRPr>
              <a:latin typeface="Lato"/>
              <a:ea typeface="Lato"/>
              <a:cs typeface="Lato"/>
              <a:sym typeface="Lato"/>
            </a:endParaRPr>
          </a:p>
        </p:txBody>
      </p:sp>
      <p:sp>
        <p:nvSpPr>
          <p:cNvPr id="184" name="Google Shape;184;p25"/>
          <p:cNvSpPr txBox="1"/>
          <p:nvPr/>
        </p:nvSpPr>
        <p:spPr>
          <a:xfrm>
            <a:off x="684900" y="1544375"/>
            <a:ext cx="1920300" cy="65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listOfListsOfMatchingCharsInPlate</a:t>
            </a:r>
            <a:endParaRPr>
              <a:latin typeface="Lato"/>
              <a:ea typeface="Lato"/>
              <a:cs typeface="Lato"/>
              <a:sym typeface="Lato"/>
            </a:endParaRPr>
          </a:p>
        </p:txBody>
      </p:sp>
      <p:sp>
        <p:nvSpPr>
          <p:cNvPr id="185" name="Google Shape;185;p25"/>
          <p:cNvSpPr txBox="1"/>
          <p:nvPr/>
        </p:nvSpPr>
        <p:spPr>
          <a:xfrm>
            <a:off x="6110425" y="60432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possiblePlate.strChars</a:t>
            </a:r>
            <a:endParaRPr>
              <a:latin typeface="Lato"/>
              <a:ea typeface="Lato"/>
              <a:cs typeface="Lato"/>
              <a:sym typeface="Lato"/>
            </a:endParaRPr>
          </a:p>
        </p:txBody>
      </p:sp>
      <p:sp>
        <p:nvSpPr>
          <p:cNvPr id="186" name="Google Shape;186;p25"/>
          <p:cNvSpPr txBox="1"/>
          <p:nvPr/>
        </p:nvSpPr>
        <p:spPr>
          <a:xfrm>
            <a:off x="6258150" y="206247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listOfPossiblePlates</a:t>
            </a:r>
            <a:endParaRPr>
              <a:latin typeface="Lato"/>
              <a:ea typeface="Lato"/>
              <a:cs typeface="Lato"/>
              <a:sym typeface="Lato"/>
            </a:endParaRPr>
          </a:p>
        </p:txBody>
      </p:sp>
      <p:sp>
        <p:nvSpPr>
          <p:cNvPr id="187" name="Google Shape;187;p25"/>
          <p:cNvSpPr txBox="1"/>
          <p:nvPr/>
        </p:nvSpPr>
        <p:spPr>
          <a:xfrm>
            <a:off x="6687900" y="367402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licPlate</a:t>
            </a:r>
            <a:endParaRPr>
              <a:latin typeface="Lato"/>
              <a:ea typeface="Lato"/>
              <a:cs typeface="Lato"/>
              <a:sym typeface="Lato"/>
            </a:endParaRPr>
          </a:p>
        </p:txBody>
      </p:sp>
      <p:cxnSp>
        <p:nvCxnSpPr>
          <p:cNvPr id="188" name="Google Shape;188;p25"/>
          <p:cNvCxnSpPr>
            <a:endCxn id="182" idx="0"/>
          </p:cNvCxnSpPr>
          <p:nvPr/>
        </p:nvCxnSpPr>
        <p:spPr>
          <a:xfrm flipH="1">
            <a:off x="1645050" y="134250"/>
            <a:ext cx="6900" cy="2418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25"/>
          <p:cNvCxnSpPr>
            <a:endCxn id="184" idx="0"/>
          </p:cNvCxnSpPr>
          <p:nvPr/>
        </p:nvCxnSpPr>
        <p:spPr>
          <a:xfrm flipH="1">
            <a:off x="1645050" y="1007075"/>
            <a:ext cx="6900" cy="537300"/>
          </a:xfrm>
          <a:prstGeom prst="straightConnector1">
            <a:avLst/>
          </a:prstGeom>
          <a:noFill/>
          <a:ln w="9525" cap="flat" cmpd="sng">
            <a:solidFill>
              <a:schemeClr val="dk2"/>
            </a:solidFill>
            <a:prstDash val="solid"/>
            <a:round/>
            <a:headEnd type="none" w="med" len="med"/>
            <a:tailEnd type="triangle" w="med" len="med"/>
          </a:ln>
        </p:spPr>
      </p:cxnSp>
      <p:cxnSp>
        <p:nvCxnSpPr>
          <p:cNvPr id="190" name="Google Shape;190;p25"/>
          <p:cNvCxnSpPr>
            <a:endCxn id="183" idx="0"/>
          </p:cNvCxnSpPr>
          <p:nvPr/>
        </p:nvCxnSpPr>
        <p:spPr>
          <a:xfrm>
            <a:off x="1665125" y="2229300"/>
            <a:ext cx="168000" cy="11415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25"/>
          <p:cNvCxnSpPr/>
          <p:nvPr/>
        </p:nvCxnSpPr>
        <p:spPr>
          <a:xfrm>
            <a:off x="1839850" y="3988575"/>
            <a:ext cx="13500" cy="966900"/>
          </a:xfrm>
          <a:prstGeom prst="straightConnector1">
            <a:avLst/>
          </a:prstGeom>
          <a:noFill/>
          <a:ln w="9525" cap="flat" cmpd="sng">
            <a:solidFill>
              <a:schemeClr val="dk2"/>
            </a:solidFill>
            <a:prstDash val="solid"/>
            <a:round/>
            <a:headEnd type="none" w="med" len="med"/>
            <a:tailEnd type="triangle" w="med" len="med"/>
          </a:ln>
        </p:spPr>
      </p:cxnSp>
      <p:cxnSp>
        <p:nvCxnSpPr>
          <p:cNvPr id="192" name="Google Shape;192;p25"/>
          <p:cNvCxnSpPr/>
          <p:nvPr/>
        </p:nvCxnSpPr>
        <p:spPr>
          <a:xfrm rot="10800000" flipH="1">
            <a:off x="1880125" y="4888350"/>
            <a:ext cx="3652800" cy="53700"/>
          </a:xfrm>
          <a:prstGeom prst="straightConnector1">
            <a:avLst/>
          </a:prstGeom>
          <a:noFill/>
          <a:ln w="9525" cap="flat" cmpd="sng">
            <a:solidFill>
              <a:schemeClr val="dk2"/>
            </a:solidFill>
            <a:prstDash val="solid"/>
            <a:round/>
            <a:headEnd type="none" w="med" len="med"/>
            <a:tailEnd type="triangle" w="med" len="med"/>
          </a:ln>
        </p:spPr>
      </p:cxnSp>
      <p:cxnSp>
        <p:nvCxnSpPr>
          <p:cNvPr id="193" name="Google Shape;193;p25"/>
          <p:cNvCxnSpPr/>
          <p:nvPr/>
        </p:nvCxnSpPr>
        <p:spPr>
          <a:xfrm rot="10800000">
            <a:off x="5411975" y="295400"/>
            <a:ext cx="134400" cy="45795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25"/>
          <p:cNvCxnSpPr/>
          <p:nvPr/>
        </p:nvCxnSpPr>
        <p:spPr>
          <a:xfrm>
            <a:off x="5425525" y="295450"/>
            <a:ext cx="1678800" cy="0"/>
          </a:xfrm>
          <a:prstGeom prst="straightConnector1">
            <a:avLst/>
          </a:prstGeom>
          <a:noFill/>
          <a:ln w="9525" cap="flat" cmpd="sng">
            <a:solidFill>
              <a:schemeClr val="dk2"/>
            </a:solidFill>
            <a:prstDash val="solid"/>
            <a:round/>
            <a:headEnd type="none" w="med" len="med"/>
            <a:tailEnd type="triangle" w="med" len="med"/>
          </a:ln>
        </p:spPr>
      </p:cxnSp>
      <p:cxnSp>
        <p:nvCxnSpPr>
          <p:cNvPr id="195" name="Google Shape;195;p25"/>
          <p:cNvCxnSpPr/>
          <p:nvPr/>
        </p:nvCxnSpPr>
        <p:spPr>
          <a:xfrm>
            <a:off x="7050500" y="308875"/>
            <a:ext cx="40200" cy="38940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5"/>
          <p:cNvCxnSpPr/>
          <p:nvPr/>
        </p:nvCxnSpPr>
        <p:spPr>
          <a:xfrm>
            <a:off x="7050500" y="1007225"/>
            <a:ext cx="40200" cy="1020600"/>
          </a:xfrm>
          <a:prstGeom prst="straightConnector1">
            <a:avLst/>
          </a:prstGeom>
          <a:noFill/>
          <a:ln w="9525" cap="flat" cmpd="sng">
            <a:solidFill>
              <a:schemeClr val="dk2"/>
            </a:solidFill>
            <a:prstDash val="solid"/>
            <a:round/>
            <a:headEnd type="none" w="med" len="med"/>
            <a:tailEnd type="triangle" w="med" len="med"/>
          </a:ln>
        </p:spPr>
      </p:cxnSp>
      <p:cxnSp>
        <p:nvCxnSpPr>
          <p:cNvPr id="197" name="Google Shape;197;p25"/>
          <p:cNvCxnSpPr/>
          <p:nvPr/>
        </p:nvCxnSpPr>
        <p:spPr>
          <a:xfrm>
            <a:off x="7144500" y="2524750"/>
            <a:ext cx="0" cy="1168500"/>
          </a:xfrm>
          <a:prstGeom prst="straightConnector1">
            <a:avLst/>
          </a:prstGeom>
          <a:noFill/>
          <a:ln w="9525" cap="flat" cmpd="sng">
            <a:solidFill>
              <a:schemeClr val="dk2"/>
            </a:solidFill>
            <a:prstDash val="solid"/>
            <a:round/>
            <a:headEnd type="none" w="med" len="med"/>
            <a:tailEnd type="triangle" w="med" len="med"/>
          </a:ln>
        </p:spPr>
      </p:cxnSp>
      <p:sp>
        <p:nvSpPr>
          <p:cNvPr id="198" name="Google Shape;198;p25"/>
          <p:cNvSpPr txBox="1"/>
          <p:nvPr/>
        </p:nvSpPr>
        <p:spPr>
          <a:xfrm>
            <a:off x="1839850" y="1007225"/>
            <a:ext cx="21756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removeInnerOverlappingChars()</a:t>
            </a:r>
            <a:endParaRPr>
              <a:latin typeface="Lato"/>
              <a:ea typeface="Lato"/>
              <a:cs typeface="Lato"/>
              <a:sym typeface="Lato"/>
            </a:endParaRPr>
          </a:p>
        </p:txBody>
      </p:sp>
      <p:sp>
        <p:nvSpPr>
          <p:cNvPr id="199" name="Google Shape;199;p25"/>
          <p:cNvSpPr txBox="1"/>
          <p:nvPr/>
        </p:nvSpPr>
        <p:spPr>
          <a:xfrm>
            <a:off x="1974125" y="2283025"/>
            <a:ext cx="2877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Within each possible plate, suppose the longest list of potential matching chars is the actual list of chars</a:t>
            </a:r>
            <a:endParaRPr>
              <a:latin typeface="Lato"/>
              <a:ea typeface="Lato"/>
              <a:cs typeface="Lato"/>
              <a:sym typeface="Lato"/>
            </a:endParaRPr>
          </a:p>
        </p:txBody>
      </p:sp>
      <p:sp>
        <p:nvSpPr>
          <p:cNvPr id="200" name="Google Shape;200;p25"/>
          <p:cNvSpPr txBox="1"/>
          <p:nvPr/>
        </p:nvSpPr>
        <p:spPr>
          <a:xfrm>
            <a:off x="1974125" y="4171475"/>
            <a:ext cx="2538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loadKNNDataAndTrainKNN()</a:t>
            </a:r>
            <a:br>
              <a:rPr lang="en">
                <a:latin typeface="Lato"/>
                <a:ea typeface="Lato"/>
                <a:cs typeface="Lato"/>
                <a:sym typeface="Lato"/>
              </a:rPr>
            </a:br>
            <a:r>
              <a:rPr lang="en">
                <a:latin typeface="Lato"/>
                <a:ea typeface="Lato"/>
                <a:cs typeface="Lato"/>
                <a:sym typeface="Lato"/>
              </a:rPr>
              <a:t>recognizeCharsInPlate()</a:t>
            </a:r>
            <a:endParaRPr>
              <a:latin typeface="Lato"/>
              <a:ea typeface="Lato"/>
              <a:cs typeface="Lato"/>
              <a:sym typeface="Lato"/>
            </a:endParaRPr>
          </a:p>
        </p:txBody>
      </p:sp>
      <p:sp>
        <p:nvSpPr>
          <p:cNvPr id="201" name="Google Shape;201;p25"/>
          <p:cNvSpPr txBox="1"/>
          <p:nvPr/>
        </p:nvSpPr>
        <p:spPr>
          <a:xfrm>
            <a:off x="7318950" y="2680900"/>
            <a:ext cx="16788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Suppose the plate with the most recognized chars is the actual plate</a:t>
            </a:r>
            <a:endParaRPr>
              <a:latin typeface="Lato"/>
              <a:ea typeface="Lato"/>
              <a:cs typeface="Lato"/>
              <a:sym typeface="Lato"/>
            </a:endParaRPr>
          </a:p>
        </p:txBody>
      </p:sp>
      <p:cxnSp>
        <p:nvCxnSpPr>
          <p:cNvPr id="202" name="Google Shape;202;p25"/>
          <p:cNvCxnSpPr/>
          <p:nvPr/>
        </p:nvCxnSpPr>
        <p:spPr>
          <a:xfrm>
            <a:off x="322300" y="195775"/>
            <a:ext cx="13500" cy="4445100"/>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5"/>
          <p:cNvCxnSpPr/>
          <p:nvPr/>
        </p:nvCxnSpPr>
        <p:spPr>
          <a:xfrm>
            <a:off x="362600" y="4627525"/>
            <a:ext cx="1289100" cy="5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09" name="Google Shape;209;p26"/>
          <p:cNvSpPr txBox="1"/>
          <p:nvPr/>
        </p:nvSpPr>
        <p:spPr>
          <a:xfrm>
            <a:off x="2578925" y="349950"/>
            <a:ext cx="4011600" cy="44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Lato"/>
                <a:ea typeface="Lato"/>
                <a:cs typeface="Lato"/>
                <a:sym typeface="Lato"/>
              </a:rPr>
              <a:t>DETAILED DESIGN METHODOLOGY</a:t>
            </a:r>
            <a:endParaRPr sz="2400" b="1">
              <a:solidFill>
                <a:schemeClr val="dk1"/>
              </a:solidFill>
              <a:latin typeface="Lato"/>
              <a:ea typeface="Lato"/>
              <a:cs typeface="Lato"/>
              <a:sym typeface="Lato"/>
            </a:endParaRPr>
          </a:p>
          <a:p>
            <a:pPr marL="0" lvl="0" indent="0" algn="just" rtl="0">
              <a:spcBef>
                <a:spcPts val="0"/>
              </a:spcBef>
              <a:spcAft>
                <a:spcPts val="0"/>
              </a:spcAft>
              <a:buNone/>
            </a:pPr>
            <a:r>
              <a:rPr lang="en">
                <a:latin typeface="Lato"/>
                <a:ea typeface="Lato"/>
                <a:cs typeface="Lato"/>
                <a:sym typeface="Lato"/>
              </a:rPr>
              <a:t>This research adopted on Object-Oriented System Development </a:t>
            </a:r>
            <a:r>
              <a:rPr lang="en">
                <a:solidFill>
                  <a:schemeClr val="dk2"/>
                </a:solidFill>
                <a:highlight>
                  <a:srgbClr val="FFFFFF"/>
                </a:highlight>
              </a:rPr>
              <a:t>methodology An Object-oriented software design is a design strategy where system designers think in terms of “things” instead of operations or functions.</a:t>
            </a:r>
            <a:endParaRPr>
              <a:solidFill>
                <a:schemeClr val="dk2"/>
              </a:solidFill>
              <a:highlight>
                <a:srgbClr val="FFFFFF"/>
              </a:highlight>
            </a:endParaRPr>
          </a:p>
          <a:p>
            <a:pPr marL="0" lvl="0" indent="0" algn="just" rtl="0">
              <a:lnSpc>
                <a:spcPct val="115000"/>
              </a:lnSpc>
              <a:spcBef>
                <a:spcPts val="0"/>
              </a:spcBef>
              <a:spcAft>
                <a:spcPts val="0"/>
              </a:spcAft>
              <a:buClr>
                <a:schemeClr val="dk2"/>
              </a:buClr>
              <a:buSzPts val="1100"/>
              <a:buFont typeface="Arial"/>
              <a:buNone/>
            </a:pPr>
            <a:r>
              <a:rPr lang="en">
                <a:solidFill>
                  <a:schemeClr val="dk2"/>
                </a:solidFill>
                <a:highlight>
                  <a:srgbClr val="FFFFFF"/>
                </a:highlight>
                <a:latin typeface="Times New Roman"/>
                <a:ea typeface="Times New Roman"/>
                <a:cs typeface="Times New Roman"/>
                <a:sym typeface="Times New Roman"/>
              </a:rPr>
              <a:t>terms of ‘things’ instead of operations or functions.</a:t>
            </a:r>
            <a:endParaRPr>
              <a:solidFill>
                <a:schemeClr val="dk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2"/>
              </a:buClr>
              <a:buSzPts val="1100"/>
              <a:buFont typeface="Arial"/>
              <a:buNone/>
            </a:pPr>
            <a:r>
              <a:rPr lang="en">
                <a:solidFill>
                  <a:schemeClr val="dk2"/>
                </a:solidFill>
                <a:highlight>
                  <a:srgbClr val="FFFFFF"/>
                </a:highlight>
              </a:rPr>
              <a:t>Object-oriented  development  methodology  ensures  that  the system  being developed  is  refined  and transformed  through analysis,  design,  code  and  test  phases.  Details and modifications are added in successive iterations (changes and improvements are introduced as needed)  and  incremental releases of software modules are delivered.</a:t>
            </a:r>
            <a:endParaRPr>
              <a:solidFill>
                <a:schemeClr val="dk2"/>
              </a:solidFill>
              <a:highlight>
                <a:srgbClr val="FFFFFF"/>
              </a:highlight>
            </a:endParaRPr>
          </a:p>
          <a:p>
            <a:pPr marL="0" lvl="0" indent="0" algn="just" rtl="0">
              <a:spcBef>
                <a:spcPts val="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3"/>
        <p:cNvGrpSpPr/>
        <p:nvPr/>
      </p:nvGrpSpPr>
      <p:grpSpPr>
        <a:xfrm>
          <a:off x="0" y="0"/>
          <a:ext cx="0" cy="0"/>
          <a:chOff x="0" y="0"/>
          <a:chExt cx="0" cy="0"/>
        </a:xfrm>
      </p:grpSpPr>
      <p:pic>
        <p:nvPicPr>
          <p:cNvPr id="214" name="Google Shape;214;p27"/>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15" name="Google Shape;215;p27"/>
          <p:cNvSpPr txBox="1"/>
          <p:nvPr/>
        </p:nvSpPr>
        <p:spPr>
          <a:xfrm>
            <a:off x="2578925" y="349950"/>
            <a:ext cx="4011600" cy="44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Lato"/>
                <a:ea typeface="Lato"/>
                <a:cs typeface="Lato"/>
                <a:sym typeface="Lato"/>
              </a:rPr>
              <a:t>DETAILED DESIGN METHODOLOGY (contd.)</a:t>
            </a:r>
            <a:endParaRPr sz="2400" b="1">
              <a:solidFill>
                <a:schemeClr val="dk1"/>
              </a:solidFill>
              <a:latin typeface="Lato"/>
              <a:ea typeface="Lato"/>
              <a:cs typeface="Lato"/>
              <a:sym typeface="Lato"/>
            </a:endParaRPr>
          </a:p>
          <a:p>
            <a:pPr marL="0" lvl="0" indent="457200" algn="just" rtl="0">
              <a:lnSpc>
                <a:spcPct val="115000"/>
              </a:lnSpc>
              <a:spcBef>
                <a:spcPts val="0"/>
              </a:spcBef>
              <a:spcAft>
                <a:spcPts val="0"/>
              </a:spcAft>
              <a:buClr>
                <a:schemeClr val="dk2"/>
              </a:buClr>
              <a:buSzPts val="1100"/>
              <a:buFont typeface="Arial"/>
              <a:buNone/>
            </a:pPr>
            <a:r>
              <a:rPr lang="en" sz="1200">
                <a:latin typeface="Lato"/>
                <a:ea typeface="Lato"/>
                <a:cs typeface="Lato"/>
                <a:sym typeface="Lato"/>
              </a:rPr>
              <a:t>The methodology followed behind the working of this system is as follows. We start by system capturing the image. The image is then converted to grayscale image and then to a threshold image. After this we identify all the possible contors and also find the vectors of all the possible characters. The system then shortlists the vectors of the matching characters and identifies the plates that can exist due to these vectors. After this all the possible plates are converted to grayscale images and then to threshold images. The system then finds the characters in each license plate and removes any overlapping. Within each possible plate, suppose the longest list of matching characters is the actual list of characters. The system then recognizes the characters using the KNN algorithm and then prints the desirable license plate characters on the original image and saves it on the system.</a:t>
            </a:r>
            <a:endParaRPr sz="1200">
              <a:latin typeface="Lato"/>
              <a:ea typeface="Lato"/>
              <a:cs typeface="Lato"/>
              <a:sym typeface="Lato"/>
            </a:endParaRPr>
          </a:p>
          <a:p>
            <a:pPr marL="0" lvl="0" indent="0" algn="just" rtl="0">
              <a:spcBef>
                <a:spcPts val="0"/>
              </a:spcBef>
              <a:spcAft>
                <a:spcPts val="0"/>
              </a:spcAft>
              <a:buNone/>
            </a:pPr>
            <a:endParaRPr>
              <a:latin typeface="Lato"/>
              <a:ea typeface="Lato"/>
              <a:cs typeface="Lato"/>
              <a:sym typeface="Lato"/>
            </a:endParaRPr>
          </a:p>
        </p:txBody>
      </p:sp>
      <p:pic>
        <p:nvPicPr>
          <p:cNvPr id="216" name="Google Shape;216;p27"/>
          <p:cNvPicPr preferRelativeResize="0"/>
          <p:nvPr/>
        </p:nvPicPr>
        <p:blipFill>
          <a:blip r:embed="rId4">
            <a:alphaModFix/>
          </a:blip>
          <a:stretch>
            <a:fillRect/>
          </a:stretch>
        </p:blipFill>
        <p:spPr>
          <a:xfrm>
            <a:off x="6590525" y="3509754"/>
            <a:ext cx="2553475" cy="16337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28"/>
          <p:cNvSpPr txBox="1"/>
          <p:nvPr/>
        </p:nvSpPr>
        <p:spPr>
          <a:xfrm>
            <a:off x="1170375" y="1804725"/>
            <a:ext cx="73425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chemeClr val="dk1"/>
                </a:solidFill>
                <a:latin typeface="Lato"/>
                <a:ea typeface="Lato"/>
                <a:cs typeface="Lato"/>
                <a:sym typeface="Lato"/>
              </a:rPr>
              <a:t>Product</a:t>
            </a:r>
            <a:r>
              <a:rPr lang="en" sz="7200">
                <a:latin typeface="Lato"/>
                <a:ea typeface="Lato"/>
                <a:cs typeface="Lato"/>
                <a:sym typeface="Lato"/>
              </a:rPr>
              <a:t> </a:t>
            </a:r>
            <a:r>
              <a:rPr lang="en" sz="7200">
                <a:solidFill>
                  <a:schemeClr val="lt1"/>
                </a:solidFill>
                <a:latin typeface="Lato"/>
                <a:ea typeface="Lato"/>
                <a:cs typeface="Lato"/>
                <a:sym typeface="Lato"/>
              </a:rPr>
              <a:t>Scenario</a:t>
            </a:r>
            <a:endParaRPr sz="72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9"/>
          <p:cNvPicPr preferRelativeResize="0"/>
          <p:nvPr/>
        </p:nvPicPr>
        <p:blipFill>
          <a:blip r:embed="rId3">
            <a:alphaModFix/>
          </a:blip>
          <a:stretch>
            <a:fillRect/>
          </a:stretch>
        </p:blipFill>
        <p:spPr>
          <a:xfrm>
            <a:off x="152400" y="152400"/>
            <a:ext cx="3080550" cy="1957350"/>
          </a:xfrm>
          <a:prstGeom prst="rect">
            <a:avLst/>
          </a:prstGeom>
          <a:noFill/>
          <a:ln>
            <a:noFill/>
          </a:ln>
        </p:spPr>
      </p:pic>
      <p:pic>
        <p:nvPicPr>
          <p:cNvPr id="227" name="Google Shape;227;p29"/>
          <p:cNvPicPr preferRelativeResize="0"/>
          <p:nvPr/>
        </p:nvPicPr>
        <p:blipFill>
          <a:blip r:embed="rId4">
            <a:alphaModFix/>
          </a:blip>
          <a:stretch>
            <a:fillRect/>
          </a:stretch>
        </p:blipFill>
        <p:spPr>
          <a:xfrm>
            <a:off x="-12" y="2571750"/>
            <a:ext cx="4486275" cy="2247900"/>
          </a:xfrm>
          <a:prstGeom prst="rect">
            <a:avLst/>
          </a:prstGeom>
          <a:noFill/>
          <a:ln>
            <a:noFill/>
          </a:ln>
        </p:spPr>
      </p:pic>
      <p:pic>
        <p:nvPicPr>
          <p:cNvPr id="228" name="Google Shape;228;p29"/>
          <p:cNvPicPr preferRelativeResize="0"/>
          <p:nvPr/>
        </p:nvPicPr>
        <p:blipFill>
          <a:blip r:embed="rId5">
            <a:alphaModFix/>
          </a:blip>
          <a:stretch>
            <a:fillRect/>
          </a:stretch>
        </p:blipFill>
        <p:spPr>
          <a:xfrm>
            <a:off x="4199950" y="1955300"/>
            <a:ext cx="4731899" cy="1232900"/>
          </a:xfrm>
          <a:prstGeom prst="rect">
            <a:avLst/>
          </a:prstGeom>
          <a:noFill/>
          <a:ln>
            <a:noFill/>
          </a:ln>
        </p:spPr>
      </p:pic>
      <p:cxnSp>
        <p:nvCxnSpPr>
          <p:cNvPr id="229" name="Google Shape;229;p29"/>
          <p:cNvCxnSpPr/>
          <p:nvPr/>
        </p:nvCxnSpPr>
        <p:spPr>
          <a:xfrm rot="10800000" flipH="1">
            <a:off x="3249325" y="739275"/>
            <a:ext cx="3203100" cy="1530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29"/>
          <p:cNvCxnSpPr>
            <a:endCxn id="228" idx="0"/>
          </p:cNvCxnSpPr>
          <p:nvPr/>
        </p:nvCxnSpPr>
        <p:spPr>
          <a:xfrm>
            <a:off x="6406300" y="754700"/>
            <a:ext cx="159600" cy="1200600"/>
          </a:xfrm>
          <a:prstGeom prst="straightConnector1">
            <a:avLst/>
          </a:prstGeom>
          <a:noFill/>
          <a:ln w="9525" cap="flat" cmpd="sng">
            <a:solidFill>
              <a:schemeClr val="dk2"/>
            </a:solidFill>
            <a:prstDash val="solid"/>
            <a:round/>
            <a:headEnd type="none" w="med" len="med"/>
            <a:tailEnd type="triangle" w="med" len="med"/>
          </a:ln>
        </p:spPr>
      </p:cxnSp>
      <p:cxnSp>
        <p:nvCxnSpPr>
          <p:cNvPr id="231" name="Google Shape;231;p29"/>
          <p:cNvCxnSpPr/>
          <p:nvPr/>
        </p:nvCxnSpPr>
        <p:spPr>
          <a:xfrm>
            <a:off x="6575675" y="3218525"/>
            <a:ext cx="0" cy="1478400"/>
          </a:xfrm>
          <a:prstGeom prst="straightConnector1">
            <a:avLst/>
          </a:prstGeom>
          <a:noFill/>
          <a:ln w="9525" cap="flat" cmpd="sng">
            <a:solidFill>
              <a:schemeClr val="dk2"/>
            </a:solidFill>
            <a:prstDash val="solid"/>
            <a:round/>
            <a:headEnd type="none" w="med" len="med"/>
            <a:tailEnd type="triangle" w="med" len="med"/>
          </a:ln>
        </p:spPr>
      </p:cxnSp>
      <p:cxnSp>
        <p:nvCxnSpPr>
          <p:cNvPr id="232" name="Google Shape;232;p29"/>
          <p:cNvCxnSpPr/>
          <p:nvPr/>
        </p:nvCxnSpPr>
        <p:spPr>
          <a:xfrm rot="10800000">
            <a:off x="4481175" y="4650800"/>
            <a:ext cx="2109900" cy="15300"/>
          </a:xfrm>
          <a:prstGeom prst="straightConnector1">
            <a:avLst/>
          </a:prstGeom>
          <a:noFill/>
          <a:ln w="9525" cap="flat" cmpd="sng">
            <a:solidFill>
              <a:schemeClr val="dk2"/>
            </a:solidFill>
            <a:prstDash val="solid"/>
            <a:round/>
            <a:headEnd type="none" w="med" len="med"/>
            <a:tailEnd type="triangle" w="med" len="med"/>
          </a:ln>
        </p:spPr>
      </p:cxnSp>
      <p:cxnSp>
        <p:nvCxnSpPr>
          <p:cNvPr id="233" name="Google Shape;233;p29"/>
          <p:cNvCxnSpPr/>
          <p:nvPr/>
        </p:nvCxnSpPr>
        <p:spPr>
          <a:xfrm>
            <a:off x="2248350" y="4866300"/>
            <a:ext cx="15300" cy="27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183200" y="829975"/>
            <a:ext cx="4219575" cy="1657350"/>
          </a:xfrm>
          <a:prstGeom prst="rect">
            <a:avLst/>
          </a:prstGeom>
          <a:noFill/>
          <a:ln>
            <a:noFill/>
          </a:ln>
        </p:spPr>
      </p:pic>
      <p:pic>
        <p:nvPicPr>
          <p:cNvPr id="239" name="Google Shape;239;p30"/>
          <p:cNvPicPr preferRelativeResize="0"/>
          <p:nvPr/>
        </p:nvPicPr>
        <p:blipFill>
          <a:blip r:embed="rId4">
            <a:alphaModFix/>
          </a:blip>
          <a:stretch>
            <a:fillRect/>
          </a:stretch>
        </p:blipFill>
        <p:spPr>
          <a:xfrm>
            <a:off x="2955150" y="2963125"/>
            <a:ext cx="5915025" cy="1905000"/>
          </a:xfrm>
          <a:prstGeom prst="rect">
            <a:avLst/>
          </a:prstGeom>
          <a:noFill/>
          <a:ln>
            <a:noFill/>
          </a:ln>
        </p:spPr>
      </p:pic>
      <p:cxnSp>
        <p:nvCxnSpPr>
          <p:cNvPr id="240" name="Google Shape;240;p30"/>
          <p:cNvCxnSpPr>
            <a:endCxn id="238" idx="0"/>
          </p:cNvCxnSpPr>
          <p:nvPr/>
        </p:nvCxnSpPr>
        <p:spPr>
          <a:xfrm>
            <a:off x="2079088" y="123175"/>
            <a:ext cx="213900" cy="70680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30"/>
          <p:cNvCxnSpPr/>
          <p:nvPr/>
        </p:nvCxnSpPr>
        <p:spPr>
          <a:xfrm flipH="1">
            <a:off x="1401475" y="2463950"/>
            <a:ext cx="15300" cy="164790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30"/>
          <p:cNvCxnSpPr>
            <a:endCxn id="239" idx="1"/>
          </p:cNvCxnSpPr>
          <p:nvPr/>
        </p:nvCxnSpPr>
        <p:spPr>
          <a:xfrm rot="10800000" flipH="1">
            <a:off x="1416750" y="3915625"/>
            <a:ext cx="1538400" cy="150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219300" y="1648200"/>
            <a:ext cx="4045200" cy="199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Future Scope</a:t>
            </a:r>
            <a:endParaRPr sz="6000"/>
          </a:p>
        </p:txBody>
      </p:sp>
      <p:sp>
        <p:nvSpPr>
          <p:cNvPr id="248" name="Google Shape;248;p31"/>
          <p:cNvSpPr txBox="1">
            <a:spLocks noGrp="1"/>
          </p:cNvSpPr>
          <p:nvPr>
            <p:ph type="body" idx="2"/>
          </p:nvPr>
        </p:nvSpPr>
        <p:spPr>
          <a:xfrm>
            <a:off x="4939500" y="224500"/>
            <a:ext cx="3837000" cy="4696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2"/>
              </a:buClr>
              <a:buSzPts val="1100"/>
              <a:buFont typeface="Arial"/>
              <a:buNone/>
            </a:pPr>
            <a:r>
              <a:rPr lang="en" sz="2000"/>
              <a:t>The application can be improved in many ways and can be extended to support more devices like mobiles, tablets and IOS devices. The application will also support blurry images or not so good quality images. More detailed information regarding the number plate will be available. The application can further be extended for moving vehicles.</a:t>
            </a:r>
            <a:endParaRPr sz="2000"/>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424100" y="3062325"/>
            <a:ext cx="33186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Submitted By:</a:t>
            </a:r>
            <a:endParaRPr sz="2400"/>
          </a:p>
        </p:txBody>
      </p:sp>
      <p:sp>
        <p:nvSpPr>
          <p:cNvPr id="79" name="Google Shape;79;p14"/>
          <p:cNvSpPr txBox="1">
            <a:spLocks noGrp="1"/>
          </p:cNvSpPr>
          <p:nvPr>
            <p:ph type="title" idx="4294967295"/>
          </p:nvPr>
        </p:nvSpPr>
        <p:spPr>
          <a:xfrm>
            <a:off x="5195800" y="3951175"/>
            <a:ext cx="3627300" cy="8298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b="0" dirty="0">
                <a:latin typeface="Lato"/>
                <a:ea typeface="Lato"/>
                <a:cs typeface="Lato"/>
                <a:sym typeface="Lato"/>
              </a:rPr>
              <a:t>Aishwarya Bhargava (169105019)</a:t>
            </a:r>
            <a:br>
              <a:rPr lang="en" sz="1800" b="0" dirty="0">
                <a:latin typeface="Lato"/>
                <a:ea typeface="Lato"/>
                <a:cs typeface="Lato"/>
                <a:sym typeface="Lato"/>
              </a:rPr>
            </a:br>
            <a:r>
              <a:rPr lang="en" sz="1800" b="0" dirty="0">
                <a:latin typeface="Lato"/>
                <a:ea typeface="Lato"/>
                <a:cs typeface="Lato"/>
                <a:sym typeface="Lato"/>
              </a:rPr>
              <a:t>Upadhi Modi (</a:t>
            </a:r>
            <a:r>
              <a:rPr lang="en" sz="1800" b="0" dirty="0" smtClean="0">
                <a:latin typeface="Lato"/>
                <a:ea typeface="Lato"/>
                <a:cs typeface="Lato"/>
                <a:sym typeface="Lato"/>
              </a:rPr>
              <a:t>169108152)</a:t>
            </a:r>
            <a:endParaRPr sz="1800" b="0" dirty="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152400" y="152400"/>
            <a:ext cx="5652276" cy="306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2"/>
          <p:cNvPicPr preferRelativeResize="0"/>
          <p:nvPr/>
        </p:nvPicPr>
        <p:blipFill>
          <a:blip r:embed="rId3">
            <a:alphaModFix/>
          </a:blip>
          <a:stretch>
            <a:fillRect/>
          </a:stretch>
        </p:blipFill>
        <p:spPr>
          <a:xfrm>
            <a:off x="1466995" y="473104"/>
            <a:ext cx="6069075" cy="425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25"/>
            <a:ext cx="4398296" cy="4980776"/>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2855550" y="687400"/>
            <a:ext cx="3432900" cy="690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Introduction</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855550" y="1266900"/>
            <a:ext cx="3806700" cy="38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latin typeface="Arial"/>
                <a:ea typeface="Arial"/>
                <a:cs typeface="Arial"/>
                <a:sym typeface="Arial"/>
              </a:rPr>
              <a:t>This project aims to tackle the manual work for noting down the license plate for manually authenticating it. There is a great loss of time due to the manual work, this time loss has a significant impact on the daily errands. This system aims to eradicate this loss of time by automatically detecting and recognizing the license plate. This system uses KNN algorithm for the character recognition. We propose the adoption  of a  windows based  software solution  that  has  ANPR  capabilities  to  aid  in  vehicle identification  and  vehicle  registration.  The  software application  that  was  developed  adopted  an  object  oriented analysis  and  design  methodology,  the  software  developed implements K-Nearest Neighbour(KNN)  using the windows  device  camera  to  detect  and  capture  the  vehicle number plate.</a:t>
            </a:r>
            <a:endParaRPr sz="1200">
              <a:highlight>
                <a:srgbClr val="FFFFFF"/>
              </a:highlight>
              <a:latin typeface="Arial"/>
              <a:ea typeface="Arial"/>
              <a:cs typeface="Arial"/>
              <a:sym typeface="Arial"/>
            </a:endParaRPr>
          </a:p>
          <a:p>
            <a:pPr marL="457200" lvl="0" indent="0" algn="l" rtl="0">
              <a:spcBef>
                <a:spcPts val="0"/>
              </a:spcBef>
              <a:spcAft>
                <a:spcPts val="1000"/>
              </a:spcAft>
              <a:buNone/>
            </a:pPr>
            <a:endParaRPr sz="1200"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2444700" y="162725"/>
            <a:ext cx="4398296" cy="4980776"/>
          </a:xfrm>
          <a:prstGeom prst="rect">
            <a:avLst/>
          </a:prstGeom>
          <a:noFill/>
          <a:ln>
            <a:noFill/>
          </a:ln>
        </p:spPr>
      </p:pic>
      <p:pic>
        <p:nvPicPr>
          <p:cNvPr id="94" name="Google Shape;94;p16"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95" name="Google Shape;95;p16"/>
          <p:cNvSpPr txBox="1"/>
          <p:nvPr/>
        </p:nvSpPr>
        <p:spPr>
          <a:xfrm>
            <a:off x="2855550" y="687400"/>
            <a:ext cx="3432900" cy="690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a:solidFill>
                  <a:schemeClr val="lt2"/>
                </a:solidFill>
                <a:latin typeface="Raleway"/>
                <a:ea typeface="Raleway"/>
                <a:cs typeface="Raleway"/>
                <a:sym typeface="Raleway"/>
              </a:rPr>
              <a:t>Introduction(contd.)</a:t>
            </a:r>
            <a:endParaRPr sz="2600" b="1">
              <a:solidFill>
                <a:schemeClr val="lt2"/>
              </a:solidFill>
              <a:latin typeface="Raleway"/>
              <a:ea typeface="Raleway"/>
              <a:cs typeface="Raleway"/>
              <a:sym typeface="Raleway"/>
            </a:endParaRPr>
          </a:p>
        </p:txBody>
      </p:sp>
      <p:sp>
        <p:nvSpPr>
          <p:cNvPr id="96" name="Google Shape;96;p16"/>
          <p:cNvSpPr txBox="1">
            <a:spLocks noGrp="1"/>
          </p:cNvSpPr>
          <p:nvPr>
            <p:ph type="body" idx="4294967295"/>
          </p:nvPr>
        </p:nvSpPr>
        <p:spPr>
          <a:xfrm>
            <a:off x="2855550" y="1266900"/>
            <a:ext cx="3677700" cy="36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latin typeface="Arial"/>
                <a:ea typeface="Arial"/>
                <a:cs typeface="Arial"/>
                <a:sym typeface="Arial"/>
              </a:rPr>
              <a:t>The proposed solution reduced registration time from 30 seconds to 6 seconds in addition to other benefits. It was  recommended  that  the  system  be  adopted  and implemented  to  address  the  current  challenges  in  vehicle registration and surveillance. The system can be implemented anywhere where there is a need to capture the license plate of a stationary vehicle.</a:t>
            </a:r>
            <a:endParaRPr sz="1200">
              <a:highlight>
                <a:srgbClr val="FFFFFF"/>
              </a:highlight>
              <a:latin typeface="Arial"/>
              <a:ea typeface="Arial"/>
              <a:cs typeface="Arial"/>
              <a:sym typeface="Arial"/>
            </a:endParaRPr>
          </a:p>
          <a:p>
            <a:pPr marL="0" lvl="0" indent="0" algn="l" rtl="0">
              <a:spcBef>
                <a:spcPts val="0"/>
              </a:spcBef>
              <a:spcAft>
                <a:spcPts val="0"/>
              </a:spcAft>
              <a:buNone/>
            </a:pPr>
            <a:endParaRPr sz="1200">
              <a:highlight>
                <a:srgbClr val="FFFFFF"/>
              </a:highlight>
              <a:latin typeface="Arial"/>
              <a:ea typeface="Arial"/>
              <a:cs typeface="Arial"/>
              <a:sym typeface="Arial"/>
            </a:endParaRPr>
          </a:p>
          <a:p>
            <a:pPr marL="0" lvl="0" indent="0" algn="l" rtl="0">
              <a:spcBef>
                <a:spcPts val="0"/>
              </a:spcBef>
              <a:spcAft>
                <a:spcPts val="1000"/>
              </a:spcAft>
              <a:buNone/>
            </a:pPr>
            <a:endParaRPr sz="1200" b="1">
              <a:latin typeface="Raleway"/>
              <a:ea typeface="Raleway"/>
              <a:cs typeface="Raleway"/>
              <a:sym typeface="Raleway"/>
            </a:endParaRPr>
          </a:p>
        </p:txBody>
      </p:sp>
      <p:pic>
        <p:nvPicPr>
          <p:cNvPr id="97" name="Google Shape;97;p16"/>
          <p:cNvPicPr preferRelativeResize="0"/>
          <p:nvPr/>
        </p:nvPicPr>
        <p:blipFill>
          <a:blip r:embed="rId5">
            <a:alphaModFix/>
          </a:blip>
          <a:stretch>
            <a:fillRect/>
          </a:stretch>
        </p:blipFill>
        <p:spPr>
          <a:xfrm>
            <a:off x="4865988" y="3177975"/>
            <a:ext cx="1422461" cy="154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a:t>
            </a:r>
            <a:endParaRPr/>
          </a:p>
        </p:txBody>
      </p:sp>
      <p:sp>
        <p:nvSpPr>
          <p:cNvPr id="103" name="Google Shape;103;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700"/>
              </a:spcBef>
              <a:spcAft>
                <a:spcPts val="0"/>
              </a:spcAft>
              <a:buClr>
                <a:schemeClr val="dk2"/>
              </a:buClr>
              <a:buSzPts val="1100"/>
              <a:buFont typeface="Arial"/>
              <a:buNone/>
            </a:pPr>
            <a:r>
              <a:rPr lang="en">
                <a:solidFill>
                  <a:srgbClr val="FFFFFF"/>
                </a:solidFill>
                <a:latin typeface="Arial"/>
                <a:ea typeface="Arial"/>
                <a:cs typeface="Arial"/>
                <a:sym typeface="Arial"/>
              </a:rPr>
              <a:t>With an everyday increase in the number of cars on our roads and highways, we are facing numerous problems, for example:</a:t>
            </a:r>
            <a:endParaRPr>
              <a:solidFill>
                <a:srgbClr val="FFFFFF"/>
              </a:solidFill>
              <a:latin typeface="Arial"/>
              <a:ea typeface="Arial"/>
              <a:cs typeface="Arial"/>
              <a:sym typeface="Arial"/>
            </a:endParaRPr>
          </a:p>
          <a:p>
            <a:pPr marL="0" lvl="0" indent="0" algn="l" rtl="0">
              <a:spcBef>
                <a:spcPts val="700"/>
              </a:spcBef>
              <a:spcAft>
                <a:spcPts val="0"/>
              </a:spcAft>
              <a:buClr>
                <a:schemeClr val="dk2"/>
              </a:buClr>
              <a:buSzPts val="1100"/>
              <a:buFont typeface="Arial"/>
              <a:buNone/>
            </a:pPr>
            <a:r>
              <a:rPr lang="en">
                <a:solidFill>
                  <a:srgbClr val="6EA0B0"/>
                </a:solidFill>
                <a:latin typeface="Arial"/>
                <a:ea typeface="Arial"/>
                <a:cs typeface="Arial"/>
                <a:sym typeface="Arial"/>
              </a:rPr>
              <a:t></a:t>
            </a:r>
            <a:r>
              <a:rPr lang="en">
                <a:solidFill>
                  <a:srgbClr val="FFFFFF"/>
                </a:solidFill>
                <a:latin typeface="Arial"/>
                <a:ea typeface="Arial"/>
                <a:cs typeface="Arial"/>
                <a:sym typeface="Arial"/>
              </a:rPr>
              <a:t>Identification of stolen cars.</a:t>
            </a:r>
            <a:endParaRPr>
              <a:solidFill>
                <a:srgbClr val="FFFFFF"/>
              </a:solidFill>
              <a:latin typeface="Arial"/>
              <a:ea typeface="Arial"/>
              <a:cs typeface="Arial"/>
              <a:sym typeface="Arial"/>
            </a:endParaRPr>
          </a:p>
          <a:p>
            <a:pPr marL="0" lvl="0" indent="0" algn="l" rtl="0">
              <a:spcBef>
                <a:spcPts val="700"/>
              </a:spcBef>
              <a:spcAft>
                <a:spcPts val="0"/>
              </a:spcAft>
              <a:buClr>
                <a:schemeClr val="dk2"/>
              </a:buClr>
              <a:buSzPts val="1100"/>
              <a:buFont typeface="Arial"/>
              <a:buNone/>
            </a:pPr>
            <a:r>
              <a:rPr lang="en">
                <a:solidFill>
                  <a:srgbClr val="6EA0B0"/>
                </a:solidFill>
                <a:latin typeface="Arial"/>
                <a:ea typeface="Arial"/>
                <a:cs typeface="Arial"/>
                <a:sym typeface="Arial"/>
              </a:rPr>
              <a:t></a:t>
            </a:r>
            <a:r>
              <a:rPr lang="en">
                <a:solidFill>
                  <a:srgbClr val="FFFFFF"/>
                </a:solidFill>
                <a:latin typeface="Arial"/>
                <a:ea typeface="Arial"/>
                <a:cs typeface="Arial"/>
                <a:sym typeface="Arial"/>
              </a:rPr>
              <a:t>Smuggling of cars.</a:t>
            </a:r>
            <a:endParaRPr>
              <a:solidFill>
                <a:srgbClr val="FFFFFF"/>
              </a:solidFill>
              <a:latin typeface="Arial"/>
              <a:ea typeface="Arial"/>
              <a:cs typeface="Arial"/>
              <a:sym typeface="Arial"/>
            </a:endParaRPr>
          </a:p>
          <a:p>
            <a:pPr marL="0" lvl="0" indent="0" algn="l" rtl="0">
              <a:spcBef>
                <a:spcPts val="700"/>
              </a:spcBef>
              <a:spcAft>
                <a:spcPts val="0"/>
              </a:spcAft>
              <a:buClr>
                <a:schemeClr val="dk2"/>
              </a:buClr>
              <a:buSzPts val="1100"/>
              <a:buFont typeface="Arial"/>
              <a:buNone/>
            </a:pPr>
            <a:r>
              <a:rPr lang="en">
                <a:solidFill>
                  <a:srgbClr val="6EA0B0"/>
                </a:solidFill>
                <a:latin typeface="Arial"/>
                <a:ea typeface="Arial"/>
                <a:cs typeface="Arial"/>
                <a:sym typeface="Arial"/>
              </a:rPr>
              <a:t></a:t>
            </a:r>
            <a:r>
              <a:rPr lang="en">
                <a:solidFill>
                  <a:srgbClr val="FFFFFF"/>
                </a:solidFill>
                <a:latin typeface="Arial"/>
                <a:ea typeface="Arial"/>
                <a:cs typeface="Arial"/>
                <a:sym typeface="Arial"/>
              </a:rPr>
              <a:t>Invalid license plates.</a:t>
            </a:r>
            <a:endParaRPr>
              <a:solidFill>
                <a:srgbClr val="FFFFFF"/>
              </a:solidFill>
              <a:latin typeface="Arial"/>
              <a:ea typeface="Arial"/>
              <a:cs typeface="Arial"/>
              <a:sym typeface="Arial"/>
            </a:endParaRPr>
          </a:p>
          <a:p>
            <a:pPr marL="0" lvl="0" indent="0" algn="l" rtl="0">
              <a:spcBef>
                <a:spcPts val="700"/>
              </a:spcBef>
              <a:spcAft>
                <a:spcPts val="0"/>
              </a:spcAft>
              <a:buClr>
                <a:schemeClr val="dk2"/>
              </a:buClr>
              <a:buSzPts val="1100"/>
              <a:buFont typeface="Arial"/>
              <a:buNone/>
            </a:pPr>
            <a:r>
              <a:rPr lang="en">
                <a:solidFill>
                  <a:srgbClr val="6EA0B0"/>
                </a:solidFill>
                <a:latin typeface="Arial"/>
                <a:ea typeface="Arial"/>
                <a:cs typeface="Arial"/>
                <a:sym typeface="Arial"/>
              </a:rPr>
              <a:t></a:t>
            </a:r>
            <a:r>
              <a:rPr lang="en">
                <a:solidFill>
                  <a:srgbClr val="FFFFFF"/>
                </a:solidFill>
                <a:latin typeface="Arial"/>
                <a:ea typeface="Arial"/>
                <a:cs typeface="Arial"/>
                <a:sym typeface="Arial"/>
              </a:rPr>
              <a:t>Usage of cars in terrorist attacks/illegal activities.</a:t>
            </a:r>
            <a:endParaRPr>
              <a:solidFill>
                <a:srgbClr val="FFFFFF"/>
              </a:solidFill>
              <a:latin typeface="Arial"/>
              <a:ea typeface="Arial"/>
              <a:cs typeface="Arial"/>
              <a:sym typeface="Arial"/>
            </a:endParaRPr>
          </a:p>
          <a:p>
            <a:pPr marL="0" lvl="0" indent="0" algn="l" rtl="0">
              <a:spcBef>
                <a:spcPts val="700"/>
              </a:spcBef>
              <a:spcAft>
                <a:spcPts val="0"/>
              </a:spcAft>
              <a:buClr>
                <a:schemeClr val="dk2"/>
              </a:buClr>
              <a:buSzPts val="1100"/>
              <a:buFont typeface="Arial"/>
              <a:buNone/>
            </a:pPr>
            <a:r>
              <a:rPr lang="en">
                <a:solidFill>
                  <a:srgbClr val="6EA0B0"/>
                </a:solidFill>
                <a:latin typeface="Arial"/>
                <a:ea typeface="Arial"/>
                <a:cs typeface="Arial"/>
                <a:sym typeface="Arial"/>
              </a:rPr>
              <a:t></a:t>
            </a:r>
            <a:r>
              <a:rPr lang="en">
                <a:solidFill>
                  <a:srgbClr val="FFFFFF"/>
                </a:solidFill>
                <a:latin typeface="Arial"/>
                <a:ea typeface="Arial"/>
                <a:cs typeface="Arial"/>
                <a:sym typeface="Arial"/>
              </a:rPr>
              <a:t>Identifications of the cars that are violating the traffic rules.</a:t>
            </a:r>
            <a:endParaRPr>
              <a:solidFill>
                <a:srgbClr val="FFFFFF"/>
              </a:solidFill>
              <a:latin typeface="Arial"/>
              <a:ea typeface="Arial"/>
              <a:cs typeface="Arial"/>
              <a:sym typeface="Arial"/>
            </a:endParaRPr>
          </a:p>
          <a:p>
            <a:pPr marL="0" lvl="0" indent="0" algn="l" rtl="0">
              <a:spcBef>
                <a:spcPts val="700"/>
              </a:spcBef>
              <a:spcAft>
                <a:spcPts val="0"/>
              </a:spcAft>
              <a:buClr>
                <a:schemeClr val="dk2"/>
              </a:buClr>
              <a:buSzPts val="1100"/>
              <a:buFont typeface="Arial"/>
              <a:buNone/>
            </a:pPr>
            <a:r>
              <a:rPr lang="en">
                <a:solidFill>
                  <a:srgbClr val="6EA0B0"/>
                </a:solidFill>
                <a:latin typeface="Arial"/>
                <a:ea typeface="Arial"/>
                <a:cs typeface="Arial"/>
                <a:sym typeface="Arial"/>
              </a:rPr>
              <a:t></a:t>
            </a:r>
            <a:r>
              <a:rPr lang="en">
                <a:solidFill>
                  <a:srgbClr val="FFFFFF"/>
                </a:solidFill>
                <a:latin typeface="Arial"/>
                <a:ea typeface="Arial"/>
                <a:cs typeface="Arial"/>
                <a:sym typeface="Arial"/>
              </a:rPr>
              <a:t>Identifying cars if they get into accidents.</a:t>
            </a:r>
            <a:endParaRPr>
              <a:solidFill>
                <a:srgbClr val="FFFFFF"/>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	Requirement Analysis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275100" y="134300"/>
            <a:ext cx="8593800" cy="89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Development Environment</a:t>
            </a:r>
            <a:endParaRPr>
              <a:solidFill>
                <a:schemeClr val="accent5"/>
              </a:solidFill>
            </a:endParaRPr>
          </a:p>
        </p:txBody>
      </p:sp>
      <p:sp>
        <p:nvSpPr>
          <p:cNvPr id="114" name="Google Shape;114;p19"/>
          <p:cNvSpPr txBox="1"/>
          <p:nvPr/>
        </p:nvSpPr>
        <p:spPr>
          <a:xfrm>
            <a:off x="470025" y="1101225"/>
            <a:ext cx="7338000" cy="35856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lt1"/>
              </a:buClr>
              <a:buSzPts val="1800"/>
              <a:buChar char="●"/>
            </a:pPr>
            <a:r>
              <a:rPr lang="en" sz="1800">
                <a:solidFill>
                  <a:schemeClr val="lt1"/>
                </a:solidFill>
              </a:rPr>
              <a:t>System Type: 64-bit operating system, x-64 based processor</a:t>
            </a:r>
            <a:endParaRPr sz="180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a:solidFill>
                  <a:schemeClr val="lt1"/>
                </a:solidFill>
              </a:rPr>
              <a:t>Programming Language: Python</a:t>
            </a:r>
            <a:endParaRPr sz="180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a:solidFill>
                  <a:schemeClr val="lt1"/>
                </a:solidFill>
              </a:rPr>
              <a:t>OS Installed: Windows XP or higher</a:t>
            </a:r>
            <a:endParaRPr sz="180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a:solidFill>
                  <a:schemeClr val="lt1"/>
                </a:solidFill>
              </a:rPr>
              <a:t>Technology Used:</a:t>
            </a:r>
            <a:endParaRPr sz="1800">
              <a:solidFill>
                <a:schemeClr val="lt1"/>
              </a:solidFill>
            </a:endParaRPr>
          </a:p>
          <a:p>
            <a:pPr marL="457200" lvl="0" indent="457200" algn="just" rtl="0">
              <a:lnSpc>
                <a:spcPct val="115000"/>
              </a:lnSpc>
              <a:spcBef>
                <a:spcPts val="0"/>
              </a:spcBef>
              <a:spcAft>
                <a:spcPts val="0"/>
              </a:spcAft>
              <a:buClr>
                <a:schemeClr val="dk2"/>
              </a:buClr>
              <a:buSzPts val="1100"/>
              <a:buFont typeface="Arial"/>
              <a:buNone/>
            </a:pPr>
            <a:r>
              <a:rPr lang="en" sz="1800">
                <a:solidFill>
                  <a:schemeClr val="lt1"/>
                </a:solidFill>
              </a:rPr>
              <a:t>1. Machine Learning</a:t>
            </a:r>
            <a:endParaRPr sz="1800">
              <a:solidFill>
                <a:schemeClr val="lt1"/>
              </a:solidFill>
            </a:endParaRPr>
          </a:p>
          <a:p>
            <a:pPr marL="457200" lvl="0" indent="457200" algn="just" rtl="0">
              <a:lnSpc>
                <a:spcPct val="115000"/>
              </a:lnSpc>
              <a:spcBef>
                <a:spcPts val="0"/>
              </a:spcBef>
              <a:spcAft>
                <a:spcPts val="0"/>
              </a:spcAft>
              <a:buClr>
                <a:schemeClr val="dk2"/>
              </a:buClr>
              <a:buSzPts val="1100"/>
              <a:buFont typeface="Arial"/>
              <a:buNone/>
            </a:pPr>
            <a:r>
              <a:rPr lang="en" sz="1800">
                <a:solidFill>
                  <a:schemeClr val="lt1"/>
                </a:solidFill>
              </a:rPr>
              <a:t>2. OpenCV</a:t>
            </a:r>
            <a:endParaRPr sz="180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a:solidFill>
                  <a:schemeClr val="lt1"/>
                </a:solidFill>
              </a:rPr>
              <a:t>Environment: Python IDLE</a:t>
            </a:r>
            <a:endParaRPr sz="180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a:solidFill>
                  <a:schemeClr val="lt1"/>
                </a:solidFill>
              </a:rPr>
              <a:t>Python Libraries used:</a:t>
            </a:r>
            <a:endParaRPr sz="1800">
              <a:solidFill>
                <a:schemeClr val="lt1"/>
              </a:solidFill>
            </a:endParaRPr>
          </a:p>
          <a:p>
            <a:pPr marL="914400" lvl="0" indent="0" algn="just" rtl="0">
              <a:lnSpc>
                <a:spcPct val="115000"/>
              </a:lnSpc>
              <a:spcBef>
                <a:spcPts val="0"/>
              </a:spcBef>
              <a:spcAft>
                <a:spcPts val="0"/>
              </a:spcAft>
              <a:buClr>
                <a:schemeClr val="dk2"/>
              </a:buClr>
              <a:buSzPts val="1100"/>
              <a:buFont typeface="Arial"/>
              <a:buNone/>
            </a:pPr>
            <a:r>
              <a:rPr lang="en" sz="1800">
                <a:solidFill>
                  <a:schemeClr val="lt1"/>
                </a:solidFill>
              </a:rPr>
              <a:t>1. OpenCv</a:t>
            </a:r>
            <a:endParaRPr sz="1800">
              <a:solidFill>
                <a:schemeClr val="lt1"/>
              </a:solidFill>
            </a:endParaRPr>
          </a:p>
          <a:p>
            <a:pPr marL="457200" lvl="0" indent="457200" algn="l" rtl="0">
              <a:spcBef>
                <a:spcPts val="0"/>
              </a:spcBef>
              <a:spcAft>
                <a:spcPts val="0"/>
              </a:spcAft>
              <a:buNone/>
            </a:pPr>
            <a:r>
              <a:rPr lang="en" sz="1800">
                <a:solidFill>
                  <a:schemeClr val="lt1"/>
                </a:solidFill>
              </a:rPr>
              <a:t>2. Numpy</a:t>
            </a:r>
            <a:endParaRPr sz="1800">
              <a:solidFill>
                <a:schemeClr val="lt1"/>
              </a:solidFill>
              <a:latin typeface="Lato"/>
              <a:ea typeface="Lato"/>
              <a:cs typeface="Lato"/>
              <a:sym typeface="Lato"/>
            </a:endParaRPr>
          </a:p>
        </p:txBody>
      </p:sp>
      <p:pic>
        <p:nvPicPr>
          <p:cNvPr id="115" name="Google Shape;115;p19"/>
          <p:cNvPicPr preferRelativeResize="0"/>
          <p:nvPr/>
        </p:nvPicPr>
        <p:blipFill>
          <a:blip r:embed="rId3">
            <a:alphaModFix/>
          </a:blip>
          <a:stretch>
            <a:fillRect/>
          </a:stretch>
        </p:blipFill>
        <p:spPr>
          <a:xfrm>
            <a:off x="5836475" y="2059475"/>
            <a:ext cx="2481175" cy="275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278700" y="140525"/>
            <a:ext cx="8716200" cy="483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Functional Requirements:</a:t>
            </a:r>
            <a:endParaRPr>
              <a:solidFill>
                <a:schemeClr val="accent5"/>
              </a:solidFill>
            </a:endParaRPr>
          </a:p>
          <a:p>
            <a:pPr marL="457200" lvl="0" indent="-381000" algn="just" rtl="0">
              <a:lnSpc>
                <a:spcPct val="115000"/>
              </a:lnSpc>
              <a:spcBef>
                <a:spcPts val="1000"/>
              </a:spcBef>
              <a:spcAft>
                <a:spcPts val="0"/>
              </a:spcAft>
              <a:buSzPts val="2400"/>
              <a:buChar char="●"/>
            </a:pPr>
            <a:r>
              <a:rPr lang="en" sz="2400" b="0">
                <a:latin typeface="Arial"/>
                <a:ea typeface="Arial"/>
                <a:cs typeface="Arial"/>
                <a:sym typeface="Arial"/>
              </a:rPr>
              <a:t>Software should process the image and extract characters. </a:t>
            </a:r>
            <a:r>
              <a:rPr lang="en" sz="2400" b="0">
                <a:latin typeface="Times New Roman"/>
                <a:ea typeface="Times New Roman"/>
                <a:cs typeface="Times New Roman"/>
                <a:sym typeface="Times New Roman"/>
              </a:rPr>
              <a:t>        </a:t>
            </a:r>
            <a:endParaRPr sz="2400" b="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Char char="●"/>
            </a:pPr>
            <a:r>
              <a:rPr lang="en" sz="2400" b="0">
                <a:latin typeface="Arial"/>
                <a:ea typeface="Arial"/>
                <a:cs typeface="Arial"/>
                <a:sym typeface="Arial"/>
              </a:rPr>
              <a:t>If software is not giving proper output, there should be a way for training the database of software.</a:t>
            </a:r>
            <a:endParaRPr sz="2400" b="0">
              <a:latin typeface="Arial"/>
              <a:ea typeface="Arial"/>
              <a:cs typeface="Arial"/>
              <a:sym typeface="Arial"/>
            </a:endParaRPr>
          </a:p>
          <a:p>
            <a:pPr marL="457200" lvl="0" indent="-381000" algn="just" rtl="0">
              <a:lnSpc>
                <a:spcPct val="115000"/>
              </a:lnSpc>
              <a:spcBef>
                <a:spcPts val="0"/>
              </a:spcBef>
              <a:spcAft>
                <a:spcPts val="0"/>
              </a:spcAft>
              <a:buSzPts val="2400"/>
              <a:buFont typeface="Arial"/>
              <a:buChar char="●"/>
            </a:pPr>
            <a:r>
              <a:rPr lang="en" sz="2400" b="0">
                <a:latin typeface="Arial"/>
                <a:ea typeface="Arial"/>
                <a:cs typeface="Arial"/>
                <a:sym typeface="Arial"/>
              </a:rPr>
              <a:t>Image should not be blurry.</a:t>
            </a:r>
            <a:endParaRPr sz="2400" b="0">
              <a:latin typeface="Arial"/>
              <a:ea typeface="Arial"/>
              <a:cs typeface="Arial"/>
              <a:sym typeface="Arial"/>
            </a:endParaRPr>
          </a:p>
          <a:p>
            <a:pPr marL="0" lvl="0" indent="0" algn="l" rtl="0">
              <a:spcBef>
                <a:spcPts val="0"/>
              </a:spcBef>
              <a:spcAft>
                <a:spcPts val="1000"/>
              </a:spcAft>
              <a:buNone/>
            </a:pPr>
            <a:endParaRPr sz="18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126675" y="0"/>
            <a:ext cx="9017400" cy="48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chemeClr val="accent5"/>
                </a:solidFill>
                <a:latin typeface="Raleway"/>
                <a:ea typeface="Raleway"/>
                <a:cs typeface="Raleway"/>
                <a:sym typeface="Raleway"/>
              </a:rPr>
              <a:t>Non-Functional Requirements</a:t>
            </a:r>
            <a:endParaRPr sz="4800" b="1">
              <a:solidFill>
                <a:schemeClr val="accent5"/>
              </a:solidFill>
              <a:latin typeface="Raleway"/>
              <a:ea typeface="Raleway"/>
              <a:cs typeface="Raleway"/>
              <a:sym typeface="Raleway"/>
            </a:endParaRPr>
          </a:p>
          <a:p>
            <a:pPr marL="457200" lvl="0" indent="-381000" algn="just" rtl="0">
              <a:lnSpc>
                <a:spcPct val="115000"/>
              </a:lnSpc>
              <a:spcBef>
                <a:spcPts val="1000"/>
              </a:spcBef>
              <a:spcAft>
                <a:spcPts val="0"/>
              </a:spcAft>
              <a:buClr>
                <a:schemeClr val="lt1"/>
              </a:buClr>
              <a:buSzPts val="2400"/>
              <a:buChar char="●"/>
            </a:pPr>
            <a:r>
              <a:rPr lang="en" sz="2400">
                <a:solidFill>
                  <a:schemeClr val="lt1"/>
                </a:solidFill>
              </a:rPr>
              <a:t>Reliability: The system is highly reliable</a:t>
            </a:r>
            <a:endParaRPr sz="2400">
              <a:solidFill>
                <a:schemeClr val="lt1"/>
              </a:solidFill>
            </a:endParaRPr>
          </a:p>
          <a:p>
            <a:pPr marL="457200" lvl="0" indent="-381000" algn="just" rtl="0">
              <a:lnSpc>
                <a:spcPct val="115000"/>
              </a:lnSpc>
              <a:spcBef>
                <a:spcPts val="0"/>
              </a:spcBef>
              <a:spcAft>
                <a:spcPts val="0"/>
              </a:spcAft>
              <a:buClr>
                <a:schemeClr val="lt1"/>
              </a:buClr>
              <a:buSzPts val="2400"/>
              <a:buChar char="●"/>
            </a:pPr>
            <a:r>
              <a:rPr lang="en" sz="2400">
                <a:solidFill>
                  <a:schemeClr val="lt1"/>
                </a:solidFill>
                <a:latin typeface="Times New Roman"/>
                <a:ea typeface="Times New Roman"/>
                <a:cs typeface="Times New Roman"/>
                <a:sym typeface="Times New Roman"/>
              </a:rPr>
              <a:t> </a:t>
            </a:r>
            <a:r>
              <a:rPr lang="en" sz="2400">
                <a:solidFill>
                  <a:schemeClr val="lt1"/>
                </a:solidFill>
              </a:rPr>
              <a:t>Accessibility: It can be easily accessible i.e. click and run.</a:t>
            </a:r>
            <a:endParaRPr sz="2400">
              <a:solidFill>
                <a:schemeClr val="lt1"/>
              </a:solidFill>
            </a:endParaRPr>
          </a:p>
          <a:p>
            <a:pPr marL="457200" lvl="0" indent="-381000" algn="just" rtl="0">
              <a:lnSpc>
                <a:spcPct val="115000"/>
              </a:lnSpc>
              <a:spcBef>
                <a:spcPts val="0"/>
              </a:spcBef>
              <a:spcAft>
                <a:spcPts val="0"/>
              </a:spcAft>
              <a:buClr>
                <a:schemeClr val="lt1"/>
              </a:buClr>
              <a:buSzPts val="2400"/>
              <a:buChar char="●"/>
            </a:pPr>
            <a:r>
              <a:rPr lang="en" sz="2400">
                <a:solidFill>
                  <a:schemeClr val="lt1"/>
                </a:solidFill>
                <a:latin typeface="Times New Roman"/>
                <a:ea typeface="Times New Roman"/>
                <a:cs typeface="Times New Roman"/>
                <a:sym typeface="Times New Roman"/>
              </a:rPr>
              <a:t> </a:t>
            </a:r>
            <a:r>
              <a:rPr lang="en" sz="2400">
                <a:solidFill>
                  <a:schemeClr val="lt1"/>
                </a:solidFill>
              </a:rPr>
              <a:t>Efficiency: Resource consumption for given load is quite low.</a:t>
            </a:r>
            <a:endParaRPr sz="2400">
              <a:solidFill>
                <a:schemeClr val="lt1"/>
              </a:solidFill>
            </a:endParaRPr>
          </a:p>
          <a:p>
            <a:pPr marL="457200" lvl="0" indent="-381000" algn="just" rtl="0">
              <a:lnSpc>
                <a:spcPct val="115000"/>
              </a:lnSpc>
              <a:spcBef>
                <a:spcPts val="0"/>
              </a:spcBef>
              <a:spcAft>
                <a:spcPts val="0"/>
              </a:spcAft>
              <a:buClr>
                <a:schemeClr val="lt1"/>
              </a:buClr>
              <a:buSzPts val="2400"/>
              <a:buChar char="●"/>
            </a:pPr>
            <a:r>
              <a:rPr lang="en" sz="2400">
                <a:solidFill>
                  <a:schemeClr val="lt1"/>
                </a:solidFill>
              </a:rPr>
              <a:t>Fault tolerance: Our system is not fault tolerant due to insufficient hardware.</a:t>
            </a:r>
            <a:endParaRPr sz="2400">
              <a:solidFill>
                <a:schemeClr val="lt1"/>
              </a:solidFill>
            </a:endParaRPr>
          </a:p>
          <a:p>
            <a:pPr marL="457200" lvl="0" indent="-381000" algn="just" rtl="0">
              <a:lnSpc>
                <a:spcPct val="115000"/>
              </a:lnSpc>
              <a:spcBef>
                <a:spcPts val="0"/>
              </a:spcBef>
              <a:spcAft>
                <a:spcPts val="0"/>
              </a:spcAft>
              <a:buClr>
                <a:schemeClr val="lt1"/>
              </a:buClr>
              <a:buSzPts val="2400"/>
              <a:buChar char="●"/>
            </a:pPr>
            <a:r>
              <a:rPr lang="en" sz="2400">
                <a:solidFill>
                  <a:schemeClr val="lt1"/>
                </a:solidFill>
              </a:rPr>
              <a:t>Robustness: Our system is not capable to cope with errors during execution.</a:t>
            </a:r>
            <a:endParaRPr sz="2400">
              <a:solidFill>
                <a:schemeClr val="lt1"/>
              </a:solidFill>
            </a:endParaRPr>
          </a:p>
          <a:p>
            <a:pPr marL="457200" lvl="0" indent="-381000" algn="just" rtl="0">
              <a:lnSpc>
                <a:spcPct val="115000"/>
              </a:lnSpc>
              <a:spcBef>
                <a:spcPts val="0"/>
              </a:spcBef>
              <a:spcAft>
                <a:spcPts val="0"/>
              </a:spcAft>
              <a:buClr>
                <a:schemeClr val="lt1"/>
              </a:buClr>
              <a:buSzPts val="2400"/>
              <a:buChar char="●"/>
            </a:pPr>
            <a:r>
              <a:rPr lang="en" sz="2400">
                <a:solidFill>
                  <a:schemeClr val="lt1"/>
                </a:solidFill>
              </a:rPr>
              <a:t>Scalability: Our project is scalable i.e. we can add more resources to our project without distributing the current scenario.</a:t>
            </a:r>
            <a:endParaRPr sz="2400">
              <a:solidFill>
                <a:schemeClr val="lt1"/>
              </a:solidFill>
            </a:endParaRPr>
          </a:p>
          <a:p>
            <a:pPr marL="0" lvl="0" indent="0" algn="l" rtl="0">
              <a:spcBef>
                <a:spcPts val="0"/>
              </a:spcBef>
              <a:spcAft>
                <a:spcPts val="1000"/>
              </a:spcAft>
              <a:buNone/>
            </a:pPr>
            <a:endParaRPr sz="4800" b="1">
              <a:solidFill>
                <a:schemeClr val="accent5"/>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852</Words>
  <Application>Microsoft Office PowerPoint</Application>
  <PresentationFormat>On-screen Show (16:9)</PresentationFormat>
  <Paragraphs>80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Raleway</vt:lpstr>
      <vt:lpstr>Lato</vt:lpstr>
      <vt:lpstr>Times New Roman</vt:lpstr>
      <vt:lpstr>Swiss</vt:lpstr>
      <vt:lpstr>License Plate Recognition and Detection</vt:lpstr>
      <vt:lpstr>Submitted By:</vt:lpstr>
      <vt:lpstr>Slide 3</vt:lpstr>
      <vt:lpstr>Slide 4</vt:lpstr>
      <vt:lpstr>Motivation</vt:lpstr>
      <vt:lpstr>   Requirement Analysis</vt:lpstr>
      <vt:lpstr>Development Environment</vt:lpstr>
      <vt:lpstr>Functional Requirements: Software should process the image and extract characters.          If software is not giving proper output, there should be a way for training the database of software. Image should not be blurry. </vt:lpstr>
      <vt:lpstr>Slide 9</vt:lpstr>
      <vt:lpstr>Slide 10</vt:lpstr>
      <vt:lpstr>SYSTEM DESIGN</vt:lpstr>
      <vt:lpstr>System Architecture</vt:lpstr>
      <vt:lpstr>Slide 13</vt:lpstr>
      <vt:lpstr>Slide 14</vt:lpstr>
      <vt:lpstr>Slide 15</vt:lpstr>
      <vt:lpstr>Slide 16</vt:lpstr>
      <vt:lpstr>Slide 17</vt:lpstr>
      <vt:lpstr>Slide 18</vt:lpstr>
      <vt:lpstr>Future Scope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and Detection</dc:title>
  <cp:lastModifiedBy>Aishwarya Bhargava</cp:lastModifiedBy>
  <cp:revision>2</cp:revision>
  <dcterms:modified xsi:type="dcterms:W3CDTF">2019-04-27T09:27:16Z</dcterms:modified>
</cp:coreProperties>
</file>