
<file path=[Content_Types].xml><?xml version="1.0" encoding="utf-8"?>
<Types xmlns="http://schemas.openxmlformats.org/package/2006/content-types">
  <Default Extension="xml" ContentType="application/xml"/>
  <Default Extension="png" ContentType="image/png"/>
  <Default Extension="tiff" ContentType="image/tif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0" r:id="rId6"/>
    <p:sldId id="261" r:id="rId7"/>
    <p:sldId id="299" r:id="rId8"/>
    <p:sldId id="263" r:id="rId9"/>
    <p:sldId id="290" r:id="rId10"/>
    <p:sldId id="291" r:id="rId11"/>
    <p:sldId id="292" r:id="rId12"/>
    <p:sldId id="296" r:id="rId13"/>
    <p:sldId id="297" r:id="rId14"/>
    <p:sldId id="293" r:id="rId15"/>
    <p:sldId id="294" r:id="rId16"/>
    <p:sldId id="295" r:id="rId17"/>
    <p:sldId id="268" r:id="rId18"/>
    <p:sldId id="269" r:id="rId19"/>
    <p:sldId id="274" r:id="rId20"/>
    <p:sldId id="298"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cmAuthor id="3" name="Ramesh Sannareddy" initials="RS"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p:cViewPr varScale="1">
        <p:scale>
          <a:sx n="51" d="100"/>
          <a:sy n="51" d="100"/>
        </p:scale>
        <p:origin x="1356"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30"/>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30"/>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3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31"/>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5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39"/>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40"/>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1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3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3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37"/>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4:3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37:51"/>
    </inkml:context>
    <inkml:brush xml:id="br0">
      <inkml:brushProperty name="width" value="0.05" units="cm"/>
      <inkml:brushProperty name="height" value="0.05" units="cm"/>
      <inkml:brushProperty name="color" value="#000000"/>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44"/>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4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4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4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2:5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0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01"/>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0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02"/>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3:03"/>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5"/>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6"/>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1:58"/>
    </inkml:context>
    <inkml:brush xml:id="br0">
      <inkml:brushProperty name="width" value="0.5" units="cm"/>
      <inkml:brushProperty name="height" value="1" units="cm"/>
      <inkml:brushProperty name="color" value="#ffffff"/>
      <inkml:brushProperty name="tip" value="rectangle"/>
      <inkml:brushProperty name="rasterOp" value="maskPen"/>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traceFormat>
        <inkml:channelProperties>
          <inkml:channelProperty channel="X" name="resolution" value="1000" units="1/cm"/>
          <inkml:channelProperty channel="Y" name="resolution" value="1000" units="1/cm"/>
        </inkml:channelProperties>
      </inkml:inkSource>
      <inkml:timestamp xml:id="ts0" timeString="2020-10-28T23:00:28"/>
    </inkml:context>
    <inkml:brush xml:id="br0">
      <inkml:brushProperty name="width" value="0.3" units="cm"/>
      <inkml:brushProperty name="height" value="0.6" units="cm"/>
      <inkml:brushProperty name="color" value="#ffffff"/>
      <inkml:brushProperty name="tip" value="rectangle"/>
      <inkml:brushProperty name="rasterOp" value="maskPen"/>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customXml" Target="../ink/ink6.xml"/><Relationship Id="rId8" Type="http://schemas.openxmlformats.org/officeDocument/2006/relationships/customXml" Target="../ink/ink5.xml"/><Relationship Id="rId7" Type="http://schemas.openxmlformats.org/officeDocument/2006/relationships/customXml" Target="../ink/ink4.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3" Type="http://schemas.openxmlformats.org/officeDocument/2006/relationships/image" Target="../media/image1.png"/><Relationship Id="rId2" Type="http://schemas.openxmlformats.org/officeDocument/2006/relationships/customXml" Target="../ink/ink1.xml"/><Relationship Id="rId11" Type="http://schemas.openxmlformats.org/officeDocument/2006/relationships/customXml" Target="../ink/ink8.xml"/><Relationship Id="rId10" Type="http://schemas.openxmlformats.org/officeDocument/2006/relationships/customXml" Target="../ink/ink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endParaRPr lang="en-US" dirty="0"/>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endParaRPr lang="en-US" sz="1400" b="0" dirty="0">
              <a:latin typeface="Helv"/>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1837276" y="6444633"/>
              <a:ext cx="3960" cy="360"/>
            </p14:xfrm>
          </p:contentPart>
        </mc:Choice>
        <mc:Fallback xmlns="">
          <p:pic>
            <p:nvPicPr>
              <p:cNvPr id="5" name="Ink 4"/>
            </p:nvPicPr>
            <p:blipFill>
              <a:blip r:embed="rId3"/>
            </p:blipFill>
            <p:spPr>
              <a:xfrm>
                <a:off x="1837276" y="6444633"/>
                <a:ext cx="39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1846276" y="6435993"/>
              <a:ext cx="360" cy="360"/>
            </p14:xfrm>
          </p:contentPart>
        </mc:Choice>
        <mc:Fallback xmlns="">
          <p:pic>
            <p:nvPicPr>
              <p:cNvPr id="6" name="Ink 5"/>
            </p:nvPicPr>
            <p:blipFill>
              <a:blip r:embed="rId5"/>
            </p:blipFill>
            <p:spPr>
              <a:xfrm>
                <a:off x="1846276" y="6435993"/>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1846276" y="6462633"/>
              <a:ext cx="360" cy="360"/>
            </p14:xfrm>
          </p:contentPart>
        </mc:Choice>
        <mc:Fallback xmlns="">
          <p:pic>
            <p:nvPicPr>
              <p:cNvPr id="7" name="Ink 6"/>
            </p:nvPicPr>
            <p:blipFill>
              <a:blip r:embed="rId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1846276" y="6462633"/>
              <a:ext cx="360" cy="360"/>
            </p14:xfrm>
          </p:contentPart>
        </mc:Choice>
        <mc:Fallback xmlns="">
          <p:pic>
            <p:nvPicPr>
              <p:cNvPr id="9" name="Ink 8"/>
            </p:nvPicPr>
            <p:blipFill>
              <a:blip r:embed="rId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Ink 9"/>
              <p14:cNvContentPartPr/>
              <p14:nvPr/>
            </p14:nvContentPartPr>
            <p14:xfrm>
              <a:off x="1846276" y="6462633"/>
              <a:ext cx="360" cy="360"/>
            </p14:xfrm>
          </p:contentPart>
        </mc:Choice>
        <mc:Fallback xmlns="">
          <p:pic>
            <p:nvPicPr>
              <p:cNvPr id="10" name="Ink 9"/>
            </p:nvPicPr>
            <p:blipFill>
              <a:blip r:embed="rId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Ink 10"/>
              <p14:cNvContentPartPr/>
              <p14:nvPr/>
            </p14:nvContentPartPr>
            <p14:xfrm>
              <a:off x="1846276" y="6462633"/>
              <a:ext cx="360" cy="360"/>
            </p14:xfrm>
          </p:contentPart>
        </mc:Choice>
        <mc:Fallback xmlns="">
          <p:pic>
            <p:nvPicPr>
              <p:cNvPr id="11" name="Ink 10"/>
            </p:nvPicPr>
            <p:blipFill>
              <a:blip r:embed="rId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Ink 11"/>
              <p14:cNvContentPartPr/>
              <p14:nvPr/>
            </p14:nvContentPartPr>
            <p14:xfrm>
              <a:off x="1846276" y="6462633"/>
              <a:ext cx="360" cy="360"/>
            </p14:xfrm>
          </p:contentPart>
        </mc:Choice>
        <mc:Fallback xmlns="">
          <p:pic>
            <p:nvPicPr>
              <p:cNvPr id="12" name="Ink 11"/>
            </p:nvPicPr>
            <p:blipFill>
              <a:blip r:embed="rId5"/>
            </p:blipFill>
            <p:spPr>
              <a:xfrm>
                <a:off x="1846276" y="6462633"/>
                <a:ext cx="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Ink 12"/>
              <p14:cNvContentPartPr/>
              <p14:nvPr/>
            </p14:nvContentPartPr>
            <p14:xfrm>
              <a:off x="-222284" y="4536273"/>
              <a:ext cx="360" cy="360"/>
            </p14:xfrm>
          </p:contentPart>
        </mc:Choice>
        <mc:Fallback xmlns="">
          <p:pic>
            <p:nvPicPr>
              <p:cNvPr id="13" name="Ink 12"/>
            </p:nvPicPr>
            <p:blipFill>
              <a:blip r:embed="rId5"/>
            </p:blipFill>
            <p:spPr>
              <a:xfrm>
                <a:off x="-222284" y="4536273"/>
                <a:ext cx="360" cy="360"/>
              </a:xfrm>
              <a:prstGeom prst="rect"/>
            </p:spPr>
          </p:pic>
        </mc:Fallback>
      </mc:AlternateContent>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endParaRPr lang="en-US" dirty="0"/>
          </a:p>
        </p:txBody>
      </p:sp>
      <p:pic>
        <p:nvPicPr>
          <p:cNvPr id="6" name="Picture 5"/>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p:cNvPicPr>
            <a:picLocks noChangeAspect="1"/>
          </p:cNvPicPr>
          <p:nvPr userDrawn="1"/>
        </p:nvPicPr>
        <p:blipFill>
          <a:blip r:embed="rId3"/>
          <a:stretch>
            <a:fillRect/>
          </a:stretch>
        </p:blipFill>
        <p:spPr>
          <a:xfrm>
            <a:off x="8475870" y="6371623"/>
            <a:ext cx="3375991" cy="39776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3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p:cNvPicPr>
            <a:picLocks noChangeAspect="1"/>
          </p:cNvPicPr>
          <p:nvPr userDrawn="1"/>
        </p:nvPicPr>
        <p:blipFill>
          <a:blip r:embed="rId3"/>
          <a:stretch>
            <a:fillRect/>
          </a:stretch>
        </p:blipFill>
        <p:spPr>
          <a:xfrm>
            <a:off x="8475870" y="6371623"/>
            <a:ext cx="3375991" cy="39776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tiff"/><Relationship Id="rId14" Type="http://schemas.openxmlformats.org/officeDocument/2006/relationships/image" Target="../media/image3.tif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pic>
        <p:nvPicPr>
          <p:cNvPr id="7" name="Picture 6"/>
          <p:cNvPicPr>
            <a:picLocks noChangeAspect="1"/>
          </p:cNvPicPr>
          <p:nvPr userDrawn="1"/>
        </p:nvPicPr>
        <p:blipFill>
          <a:blip r:embed="rId14"/>
          <a:stretch>
            <a:fillRect/>
          </a:stretch>
        </p:blipFill>
        <p:spPr>
          <a:xfrm>
            <a:off x="340139" y="6371623"/>
            <a:ext cx="2456070" cy="378964"/>
          </a:xfrm>
          <a:prstGeom prst="rect">
            <a:avLst/>
          </a:prstGeom>
        </p:spPr>
      </p:pic>
      <p:pic>
        <p:nvPicPr>
          <p:cNvPr id="8" name="Picture 7"/>
          <p:cNvPicPr>
            <a:picLocks noChangeAspect="1"/>
          </p:cNvPicPr>
          <p:nvPr userDrawn="1"/>
        </p:nvPicPr>
        <p:blipFill>
          <a:blip r:embed="rId15"/>
          <a:stretch>
            <a:fillRect/>
          </a:stretch>
        </p:blipFill>
        <p:spPr>
          <a:xfrm>
            <a:off x="8475870" y="6371623"/>
            <a:ext cx="3375991" cy="397761"/>
          </a:xfrm>
          <a:prstGeom prst="rect">
            <a:avLst/>
          </a:prstGeom>
        </p:spPr>
      </p:pic>
      <p:pic>
        <p:nvPicPr>
          <p:cNvPr id="4" name="Picture 3"/>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customXml" Target="../ink/ink14.xml"/><Relationship Id="rId8" Type="http://schemas.openxmlformats.org/officeDocument/2006/relationships/customXml" Target="../ink/ink13.xml"/><Relationship Id="rId7" Type="http://schemas.openxmlformats.org/officeDocument/2006/relationships/customXml" Target="../ink/ink12.xml"/><Relationship Id="rId6" Type="http://schemas.openxmlformats.org/officeDocument/2006/relationships/customXml" Target="../ink/ink11.xml"/><Relationship Id="rId5" Type="http://schemas.openxmlformats.org/officeDocument/2006/relationships/image" Target="../media/image8.png"/><Relationship Id="rId4" Type="http://schemas.openxmlformats.org/officeDocument/2006/relationships/customXml" Target="../ink/ink10.xml"/><Relationship Id="rId33" Type="http://schemas.openxmlformats.org/officeDocument/2006/relationships/notesSlide" Target="../notesSlides/notesSlide1.xml"/><Relationship Id="rId32" Type="http://schemas.openxmlformats.org/officeDocument/2006/relationships/slideLayout" Target="../slideLayouts/slideLayout4.xml"/><Relationship Id="rId31" Type="http://schemas.openxmlformats.org/officeDocument/2006/relationships/image" Target="../media/image13.png"/><Relationship Id="rId30" Type="http://schemas.openxmlformats.org/officeDocument/2006/relationships/customXml" Target="../ink/ink30.xml"/><Relationship Id="rId3" Type="http://schemas.openxmlformats.org/officeDocument/2006/relationships/image" Target="../media/image7.png"/><Relationship Id="rId29" Type="http://schemas.openxmlformats.org/officeDocument/2006/relationships/customXml" Target="../ink/ink29.xml"/><Relationship Id="rId28" Type="http://schemas.openxmlformats.org/officeDocument/2006/relationships/image" Target="../media/image12.png"/><Relationship Id="rId27" Type="http://schemas.openxmlformats.org/officeDocument/2006/relationships/customXml" Target="../ink/ink28.xml"/><Relationship Id="rId26" Type="http://schemas.openxmlformats.org/officeDocument/2006/relationships/customXml" Target="../ink/ink27.xml"/><Relationship Id="rId25" Type="http://schemas.openxmlformats.org/officeDocument/2006/relationships/image" Target="../media/image11.png"/><Relationship Id="rId24" Type="http://schemas.openxmlformats.org/officeDocument/2006/relationships/customXml" Target="../ink/ink26.xml"/><Relationship Id="rId23" Type="http://schemas.openxmlformats.org/officeDocument/2006/relationships/customXml" Target="../ink/ink25.xml"/><Relationship Id="rId22" Type="http://schemas.openxmlformats.org/officeDocument/2006/relationships/customXml" Target="../ink/ink24.xml"/><Relationship Id="rId21" Type="http://schemas.openxmlformats.org/officeDocument/2006/relationships/customXml" Target="../ink/ink23.xml"/><Relationship Id="rId20" Type="http://schemas.openxmlformats.org/officeDocument/2006/relationships/customXml" Target="../ink/ink22.xml"/><Relationship Id="rId2" Type="http://schemas.openxmlformats.org/officeDocument/2006/relationships/customXml" Target="../ink/ink9.xml"/><Relationship Id="rId19" Type="http://schemas.openxmlformats.org/officeDocument/2006/relationships/customXml" Target="../ink/ink21.xml"/><Relationship Id="rId18" Type="http://schemas.openxmlformats.org/officeDocument/2006/relationships/customXml" Target="../ink/ink20.xml"/><Relationship Id="rId17" Type="http://schemas.openxmlformats.org/officeDocument/2006/relationships/customXml" Target="../ink/ink19.xml"/><Relationship Id="rId16" Type="http://schemas.openxmlformats.org/officeDocument/2006/relationships/customXml" Target="../ink/ink18.xml"/><Relationship Id="rId15" Type="http://schemas.openxmlformats.org/officeDocument/2006/relationships/image" Target="../media/image10.png"/><Relationship Id="rId14" Type="http://schemas.openxmlformats.org/officeDocument/2006/relationships/customXml" Target="../ink/ink17.xml"/><Relationship Id="rId13" Type="http://schemas.openxmlformats.org/officeDocument/2006/relationships/customXml" Target="../ink/ink16.xml"/><Relationship Id="rId12" Type="http://schemas.openxmlformats.org/officeDocument/2006/relationships/image" Target="../media/image2.png"/><Relationship Id="rId11" Type="http://schemas.openxmlformats.org/officeDocument/2006/relationships/customXml" Target="../ink/ink15.xml"/><Relationship Id="rId10" Type="http://schemas.openxmlformats.org/officeDocument/2006/relationships/image" Target="../media/image9.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customXml" Target="../ink/ink35.xml"/><Relationship Id="rId7" Type="http://schemas.openxmlformats.org/officeDocument/2006/relationships/image" Target="../media/image15.png"/><Relationship Id="rId6" Type="http://schemas.openxmlformats.org/officeDocument/2006/relationships/customXml" Target="../ink/ink34.xml"/><Relationship Id="rId5" Type="http://schemas.openxmlformats.org/officeDocument/2006/relationships/customXml" Target="../ink/ink33.xml"/><Relationship Id="rId4" Type="http://schemas.openxmlformats.org/officeDocument/2006/relationships/customXml" Target="../ink/ink32.xml"/><Relationship Id="rId3" Type="http://schemas.openxmlformats.org/officeDocument/2006/relationships/image" Target="../media/image2.png"/><Relationship Id="rId2" Type="http://schemas.openxmlformats.org/officeDocument/2006/relationships/customXml" Target="../ink/ink31.xml"/><Relationship Id="rId16" Type="http://schemas.openxmlformats.org/officeDocument/2006/relationships/slideLayout" Target="../slideLayouts/slideLayout4.xml"/><Relationship Id="rId15" Type="http://schemas.openxmlformats.org/officeDocument/2006/relationships/image" Target="../media/image17.png"/><Relationship Id="rId14" Type="http://schemas.openxmlformats.org/officeDocument/2006/relationships/customXml" Target="../ink/ink40.xml"/><Relationship Id="rId13" Type="http://schemas.openxmlformats.org/officeDocument/2006/relationships/customXml" Target="../ink/ink39.xml"/><Relationship Id="rId12" Type="http://schemas.openxmlformats.org/officeDocument/2006/relationships/customXml" Target="../ink/ink38.xml"/><Relationship Id="rId11" Type="http://schemas.openxmlformats.org/officeDocument/2006/relationships/customXml" Target="../ink/ink37.xml"/><Relationship Id="rId10" Type="http://schemas.openxmlformats.org/officeDocument/2006/relationships/customXml" Target="../ink/ink36.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0" y="2345690"/>
            <a:ext cx="5723890" cy="1325880"/>
          </a:xfrm>
        </p:spPr>
        <p:txBody>
          <a:bodyPr anchor="ctr">
            <a:noAutofit/>
          </a:bodyPr>
          <a:lstStyle/>
          <a:p>
            <a:pPr algn="ctr"/>
            <a:r>
              <a:rPr lang="en-US" sz="3600" b="1" dirty="0">
                <a:solidFill>
                  <a:srgbClr val="0E659B"/>
                </a:solidFill>
              </a:rPr>
              <a:t>Presenation on Applied Data Science Capstone</a:t>
            </a:r>
            <a:endParaRPr lang="en-US" sz="3600" b="1" dirty="0">
              <a:solidFill>
                <a:srgbClr val="0E659B"/>
              </a:solidFill>
            </a:endParaRPr>
          </a:p>
        </p:txBody>
      </p:sp>
      <p:pic>
        <p:nvPicPr>
          <p:cNvPr id="4" name="Picture 3"/>
          <p:cNvPicPr>
            <a:picLocks noChangeAspect="1"/>
          </p:cNvPicPr>
          <p:nvPr/>
        </p:nvPicPr>
        <p:blipFill>
          <a:blip r:embed="rId1"/>
          <a:stretch>
            <a:fillRect/>
          </a:stretch>
        </p:blipFill>
        <p:spPr>
          <a:xfrm>
            <a:off x="1031569" y="1825625"/>
            <a:ext cx="4794861" cy="4351338"/>
          </a:xfrm>
          <a:prstGeom prst="rect">
            <a:avLst/>
          </a:prstGeom>
          <a:noFill/>
        </p:spPr>
      </p:pic>
      <p:sp>
        <p:nvSpPr>
          <p:cNvPr id="3" name="Subtitle 2"/>
          <p:cNvSpPr>
            <a:spLocks noGrp="1"/>
          </p:cNvSpPr>
          <p:nvPr>
            <p:ph sz="half" idx="2"/>
          </p:nvPr>
        </p:nvSpPr>
        <p:spPr>
          <a:xfrm>
            <a:off x="6172200" y="4595495"/>
            <a:ext cx="5181600" cy="1581150"/>
          </a:xfrm>
        </p:spPr>
        <p:txBody>
          <a:bodyPr>
            <a:normAutofit/>
          </a:bodyPr>
          <a:lstStyle/>
          <a:p>
            <a:pPr marL="0" indent="0">
              <a:buNone/>
            </a:pPr>
            <a:r>
              <a:rPr lang="en-US" dirty="0"/>
              <a:t>Aishwarya Chennadi</a:t>
            </a:r>
            <a:endParaRPr lang="en-US" dirty="0"/>
          </a:p>
          <a:p>
            <a:pPr marL="0" indent="0">
              <a:buNone/>
            </a:pPr>
            <a:r>
              <a:rPr lang="en-US" dirty="0"/>
              <a:t>12-Apr</a:t>
            </a:r>
            <a:endParaRPr lang="en-US" dirty="0"/>
          </a:p>
        </p:txBody>
      </p:sp>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1388880" y="6545472"/>
              <a:ext cx="1390320" cy="112320"/>
            </p14:xfrm>
          </p:contentPart>
        </mc:Choice>
        <mc:Fallback xmlns="">
          <p:pic>
            <p:nvPicPr>
              <p:cNvPr id="6" name="Ink 5"/>
            </p:nvPicPr>
            <p:blipFill>
              <a:blip r:embed="rId3"/>
            </p:blipFill>
            <p:spPr>
              <a:xfrm>
                <a:off x="1388880" y="6545472"/>
                <a:ext cx="1390320" cy="1123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2218680" y="6595872"/>
              <a:ext cx="360" cy="360"/>
            </p14:xfrm>
          </p:contentPart>
        </mc:Choice>
        <mc:Fallback xmlns="">
          <p:pic>
            <p:nvPicPr>
              <p:cNvPr id="7" name="Ink 6"/>
            </p:nvPicPr>
            <p:blipFill>
              <a:blip r:embed="rId5"/>
            </p:blipFill>
            <p:spPr>
              <a:xfrm>
                <a:off x="2218680" y="6595872"/>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Ink 7"/>
              <p14:cNvContentPartPr/>
              <p14:nvPr/>
            </p14:nvContentPartPr>
            <p14:xfrm>
              <a:off x="2169720" y="6582912"/>
              <a:ext cx="360" cy="360"/>
            </p14:xfrm>
          </p:contentPart>
        </mc:Choice>
        <mc:Fallback xmlns="">
          <p:pic>
            <p:nvPicPr>
              <p:cNvPr id="8" name="Ink 7"/>
            </p:nvPicPr>
            <p:blipFill>
              <a:blip r:embed="rId5"/>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Ink 8"/>
              <p14:cNvContentPartPr/>
              <p14:nvPr/>
            </p14:nvContentPartPr>
            <p14:xfrm>
              <a:off x="2169720" y="6582912"/>
              <a:ext cx="360" cy="360"/>
            </p14:xfrm>
          </p:contentPart>
        </mc:Choice>
        <mc:Fallback xmlns="">
          <p:pic>
            <p:nvPicPr>
              <p:cNvPr id="9" name="Ink 8"/>
            </p:nvPicPr>
            <p:blipFill>
              <a:blip r:embed="rId5"/>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Ink 9"/>
              <p14:cNvContentPartPr/>
              <p14:nvPr/>
            </p14:nvContentPartPr>
            <p14:xfrm>
              <a:off x="2169720" y="6582912"/>
              <a:ext cx="360" cy="360"/>
            </p14:xfrm>
          </p:contentPart>
        </mc:Choice>
        <mc:Fallback xmlns="">
          <p:pic>
            <p:nvPicPr>
              <p:cNvPr id="10" name="Ink 9"/>
            </p:nvPicPr>
            <p:blipFill>
              <a:blip r:embed="rId5"/>
            </p:blipFill>
            <p:spPr>
              <a:xfrm>
                <a:off x="2169720" y="6582912"/>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Ink 12"/>
              <p14:cNvContentPartPr/>
              <p14:nvPr/>
            </p14:nvContentPartPr>
            <p14:xfrm>
              <a:off x="-1512000" y="5066496"/>
              <a:ext cx="360" cy="5040"/>
            </p14:xfrm>
          </p:contentPart>
        </mc:Choice>
        <mc:Fallback xmlns="">
          <p:pic>
            <p:nvPicPr>
              <p:cNvPr id="13" name="Ink 12"/>
            </p:nvPicPr>
            <p:blipFill>
              <a:blip r:embed="rId10"/>
            </p:blipFill>
            <p:spPr>
              <a:xfrm>
                <a:off x="-1512000" y="5066496"/>
                <a:ext cx="360" cy="504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4" name="Ink 13"/>
              <p14:cNvContentPartPr/>
              <p14:nvPr/>
            </p14:nvContentPartPr>
            <p14:xfrm>
              <a:off x="2998440" y="1035936"/>
              <a:ext cx="360" cy="360"/>
            </p14:xfrm>
          </p:contentPart>
        </mc:Choice>
        <mc:Fallback xmlns="">
          <p:pic>
            <p:nvPicPr>
              <p:cNvPr id="14" name="Ink 13"/>
            </p:nvPicPr>
            <p:blipFill>
              <a:blip r:embed="rId12"/>
            </p:blipFill>
            <p:spPr>
              <a:xfrm>
                <a:off x="2998440" y="1035936"/>
                <a:ext cx="36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Ink 14"/>
              <p14:cNvContentPartPr/>
              <p14:nvPr/>
            </p14:nvContentPartPr>
            <p14:xfrm>
              <a:off x="2998440" y="1035936"/>
              <a:ext cx="360" cy="360"/>
            </p14:xfrm>
          </p:contentPart>
        </mc:Choice>
        <mc:Fallback xmlns="">
          <p:pic>
            <p:nvPicPr>
              <p:cNvPr id="15" name="Ink 14"/>
            </p:nvPicPr>
            <p:blipFill>
              <a:blip r:embed="rId12"/>
            </p:blipFill>
            <p:spPr>
              <a:xfrm>
                <a:off x="2998440" y="1035936"/>
                <a:ext cx="3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Ink 15"/>
              <p14:cNvContentPartPr/>
              <p14:nvPr/>
            </p14:nvContentPartPr>
            <p14:xfrm>
              <a:off x="2993760" y="1035936"/>
              <a:ext cx="5040" cy="360"/>
            </p14:xfrm>
          </p:contentPart>
        </mc:Choice>
        <mc:Fallback xmlns="">
          <p:pic>
            <p:nvPicPr>
              <p:cNvPr id="16" name="Ink 15"/>
            </p:nvPicPr>
            <p:blipFill>
              <a:blip r:embed="rId15"/>
            </p:blipFill>
            <p:spPr>
              <a:xfrm>
                <a:off x="2993760" y="1035936"/>
                <a:ext cx="504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Ink 16"/>
              <p14:cNvContentPartPr/>
              <p14:nvPr/>
            </p14:nvContentPartPr>
            <p14:xfrm>
              <a:off x="3729960" y="950616"/>
              <a:ext cx="360" cy="360"/>
            </p14:xfrm>
          </p:contentPart>
        </mc:Choice>
        <mc:Fallback xmlns="">
          <p:pic>
            <p:nvPicPr>
              <p:cNvPr id="17" name="Ink 16"/>
            </p:nvPicPr>
            <p:blipFill>
              <a:blip r:embed="rId12"/>
            </p:blipFill>
            <p:spPr>
              <a:xfrm>
                <a:off x="3729960" y="950616"/>
                <a:ext cx="36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Ink 17"/>
              <p14:cNvContentPartPr/>
              <p14:nvPr/>
            </p14:nvContentPartPr>
            <p14:xfrm>
              <a:off x="3620520" y="1047816"/>
              <a:ext cx="360" cy="360"/>
            </p14:xfrm>
          </p:contentPart>
        </mc:Choice>
        <mc:Fallback xmlns="">
          <p:pic>
            <p:nvPicPr>
              <p:cNvPr id="18" name="Ink 17"/>
            </p:nvPicPr>
            <p:blipFill>
              <a:blip r:embed="rId12"/>
            </p:blipFill>
            <p:spPr>
              <a:xfrm>
                <a:off x="3620520" y="1047816"/>
                <a:ext cx="360"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Ink 18"/>
              <p14:cNvContentPartPr/>
              <p14:nvPr/>
            </p14:nvContentPartPr>
            <p14:xfrm>
              <a:off x="7131960" y="2462616"/>
              <a:ext cx="360" cy="360"/>
            </p14:xfrm>
          </p:contentPart>
        </mc:Choice>
        <mc:Fallback xmlns="">
          <p:pic>
            <p:nvPicPr>
              <p:cNvPr id="19" name="Ink 18"/>
            </p:nvPicPr>
            <p:blipFill>
              <a:blip r:embed="rId12"/>
            </p:blipFill>
            <p:spPr>
              <a:xfrm>
                <a:off x="7131960" y="2462616"/>
                <a:ext cx="36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Ink 19"/>
              <p14:cNvContentPartPr/>
              <p14:nvPr/>
            </p14:nvContentPartPr>
            <p14:xfrm>
              <a:off x="7131960" y="2510856"/>
              <a:ext cx="360" cy="360"/>
            </p14:xfrm>
          </p:contentPart>
        </mc:Choice>
        <mc:Fallback xmlns="">
          <p:pic>
            <p:nvPicPr>
              <p:cNvPr id="20" name="Ink 19"/>
            </p:nvPicPr>
            <p:blipFill>
              <a:blip r:embed="rId12"/>
            </p:blipFill>
            <p:spPr>
              <a:xfrm>
                <a:off x="7131960" y="2510856"/>
                <a:ext cx="36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Ink 20"/>
              <p14:cNvContentPartPr/>
              <p14:nvPr/>
            </p14:nvContentPartPr>
            <p14:xfrm>
              <a:off x="6644160" y="4559256"/>
              <a:ext cx="360" cy="360"/>
            </p14:xfrm>
          </p:contentPart>
        </mc:Choice>
        <mc:Fallback xmlns="">
          <p:pic>
            <p:nvPicPr>
              <p:cNvPr id="21" name="Ink 20"/>
            </p:nvPicPr>
            <p:blipFill>
              <a:blip r:embed="rId12"/>
            </p:blipFill>
            <p:spPr>
              <a:xfrm>
                <a:off x="6644160" y="4559256"/>
                <a:ext cx="36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Ink 21"/>
              <p14:cNvContentPartPr/>
              <p14:nvPr/>
            </p14:nvContentPartPr>
            <p14:xfrm>
              <a:off x="-1926720" y="3961656"/>
              <a:ext cx="360" cy="360"/>
            </p14:xfrm>
          </p:contentPart>
        </mc:Choice>
        <mc:Fallback xmlns="">
          <p:pic>
            <p:nvPicPr>
              <p:cNvPr id="22" name="Ink 21"/>
            </p:nvPicPr>
            <p:blipFill>
              <a:blip r:embed="rId12"/>
            </p:blipFill>
            <p:spPr>
              <a:xfrm>
                <a:off x="-1926720" y="3961656"/>
                <a:ext cx="36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Ink 22"/>
              <p14:cNvContentPartPr/>
              <p14:nvPr/>
            </p14:nvContentPartPr>
            <p14:xfrm>
              <a:off x="-1049040" y="3218256"/>
              <a:ext cx="360" cy="360"/>
            </p14:xfrm>
          </p:contentPart>
        </mc:Choice>
        <mc:Fallback xmlns="">
          <p:pic>
            <p:nvPicPr>
              <p:cNvPr id="23" name="Ink 22"/>
            </p:nvPicPr>
            <p:blipFill>
              <a:blip r:embed="rId12"/>
            </p:blipFill>
            <p:spPr>
              <a:xfrm>
                <a:off x="-1049040" y="3218256"/>
                <a:ext cx="36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Ink 23"/>
              <p14:cNvContentPartPr/>
              <p14:nvPr/>
            </p14:nvContentPartPr>
            <p14:xfrm>
              <a:off x="2047680" y="1023696"/>
              <a:ext cx="360" cy="360"/>
            </p14:xfrm>
          </p:contentPart>
        </mc:Choice>
        <mc:Fallback xmlns="">
          <p:pic>
            <p:nvPicPr>
              <p:cNvPr id="24" name="Ink 23"/>
            </p:nvPicPr>
            <p:blipFill>
              <a:blip r:embed="rId12"/>
            </p:blipFill>
            <p:spPr>
              <a:xfrm>
                <a:off x="2047680" y="1023696"/>
                <a:ext cx="360" cy="3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Ink 24"/>
              <p14:cNvContentPartPr/>
              <p14:nvPr/>
            </p14:nvContentPartPr>
            <p14:xfrm>
              <a:off x="2084400" y="1023696"/>
              <a:ext cx="5040" cy="360"/>
            </p14:xfrm>
          </p:contentPart>
        </mc:Choice>
        <mc:Fallback xmlns="">
          <p:pic>
            <p:nvPicPr>
              <p:cNvPr id="25" name="Ink 24"/>
            </p:nvPicPr>
            <p:blipFill>
              <a:blip r:embed="rId25"/>
            </p:blipFill>
            <p:spPr>
              <a:xfrm>
                <a:off x="2084400" y="1023696"/>
                <a:ext cx="504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Ink 25"/>
              <p14:cNvContentPartPr/>
              <p14:nvPr/>
            </p14:nvContentPartPr>
            <p14:xfrm>
              <a:off x="1987200" y="1011456"/>
              <a:ext cx="360" cy="360"/>
            </p14:xfrm>
          </p:contentPart>
        </mc:Choice>
        <mc:Fallback xmlns="">
          <p:pic>
            <p:nvPicPr>
              <p:cNvPr id="26" name="Ink 25"/>
            </p:nvPicPr>
            <p:blipFill>
              <a:blip r:embed="rId12"/>
            </p:blipFill>
            <p:spPr>
              <a:xfrm>
                <a:off x="1987200" y="1011456"/>
                <a:ext cx="360" cy="3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Ink 26"/>
              <p14:cNvContentPartPr/>
              <p14:nvPr/>
            </p14:nvContentPartPr>
            <p14:xfrm>
              <a:off x="-1855800" y="657936"/>
              <a:ext cx="27000" cy="23400"/>
            </p14:xfrm>
          </p:contentPart>
        </mc:Choice>
        <mc:Fallback xmlns="">
          <p:pic>
            <p:nvPicPr>
              <p:cNvPr id="27" name="Ink 26"/>
            </p:nvPicPr>
            <p:blipFill>
              <a:blip r:embed="rId28"/>
            </p:blipFill>
            <p:spPr>
              <a:xfrm>
                <a:off x="-1855800" y="657936"/>
                <a:ext cx="27000" cy="234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8" name="Ink 27"/>
              <p14:cNvContentPartPr/>
              <p14:nvPr/>
            </p14:nvContentPartPr>
            <p14:xfrm>
              <a:off x="-268560" y="816336"/>
              <a:ext cx="5040" cy="360"/>
            </p14:xfrm>
          </p:contentPart>
        </mc:Choice>
        <mc:Fallback xmlns="">
          <p:pic>
            <p:nvPicPr>
              <p:cNvPr id="28" name="Ink 27"/>
            </p:nvPicPr>
            <p:blipFill>
              <a:blip r:embed="rId25"/>
            </p:blipFill>
            <p:spPr>
              <a:xfrm>
                <a:off x="-268560" y="816336"/>
                <a:ext cx="5040" cy="36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Ink 29"/>
              <p14:cNvContentPartPr/>
              <p14:nvPr/>
            </p14:nvContentPartPr>
            <p14:xfrm>
              <a:off x="-2207160" y="1998936"/>
              <a:ext cx="360" cy="360"/>
            </p14:xfrm>
          </p:contentPart>
        </mc:Choice>
        <mc:Fallback xmlns="">
          <p:pic>
            <p:nvPicPr>
              <p:cNvPr id="30" name="Ink 29"/>
            </p:nvPicPr>
            <p:blipFill>
              <a:blip r:embed="rId31"/>
            </p:blipFill>
            <p:spPr>
              <a:xfrm>
                <a:off x="-2207160" y="1998936"/>
                <a:ext cx="360" cy="360"/>
              </a:xfrm>
              <a:prstGeom prst="rect"/>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Visualization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7" name="Picture 6"/>
          <p:cNvPicPr>
            <a:picLocks noChangeAspect="1"/>
          </p:cNvPicPr>
          <p:nvPr/>
        </p:nvPicPr>
        <p:blipFill>
          <a:blip r:embed="rId1"/>
          <a:stretch>
            <a:fillRect/>
          </a:stretch>
        </p:blipFill>
        <p:spPr>
          <a:xfrm>
            <a:off x="675005" y="1394460"/>
            <a:ext cx="10810875" cy="2113915"/>
          </a:xfrm>
          <a:prstGeom prst="rect">
            <a:avLst/>
          </a:prstGeom>
        </p:spPr>
      </p:pic>
      <p:pic>
        <p:nvPicPr>
          <p:cNvPr id="4" name="Picture 3"/>
          <p:cNvPicPr>
            <a:picLocks noChangeAspect="1"/>
          </p:cNvPicPr>
          <p:nvPr/>
        </p:nvPicPr>
        <p:blipFill>
          <a:blip r:embed="rId2"/>
          <a:stretch>
            <a:fillRect/>
          </a:stretch>
        </p:blipFill>
        <p:spPr>
          <a:xfrm>
            <a:off x="675005" y="3606800"/>
            <a:ext cx="10687050" cy="2898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Visualization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p:cNvPicPr>
            <a:picLocks noChangeAspect="1"/>
          </p:cNvPicPr>
          <p:nvPr/>
        </p:nvPicPr>
        <p:blipFill>
          <a:blip r:embed="rId1"/>
          <a:stretch>
            <a:fillRect/>
          </a:stretch>
        </p:blipFill>
        <p:spPr>
          <a:xfrm>
            <a:off x="1146175" y="1394460"/>
            <a:ext cx="9899650" cy="48317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SQL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35000" y="1409065"/>
            <a:ext cx="11081385" cy="4956810"/>
          </a:xfrm>
          <a:prstGeom prst="rect">
            <a:avLst/>
          </a:prstGeom>
          <a:noFill/>
        </p:spPr>
        <p:txBody>
          <a:bodyPr wrap="square" rtlCol="0">
            <a:noAutofit/>
          </a:bodyPr>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p:txBody>
      </p:sp>
      <p:pic>
        <p:nvPicPr>
          <p:cNvPr id="5" name="Picture 2"/>
          <p:cNvPicPr>
            <a:picLocks noChangeAspect="1"/>
          </p:cNvPicPr>
          <p:nvPr/>
        </p:nvPicPr>
        <p:blipFill>
          <a:blip r:embed="rId1"/>
          <a:srcRect r="145"/>
          <a:stretch>
            <a:fillRect/>
          </a:stretch>
        </p:blipFill>
        <p:spPr>
          <a:xfrm>
            <a:off x="646430" y="1650365"/>
            <a:ext cx="4861560" cy="2918460"/>
          </a:xfrm>
          <a:prstGeom prst="rect">
            <a:avLst/>
          </a:prstGeom>
          <a:noFill/>
          <a:ln>
            <a:noFill/>
          </a:ln>
        </p:spPr>
      </p:pic>
      <p:pic>
        <p:nvPicPr>
          <p:cNvPr id="6" name="Picture 1"/>
          <p:cNvPicPr>
            <a:picLocks noChangeAspect="1"/>
          </p:cNvPicPr>
          <p:nvPr/>
        </p:nvPicPr>
        <p:blipFill>
          <a:blip r:embed="rId2"/>
          <a:stretch>
            <a:fillRect/>
          </a:stretch>
        </p:blipFill>
        <p:spPr>
          <a:xfrm>
            <a:off x="5869623" y="1650048"/>
            <a:ext cx="5269865" cy="27387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SQL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35000" y="1409065"/>
            <a:ext cx="11081385" cy="4956810"/>
          </a:xfrm>
          <a:prstGeom prst="rect">
            <a:avLst/>
          </a:prstGeom>
          <a:noFill/>
        </p:spPr>
        <p:txBody>
          <a:bodyPr wrap="square" rtlCol="0">
            <a:noAutofit/>
          </a:bodyPr>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p:txBody>
      </p:sp>
      <p:pic>
        <p:nvPicPr>
          <p:cNvPr id="7" name="Picture 3"/>
          <p:cNvPicPr>
            <a:picLocks noChangeAspect="1"/>
          </p:cNvPicPr>
          <p:nvPr/>
        </p:nvPicPr>
        <p:blipFill>
          <a:blip r:embed="rId1"/>
          <a:stretch>
            <a:fillRect/>
          </a:stretch>
        </p:blipFill>
        <p:spPr>
          <a:xfrm>
            <a:off x="454025" y="1547813"/>
            <a:ext cx="5265420" cy="1317625"/>
          </a:xfrm>
          <a:prstGeom prst="rect">
            <a:avLst/>
          </a:prstGeom>
          <a:noFill/>
          <a:ln>
            <a:noFill/>
          </a:ln>
        </p:spPr>
      </p:pic>
      <p:pic>
        <p:nvPicPr>
          <p:cNvPr id="8" name="Picture 4"/>
          <p:cNvPicPr>
            <a:picLocks noChangeAspect="1"/>
          </p:cNvPicPr>
          <p:nvPr/>
        </p:nvPicPr>
        <p:blipFill>
          <a:blip r:embed="rId2"/>
          <a:stretch>
            <a:fillRect/>
          </a:stretch>
        </p:blipFill>
        <p:spPr>
          <a:xfrm>
            <a:off x="447993" y="2823845"/>
            <a:ext cx="5271135" cy="1210310"/>
          </a:xfrm>
          <a:prstGeom prst="rect">
            <a:avLst/>
          </a:prstGeom>
          <a:noFill/>
          <a:ln>
            <a:noFill/>
          </a:ln>
        </p:spPr>
      </p:pic>
      <p:pic>
        <p:nvPicPr>
          <p:cNvPr id="9" name="Picture 5"/>
          <p:cNvPicPr>
            <a:picLocks noChangeAspect="1"/>
          </p:cNvPicPr>
          <p:nvPr/>
        </p:nvPicPr>
        <p:blipFill>
          <a:blip r:embed="rId3"/>
          <a:stretch>
            <a:fillRect/>
          </a:stretch>
        </p:blipFill>
        <p:spPr>
          <a:xfrm>
            <a:off x="447993" y="3946525"/>
            <a:ext cx="5271135" cy="2096770"/>
          </a:xfrm>
          <a:prstGeom prst="rect">
            <a:avLst/>
          </a:prstGeom>
          <a:noFill/>
          <a:ln>
            <a:noFill/>
          </a:ln>
        </p:spPr>
      </p:pic>
      <p:pic>
        <p:nvPicPr>
          <p:cNvPr id="10" name="Picture 6"/>
          <p:cNvPicPr>
            <a:picLocks noChangeAspect="1"/>
          </p:cNvPicPr>
          <p:nvPr/>
        </p:nvPicPr>
        <p:blipFill>
          <a:blip r:embed="rId4"/>
          <a:stretch>
            <a:fillRect/>
          </a:stretch>
        </p:blipFill>
        <p:spPr>
          <a:xfrm>
            <a:off x="6052185" y="1548130"/>
            <a:ext cx="5267960" cy="40055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SQL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35000" y="1409065"/>
            <a:ext cx="11081385" cy="4956810"/>
          </a:xfrm>
          <a:prstGeom prst="rect">
            <a:avLst/>
          </a:prstGeom>
          <a:noFill/>
        </p:spPr>
        <p:txBody>
          <a:bodyPr wrap="square" rtlCol="0">
            <a:noAutofit/>
          </a:bodyPr>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a:p>
            <a:pPr indent="0">
              <a:buFont typeface="Wingdings" panose="05000000000000000000" charset="0"/>
              <a:buNone/>
            </a:pPr>
            <a:endParaRPr lang="en-US"/>
          </a:p>
        </p:txBody>
      </p:sp>
      <p:pic>
        <p:nvPicPr>
          <p:cNvPr id="9" name="Picture 9"/>
          <p:cNvPicPr>
            <a:picLocks noChangeAspect="1"/>
          </p:cNvPicPr>
          <p:nvPr/>
        </p:nvPicPr>
        <p:blipFill>
          <a:blip r:embed="rId1"/>
          <a:stretch>
            <a:fillRect/>
          </a:stretch>
        </p:blipFill>
        <p:spPr>
          <a:xfrm>
            <a:off x="334645" y="2823845"/>
            <a:ext cx="5266690" cy="3524885"/>
          </a:xfrm>
          <a:prstGeom prst="rect">
            <a:avLst/>
          </a:prstGeom>
          <a:noFill/>
          <a:ln>
            <a:noFill/>
          </a:ln>
        </p:spPr>
      </p:pic>
      <p:pic>
        <p:nvPicPr>
          <p:cNvPr id="8" name="Picture 8"/>
          <p:cNvPicPr>
            <a:picLocks noChangeAspect="1"/>
          </p:cNvPicPr>
          <p:nvPr/>
        </p:nvPicPr>
        <p:blipFill>
          <a:blip r:embed="rId2"/>
          <a:stretch>
            <a:fillRect/>
          </a:stretch>
        </p:blipFill>
        <p:spPr>
          <a:xfrm>
            <a:off x="5091430" y="3244850"/>
            <a:ext cx="6158865" cy="1094740"/>
          </a:xfrm>
          <a:prstGeom prst="rect">
            <a:avLst/>
          </a:prstGeom>
          <a:noFill/>
          <a:ln>
            <a:noFill/>
          </a:ln>
        </p:spPr>
      </p:pic>
      <p:pic>
        <p:nvPicPr>
          <p:cNvPr id="7" name="Picture 6"/>
          <p:cNvPicPr>
            <a:picLocks noChangeAspect="1"/>
          </p:cNvPicPr>
          <p:nvPr/>
        </p:nvPicPr>
        <p:blipFill>
          <a:blip r:embed="rId3"/>
          <a:stretch>
            <a:fillRect/>
          </a:stretch>
        </p:blipFill>
        <p:spPr>
          <a:xfrm>
            <a:off x="334645" y="1394460"/>
            <a:ext cx="9410700" cy="13792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Interactive Map with Folium</a:t>
            </a:r>
            <a:endParaRPr lang="en-US" dirty="0"/>
          </a:p>
        </p:txBody>
      </p:sp>
      <p:sp>
        <p:nvSpPr>
          <p:cNvPr id="8" name="Content Placeholder 2"/>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3" name="Picture 2"/>
          <p:cNvPicPr>
            <a:picLocks noChangeAspect="1"/>
          </p:cNvPicPr>
          <p:nvPr/>
        </p:nvPicPr>
        <p:blipFill>
          <a:blip r:embed="rId1"/>
          <a:stretch>
            <a:fillRect/>
          </a:stretch>
        </p:blipFill>
        <p:spPr>
          <a:xfrm>
            <a:off x="838200" y="1490980"/>
            <a:ext cx="6648450" cy="1368425"/>
          </a:xfrm>
          <a:prstGeom prst="rect">
            <a:avLst/>
          </a:prstGeom>
        </p:spPr>
      </p:pic>
      <p:pic>
        <p:nvPicPr>
          <p:cNvPr id="4" name="Picture 3"/>
          <p:cNvPicPr>
            <a:picLocks noChangeAspect="1"/>
          </p:cNvPicPr>
          <p:nvPr/>
        </p:nvPicPr>
        <p:blipFill>
          <a:blip r:embed="rId2"/>
          <a:stretch>
            <a:fillRect/>
          </a:stretch>
        </p:blipFill>
        <p:spPr>
          <a:xfrm>
            <a:off x="838200" y="2877185"/>
            <a:ext cx="6647815" cy="2675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PlotLy Dash Results</a:t>
            </a:r>
            <a:endParaRPr lang="en-US" dirty="0"/>
          </a:p>
        </p:txBody>
      </p:sp>
      <p:pic>
        <p:nvPicPr>
          <p:cNvPr id="3" name="Content Placeholder 2"/>
          <p:cNvPicPr>
            <a:picLocks noChangeAspect="1"/>
          </p:cNvPicPr>
          <p:nvPr>
            <p:ph idx="1"/>
          </p:nvPr>
        </p:nvPicPr>
        <p:blipFill>
          <a:blip r:embed="rId1"/>
          <a:stretch>
            <a:fillRect/>
          </a:stretch>
        </p:blipFill>
        <p:spPr>
          <a:xfrm>
            <a:off x="598805" y="1516380"/>
            <a:ext cx="10515600" cy="29229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CONCLUSION</a:t>
            </a:r>
            <a:endParaRPr lang="en-US" dirty="0"/>
          </a:p>
        </p:txBody>
      </p:sp>
      <p:sp>
        <p:nvSpPr>
          <p:cNvPr id="5" name="Content Placeholder 3"/>
          <p:cNvSpPr>
            <a:spLocks noGrp="1"/>
          </p:cNvSpPr>
          <p:nvPr>
            <p:ph sz="half" idx="2"/>
          </p:nvPr>
        </p:nvSpPr>
        <p:spPr>
          <a:xfrm>
            <a:off x="3944620" y="1825625"/>
            <a:ext cx="7832725" cy="4351655"/>
          </a:xfrm>
        </p:spPr>
        <p:txBody>
          <a:bodyPr/>
          <a:lstStyle/>
          <a:p>
            <a:pPr marL="0" indent="0">
              <a:buNone/>
            </a:pPr>
            <a:r>
              <a:rPr lang="en-US" dirty="0"/>
              <a:t>In this presentation, we discussed about Data collecting, data wrangling, EDA, Interactive visual analysis, Predictive analysis. We are concluding this presentation by theorithal overview and handson results captured from the tab.</a:t>
            </a:r>
            <a:endParaRPr lang="en-US" dirty="0"/>
          </a:p>
        </p:txBody>
      </p:sp>
      <p:pic>
        <p:nvPicPr>
          <p:cNvPr id="6" name="Content Placeholder 5"/>
          <p:cNvPicPr>
            <a:picLocks noGrp="1" noChangeAspect="1"/>
          </p:cNvPicPr>
          <p:nvPr>
            <p:ph sz="half" idx="1"/>
          </p:nvPr>
        </p:nvPicPr>
        <p:blipFill>
          <a:blip r:embed="rId1"/>
          <a:stretch>
            <a:fillRect/>
          </a:stretch>
        </p:blipFill>
        <p:spPr>
          <a:xfrm>
            <a:off x="1125967" y="2113896"/>
            <a:ext cx="3054361" cy="305436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THANK YOU</a:t>
            </a:r>
            <a:endParaRPr lang="en-US"/>
          </a:p>
        </p:txBody>
      </p:sp>
      <p:pic>
        <p:nvPicPr>
          <p:cNvPr id="5" name="Content Placeholder 3"/>
          <p:cNvPicPr>
            <a:picLocks noGrp="1" noChangeAspect="1"/>
          </p:cNvPicPr>
          <p:nvPr/>
        </p:nvPicPr>
        <p:blipFill>
          <a:blip r:embed="rId1"/>
          <a:stretch>
            <a:fillRect/>
          </a:stretch>
        </p:blipFill>
        <p:spPr>
          <a:xfrm>
            <a:off x="1055857" y="1849823"/>
            <a:ext cx="3194581" cy="31945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450711" y="2025672"/>
            <a:ext cx="3194581" cy="3194581"/>
          </a:xfrm>
          <a:prstGeom prst="rect">
            <a:avLst/>
          </a:prstGeom>
        </p:spPr>
      </p:pic>
      <p:sp>
        <p:nvSpPr>
          <p:cNvPr id="2" name="Title 1"/>
          <p:cNvSpPr>
            <a:spLocks noGrp="1"/>
          </p:cNvSpPr>
          <p:nvPr>
            <p:ph type="title"/>
          </p:nvPr>
        </p:nvSpPr>
        <p:spPr>
          <a:xfrm>
            <a:off x="782054" y="263810"/>
            <a:ext cx="8508528" cy="1325563"/>
          </a:xfrm>
        </p:spPr>
        <p:txBody>
          <a:bodyPr anchor="ctr">
            <a:normAutofit/>
          </a:bodyPr>
          <a:lstStyle/>
          <a:p>
            <a:r>
              <a:rPr lang="en-US" dirty="0"/>
              <a:t>OUTLINE</a:t>
            </a:r>
            <a:endParaRPr lang="en-US" dirty="0"/>
          </a:p>
        </p:txBody>
      </p:sp>
      <p:sp>
        <p:nvSpPr>
          <p:cNvPr id="3" name="Content Placeholder 2"/>
          <p:cNvSpPr>
            <a:spLocks noGrp="1"/>
          </p:cNvSpPr>
          <p:nvPr>
            <p:ph sz="half" idx="2"/>
          </p:nvPr>
        </p:nvSpPr>
        <p:spPr>
          <a:xfrm>
            <a:off x="4655820" y="1825625"/>
            <a:ext cx="6697980" cy="4351655"/>
          </a:xfrm>
        </p:spPr>
        <p:txBody>
          <a:bodyPr>
            <a:normAutofit fontScale="90000"/>
          </a:bodyPr>
          <a:lstStyle/>
          <a:p>
            <a:r>
              <a:rPr lang="en-US" sz="2200" dirty="0"/>
              <a:t>Executive Summary</a:t>
            </a:r>
            <a:endParaRPr lang="en-US" sz="2200" dirty="0"/>
          </a:p>
          <a:p>
            <a:r>
              <a:rPr lang="en-US" sz="2200" dirty="0"/>
              <a:t>Introduction</a:t>
            </a:r>
            <a:endParaRPr lang="en-US" sz="2200" dirty="0"/>
          </a:p>
          <a:p>
            <a:r>
              <a:rPr lang="en-US" sz="2200" dirty="0"/>
              <a:t>Data Collection and Data Wrangling</a:t>
            </a:r>
            <a:endParaRPr lang="en-US" sz="2200" dirty="0"/>
          </a:p>
          <a:p>
            <a:r>
              <a:rPr lang="en-US" sz="2200" dirty="0">
                <a:sym typeface="+mn-ea"/>
              </a:rPr>
              <a:t>Exploratory Data Analysis and Interative visual analytics</a:t>
            </a:r>
            <a:endParaRPr lang="en-US" sz="2200" dirty="0">
              <a:sym typeface="+mn-ea"/>
            </a:endParaRPr>
          </a:p>
          <a:p>
            <a:r>
              <a:rPr lang="en-US" sz="2200" dirty="0">
                <a:sym typeface="+mn-ea"/>
              </a:rPr>
              <a:t>Predictive Analysis</a:t>
            </a:r>
            <a:endParaRPr lang="en-US" sz="2200" dirty="0">
              <a:sym typeface="+mn-ea"/>
            </a:endParaRPr>
          </a:p>
          <a:p>
            <a:r>
              <a:rPr lang="en-US" sz="2200" dirty="0">
                <a:sym typeface="+mn-ea"/>
              </a:rPr>
              <a:t>EDA with Visualization Results</a:t>
            </a:r>
            <a:endParaRPr lang="en-US" sz="2200" dirty="0"/>
          </a:p>
          <a:p>
            <a:r>
              <a:rPr lang="en-US" sz="2200" dirty="0">
                <a:sym typeface="+mn-ea"/>
              </a:rPr>
              <a:t>EDA with SQL Results</a:t>
            </a:r>
            <a:endParaRPr lang="en-US" sz="2200" dirty="0">
              <a:sym typeface="+mn-ea"/>
            </a:endParaRPr>
          </a:p>
          <a:p>
            <a:r>
              <a:rPr lang="en-US" sz="2200" dirty="0">
                <a:sym typeface="+mn-ea"/>
              </a:rPr>
              <a:t>Interactive Map with Folium</a:t>
            </a:r>
            <a:endParaRPr lang="en-US" sz="2200" dirty="0"/>
          </a:p>
          <a:p>
            <a:r>
              <a:rPr lang="en-US" sz="2200" dirty="0">
                <a:sym typeface="+mn-ea"/>
              </a:rPr>
              <a:t>Plotly with Dash</a:t>
            </a:r>
            <a:endParaRPr lang="en-US" sz="1800" dirty="0"/>
          </a:p>
          <a:p>
            <a:r>
              <a:rPr lang="en-US" sz="2200" dirty="0"/>
              <a:t>Conclusion</a:t>
            </a:r>
            <a:endParaRPr lang="en-US" sz="2200" dirty="0"/>
          </a:p>
        </p:txBody>
      </p:sp>
      <mc:AlternateContent xmlns:mc="http://schemas.openxmlformats.org/markup-compatibility/2006" xmlns:p14="http://schemas.microsoft.com/office/powerpoint/2010/main">
        <mc:Choice Requires="p14">
          <p:contentPart r:id="rId2" p14:bwMode="auto">
            <p14:nvContentPartPr>
              <p14:cNvPr id="9" name="Ink 8"/>
              <p14:cNvContentPartPr/>
              <p14:nvPr/>
            </p14:nvContentPartPr>
            <p14:xfrm>
              <a:off x="1889280" y="999312"/>
              <a:ext cx="360" cy="360"/>
            </p14:xfrm>
          </p:contentPart>
        </mc:Choice>
        <mc:Fallback xmlns="">
          <p:pic>
            <p:nvPicPr>
              <p:cNvPr id="9" name="Ink 8"/>
            </p:nvPicPr>
            <p:blipFill>
              <a:blip r:embed="rId3"/>
            </p:blipFill>
            <p:spPr>
              <a:xfrm>
                <a:off x="1889280" y="999312"/>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0" name="Ink 9"/>
              <p14:cNvContentPartPr/>
              <p14:nvPr/>
            </p14:nvContentPartPr>
            <p14:xfrm>
              <a:off x="2328120" y="962952"/>
              <a:ext cx="360" cy="360"/>
            </p14:xfrm>
          </p:contentPart>
        </mc:Choice>
        <mc:Fallback xmlns="">
          <p:pic>
            <p:nvPicPr>
              <p:cNvPr id="10" name="Ink 9"/>
            </p:nvPicPr>
            <p:blipFill>
              <a:blip r:embed="rId3"/>
            </p:blipFill>
            <p:spPr>
              <a:xfrm>
                <a:off x="2328120" y="962952"/>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Ink 10"/>
              <p14:cNvContentPartPr/>
              <p14:nvPr/>
            </p14:nvContentPartPr>
            <p14:xfrm>
              <a:off x="2828160" y="926232"/>
              <a:ext cx="360" cy="360"/>
            </p14:xfrm>
          </p:contentPart>
        </mc:Choice>
        <mc:Fallback xmlns="">
          <p:pic>
            <p:nvPicPr>
              <p:cNvPr id="11" name="Ink 10"/>
            </p:nvPicPr>
            <p:blipFill>
              <a:blip r:embed="rId3"/>
            </p:blipFill>
            <p:spPr>
              <a:xfrm>
                <a:off x="2828160" y="926232"/>
                <a:ext cx="36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2" name="Ink 11"/>
              <p14:cNvContentPartPr/>
              <p14:nvPr/>
            </p14:nvContentPartPr>
            <p14:xfrm>
              <a:off x="2828160" y="926232"/>
              <a:ext cx="3240" cy="5040"/>
            </p14:xfrm>
          </p:contentPart>
        </mc:Choice>
        <mc:Fallback xmlns="">
          <p:pic>
            <p:nvPicPr>
              <p:cNvPr id="12" name="Ink 11"/>
            </p:nvPicPr>
            <p:blipFill>
              <a:blip r:embed="rId7"/>
            </p:blipFill>
            <p:spPr>
              <a:xfrm>
                <a:off x="2828160" y="926232"/>
                <a:ext cx="3240" cy="50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Ink 12"/>
              <p14:cNvContentPartPr/>
              <p14:nvPr/>
            </p14:nvContentPartPr>
            <p14:xfrm>
              <a:off x="-2109240" y="2669712"/>
              <a:ext cx="19800" cy="360"/>
            </p14:xfrm>
          </p:contentPart>
        </mc:Choice>
        <mc:Fallback xmlns="">
          <p:pic>
            <p:nvPicPr>
              <p:cNvPr id="13" name="Ink 12"/>
            </p:nvPicPr>
            <p:blipFill>
              <a:blip r:embed="rId9"/>
            </p:blipFill>
            <p:spPr>
              <a:xfrm>
                <a:off x="-2109240" y="2669712"/>
                <a:ext cx="1980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Ink 13"/>
              <p14:cNvContentPartPr/>
              <p14:nvPr/>
            </p14:nvContentPartPr>
            <p14:xfrm>
              <a:off x="7266240" y="2888952"/>
              <a:ext cx="360" cy="360"/>
            </p14:xfrm>
          </p:contentPart>
        </mc:Choice>
        <mc:Fallback xmlns="">
          <p:pic>
            <p:nvPicPr>
              <p:cNvPr id="14" name="Ink 13"/>
            </p:nvPicPr>
            <p:blipFill>
              <a:blip r:embed="rId3"/>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Ink 14"/>
              <p14:cNvContentPartPr/>
              <p14:nvPr/>
            </p14:nvContentPartPr>
            <p14:xfrm>
              <a:off x="7266240" y="2888952"/>
              <a:ext cx="360" cy="360"/>
            </p14:xfrm>
          </p:contentPart>
        </mc:Choice>
        <mc:Fallback xmlns="">
          <p:pic>
            <p:nvPicPr>
              <p:cNvPr id="15" name="Ink 14"/>
            </p:nvPicPr>
            <p:blipFill>
              <a:blip r:embed="rId3"/>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Ink 15"/>
              <p14:cNvContentPartPr/>
              <p14:nvPr/>
            </p14:nvContentPartPr>
            <p14:xfrm>
              <a:off x="7266240" y="2888952"/>
              <a:ext cx="360" cy="360"/>
            </p14:xfrm>
          </p:contentPart>
        </mc:Choice>
        <mc:Fallback xmlns="">
          <p:pic>
            <p:nvPicPr>
              <p:cNvPr id="16" name="Ink 15"/>
            </p:nvPicPr>
            <p:blipFill>
              <a:blip r:embed="rId3"/>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Ink 16"/>
              <p14:cNvContentPartPr/>
              <p14:nvPr/>
            </p14:nvContentPartPr>
            <p14:xfrm>
              <a:off x="7266240" y="2888952"/>
              <a:ext cx="360" cy="360"/>
            </p14:xfrm>
          </p:contentPart>
        </mc:Choice>
        <mc:Fallback xmlns="">
          <p:pic>
            <p:nvPicPr>
              <p:cNvPr id="17" name="Ink 16"/>
            </p:nvPicPr>
            <p:blipFill>
              <a:blip r:embed="rId3"/>
            </p:blipFill>
            <p:spPr>
              <a:xfrm>
                <a:off x="7266240" y="2888952"/>
                <a:ext cx="3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Ink 17"/>
              <p14:cNvContentPartPr/>
              <p14:nvPr/>
            </p14:nvContentPartPr>
            <p14:xfrm>
              <a:off x="6680880" y="2877072"/>
              <a:ext cx="360" cy="360"/>
            </p14:xfrm>
          </p:contentPart>
        </mc:Choice>
        <mc:Fallback xmlns="">
          <p:pic>
            <p:nvPicPr>
              <p:cNvPr id="18" name="Ink 17"/>
            </p:nvPicPr>
            <p:blipFill>
              <a:blip r:embed="rId15"/>
            </p:blipFill>
            <p:spPr>
              <a:xfrm>
                <a:off x="6680880" y="2877072"/>
                <a:ext cx="360" cy="36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926" y="304965"/>
            <a:ext cx="8565109" cy="1325563"/>
          </a:xfrm>
        </p:spPr>
        <p:txBody>
          <a:bodyPr anchor="ctr">
            <a:normAutofit/>
          </a:bodyPr>
          <a:lstStyle/>
          <a:p>
            <a:r>
              <a:rPr lang="en-US" dirty="0"/>
              <a:t>EXECUTIVE SUMMARY</a:t>
            </a:r>
            <a:endParaRPr lang="en-US" dirty="0"/>
          </a:p>
        </p:txBody>
      </p:sp>
      <p:sp>
        <p:nvSpPr>
          <p:cNvPr id="3" name="Content Placeholder 2"/>
          <p:cNvSpPr>
            <a:spLocks noGrp="1"/>
          </p:cNvSpPr>
          <p:nvPr>
            <p:ph sz="half" idx="2"/>
          </p:nvPr>
        </p:nvSpPr>
        <p:spPr>
          <a:xfrm>
            <a:off x="4284980" y="2352040"/>
            <a:ext cx="6727825" cy="3938905"/>
          </a:xfrm>
        </p:spPr>
        <p:txBody>
          <a:bodyPr>
            <a:normAutofit/>
          </a:bodyPr>
          <a:lstStyle/>
          <a:p>
            <a:pPr marL="0" indent="457200">
              <a:buNone/>
            </a:pPr>
            <a:r>
              <a:rPr lang="en-US" sz="2200">
                <a:sym typeface="+mn-ea"/>
              </a:rPr>
              <a:t>In this presentation we will discuss about Data collection, data wrangling, EDA and its test results performed using SpaceXTable datasheet on Jupyter lab, and generated graphs using Folium and seaborn. We will also concentrate on what is predictive analysis and dashboard generated using plotly dash.</a:t>
            </a:r>
            <a:endParaRPr lang="en-US" sz="2200" dirty="0"/>
          </a:p>
        </p:txBody>
      </p:sp>
      <p:pic>
        <p:nvPicPr>
          <p:cNvPr id="5" name="Picture 4"/>
          <p:cNvPicPr>
            <a:picLocks noChangeAspect="1"/>
          </p:cNvPicPr>
          <p:nvPr/>
        </p:nvPicPr>
        <p:blipFill>
          <a:blip r:embed="rId1"/>
          <a:stretch>
            <a:fillRect/>
          </a:stretch>
        </p:blipFill>
        <p:spPr>
          <a:xfrm>
            <a:off x="1090494" y="2302762"/>
            <a:ext cx="3194581" cy="31945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021" y="365125"/>
            <a:ext cx="7647865" cy="1325563"/>
          </a:xfrm>
        </p:spPr>
        <p:txBody>
          <a:bodyPr anchor="ctr">
            <a:normAutofit/>
          </a:bodyPr>
          <a:lstStyle/>
          <a:p>
            <a:r>
              <a:rPr lang="en-US" dirty="0"/>
              <a:t>INTRODUCTION</a:t>
            </a:r>
            <a:endParaRPr lang="en-US" dirty="0"/>
          </a:p>
        </p:txBody>
      </p:sp>
      <p:pic>
        <p:nvPicPr>
          <p:cNvPr id="4" name="Picture 3"/>
          <p:cNvPicPr>
            <a:picLocks noChangeAspect="1"/>
          </p:cNvPicPr>
          <p:nvPr/>
        </p:nvPicPr>
        <p:blipFill>
          <a:blip r:embed="rId1"/>
          <a:stretch>
            <a:fillRect/>
          </a:stretch>
        </p:blipFill>
        <p:spPr>
          <a:xfrm>
            <a:off x="994347" y="2262036"/>
            <a:ext cx="3054361" cy="3054361"/>
          </a:xfrm>
          <a:prstGeom prst="rect">
            <a:avLst/>
          </a:prstGeom>
        </p:spPr>
      </p:pic>
      <p:sp>
        <p:nvSpPr>
          <p:cNvPr id="5" name="Content Placeholder 2"/>
          <p:cNvSpPr txBox="1"/>
          <p:nvPr/>
        </p:nvSpPr>
        <p:spPr>
          <a:xfrm>
            <a:off x="4284980" y="2287905"/>
            <a:ext cx="7068820" cy="3889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a:lstStyle>
          <a:p>
            <a:pPr marL="0" indent="457200">
              <a:buNone/>
            </a:pPr>
            <a:endParaRPr lang="en-US" sz="2200"/>
          </a:p>
          <a:p>
            <a:endParaRPr lang="en-US" sz="1800" dirty="0"/>
          </a:p>
        </p:txBody>
      </p:sp>
      <p:sp>
        <p:nvSpPr>
          <p:cNvPr id="3" name="Text Box 2"/>
          <p:cNvSpPr txBox="1"/>
          <p:nvPr/>
        </p:nvSpPr>
        <p:spPr>
          <a:xfrm>
            <a:off x="4116070" y="2016125"/>
            <a:ext cx="5542915" cy="4030980"/>
          </a:xfrm>
          <a:prstGeom prst="rect">
            <a:avLst/>
          </a:prstGeom>
          <a:noFill/>
        </p:spPr>
        <p:txBody>
          <a:bodyPr wrap="square" rtlCol="0">
            <a:spAutoFit/>
          </a:bodyPr>
          <a:p>
            <a:r>
              <a:rPr lang="en-US" sz="3200"/>
              <a:t>We will focusing on generating results for easy data visualization and data analysis using Plotly, Seaborn, SQL, Dash using some real time datasets executed on labs environment on Jupyter lab.</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chor="ctr">
            <a:normAutofit/>
          </a:bodyPr>
          <a:lstStyle/>
          <a:p>
            <a:r>
              <a:rPr lang="en-US" dirty="0"/>
              <a:t>DASHBOARD</a:t>
            </a:r>
            <a:endParaRPr lang="en-US" dirty="0"/>
          </a:p>
        </p:txBody>
      </p:sp>
      <p:sp>
        <p:nvSpPr>
          <p:cNvPr id="3" name="Content Placeholder 2"/>
          <p:cNvSpPr>
            <a:spLocks noGrp="1"/>
          </p:cNvSpPr>
          <p:nvPr>
            <p:ph sz="half" idx="2"/>
          </p:nvPr>
        </p:nvSpPr>
        <p:spPr>
          <a:xfrm>
            <a:off x="4285075" y="3142210"/>
            <a:ext cx="7068725" cy="2569239"/>
          </a:xfrm>
        </p:spPr>
        <p:txBody>
          <a:bodyPr>
            <a:normAutofit/>
          </a:bodyPr>
          <a:lstStyle/>
          <a:p>
            <a:pPr marL="0" indent="0">
              <a:buNone/>
            </a:pPr>
            <a:r>
              <a:rPr lang="en-US" sz="2200" dirty="0"/>
              <a:t>https://github.com/AishwaryaChennadi/DataScience/tree/main</a:t>
            </a:r>
            <a:endParaRPr lang="en-US" sz="2200" dirty="0"/>
          </a:p>
        </p:txBody>
      </p:sp>
      <p:pic>
        <p:nvPicPr>
          <p:cNvPr id="5" name="Picture 4"/>
          <p:cNvPicPr>
            <a:picLocks noChangeAspect="1"/>
          </p:cNvPicPr>
          <p:nvPr/>
        </p:nvPicPr>
        <p:blipFill>
          <a:blip r:embed="rId1"/>
          <a:stretch>
            <a:fillRect/>
          </a:stretch>
        </p:blipFill>
        <p:spPr>
          <a:xfrm>
            <a:off x="1077475" y="1901819"/>
            <a:ext cx="3054361" cy="30543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0899775" cy="1325880"/>
          </a:xfrm>
        </p:spPr>
        <p:txBody>
          <a:bodyPr anchor="ctr">
            <a:normAutofit/>
          </a:bodyPr>
          <a:lstStyle/>
          <a:p>
            <a:r>
              <a:rPr lang="en-US" dirty="0"/>
              <a:t>Data Collection and Data Wrangling</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23570" y="1431925"/>
            <a:ext cx="11081385" cy="4956810"/>
          </a:xfrm>
          <a:prstGeom prst="rect">
            <a:avLst/>
          </a:prstGeom>
          <a:noFill/>
        </p:spPr>
        <p:txBody>
          <a:bodyPr wrap="square" rtlCol="0">
            <a:noAutofit/>
          </a:bodyPr>
          <a:p>
            <a:pPr indent="0">
              <a:buFont typeface="Wingdings" panose="05000000000000000000" charset="0"/>
              <a:buNone/>
            </a:pPr>
            <a:r>
              <a:rPr lang="en-US" b="1"/>
              <a:t>Data Collection:</a:t>
            </a:r>
            <a:endParaRPr lang="en-US" b="1"/>
          </a:p>
          <a:p>
            <a:pPr marL="285750" indent="-285750">
              <a:buFont typeface="Wingdings" panose="05000000000000000000" charset="0"/>
              <a:buChar char="q"/>
            </a:pPr>
            <a:r>
              <a:rPr lang="en-US"/>
              <a:t>Data Collection is nothing but collecting data. </a:t>
            </a:r>
            <a:endParaRPr lang="en-US"/>
          </a:p>
          <a:p>
            <a:pPr marL="285750" indent="-285750">
              <a:buFont typeface="Wingdings" panose="05000000000000000000" charset="0"/>
              <a:buChar char="q"/>
            </a:pPr>
            <a:r>
              <a:rPr lang="en-US"/>
              <a:t>We will use URL to target a specific endpoint of the API to get required data. </a:t>
            </a:r>
            <a:endParaRPr lang="en-US"/>
          </a:p>
          <a:p>
            <a:pPr marL="285750" indent="-285750">
              <a:buFont typeface="Wingdings" panose="05000000000000000000" charset="0"/>
              <a:buChar char="q"/>
            </a:pPr>
            <a:r>
              <a:rPr lang="en-US"/>
              <a:t>We need to perform a get request using the requests library, which we will use to get the data from the API. This result can be viewed by calling the .json() method.</a:t>
            </a:r>
            <a:endParaRPr lang="en-US"/>
          </a:p>
          <a:p>
            <a:pPr marL="285750" indent="-285750">
              <a:buFont typeface="Wingdings" panose="05000000000000000000" charset="0"/>
              <a:buChar char="q"/>
            </a:pPr>
            <a:r>
              <a:rPr lang="en-US"/>
              <a:t>Response returned will be in the form of a JSON, specifically a list of JSON objects. </a:t>
            </a:r>
            <a:endParaRPr lang="en-US"/>
          </a:p>
          <a:p>
            <a:pPr marL="285750" indent="-285750">
              <a:buFont typeface="Wingdings" panose="05000000000000000000" charset="0"/>
              <a:buChar char="q"/>
            </a:pPr>
            <a:r>
              <a:rPr lang="en-US"/>
              <a:t>To convert this JSON to a dataframe, we can use the json_normalize function.</a:t>
            </a:r>
            <a:endParaRPr lang="en-US"/>
          </a:p>
          <a:p>
            <a:pPr marL="457200" lvl="1" indent="457200">
              <a:buFont typeface="Wingdings" panose="05000000000000000000" charset="0"/>
              <a:buNone/>
            </a:pPr>
            <a:r>
              <a:rPr lang="en-US"/>
              <a:t>data = pd.json_normalize(response.json()) </a:t>
            </a:r>
            <a:endParaRPr lang="en-US"/>
          </a:p>
          <a:p>
            <a:pPr marL="285750" indent="-285750">
              <a:buFont typeface="Wingdings" panose="05000000000000000000" charset="0"/>
              <a:buChar char="q"/>
            </a:pPr>
            <a:r>
              <a:rPr lang="en-US"/>
              <a:t>Normalize function will allow us to “normalize” the structured json data into a flat table. </a:t>
            </a:r>
            <a:endParaRPr lang="en-US"/>
          </a:p>
          <a:p>
            <a:pPr indent="0">
              <a:buFont typeface="Wingdings" panose="05000000000000000000" charset="0"/>
              <a:buNone/>
            </a:pPr>
            <a:endParaRPr lang="en-US" b="1"/>
          </a:p>
          <a:p>
            <a:pPr indent="0">
              <a:buFont typeface="Wingdings" panose="05000000000000000000" charset="0"/>
              <a:buNone/>
            </a:pPr>
            <a:r>
              <a:rPr lang="en-US" b="1"/>
              <a:t>Data Wrangling:</a:t>
            </a:r>
            <a:endParaRPr lang="en-US" b="1"/>
          </a:p>
          <a:p>
            <a:pPr marL="285750" indent="-285750">
              <a:buFont typeface="Wingdings" panose="05000000000000000000" charset="0"/>
              <a:buChar char="q"/>
            </a:pPr>
            <a:r>
              <a:rPr lang="en-US"/>
              <a:t>Data Wrangling is the process of gathering, collecting, and transforming Raw data into another format for better understanding, decision-making, accessing, and analysis in less time. Data Wrangling is also known as Data Munging.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fontScale="90000"/>
          </a:bodyPr>
          <a:lstStyle/>
          <a:p>
            <a:pPr algn="ctr"/>
            <a:r>
              <a:rPr lang="en-US" dirty="0"/>
              <a:t>Exploratory Data Analysis and Interative visual analytics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23570" y="1431925"/>
            <a:ext cx="11081385" cy="4956810"/>
          </a:xfrm>
          <a:prstGeom prst="rect">
            <a:avLst/>
          </a:prstGeom>
          <a:noFill/>
        </p:spPr>
        <p:txBody>
          <a:bodyPr wrap="square" rtlCol="0">
            <a:noAutofit/>
          </a:bodyPr>
          <a:p>
            <a:pPr indent="0">
              <a:buFont typeface="Wingdings" panose="05000000000000000000" charset="0"/>
              <a:buNone/>
            </a:pPr>
            <a:r>
              <a:rPr lang="en-US" b="1"/>
              <a:t>EDA :</a:t>
            </a:r>
            <a:endParaRPr lang="en-US" b="1"/>
          </a:p>
          <a:p>
            <a:pPr marL="285750" indent="-285750">
              <a:buFont typeface="Wingdings" panose="05000000000000000000" charset="0"/>
              <a:buChar char="q"/>
            </a:pPr>
            <a:r>
              <a:rPr lang="en-US"/>
              <a:t>Exploratory Data Analysis is the first step of any data science project. </a:t>
            </a:r>
            <a:endParaRPr lang="en-US"/>
          </a:p>
          <a:p>
            <a:pPr marL="285750" indent="-285750">
              <a:buFont typeface="Wingdings" panose="05000000000000000000" charset="0"/>
              <a:buChar char="q"/>
            </a:pPr>
            <a:r>
              <a:rPr lang="en-US"/>
              <a:t>This process  involves studying, exploring, and visualizing information to derive important insights. </a:t>
            </a:r>
            <a:endParaRPr lang="en-US"/>
          </a:p>
          <a:p>
            <a:pPr marL="285750" indent="-285750">
              <a:buFont typeface="Wingdings" panose="05000000000000000000" charset="0"/>
              <a:buChar char="q"/>
            </a:pPr>
            <a:r>
              <a:rPr lang="en-US"/>
              <a:t>To find patterns, trends, and relationships in the data, it makes use of statistical tools and visualizations.</a:t>
            </a:r>
            <a:endParaRPr lang="en-US"/>
          </a:p>
          <a:p>
            <a:pPr indent="0">
              <a:buFont typeface="Wingdings" panose="05000000000000000000" charset="0"/>
              <a:buNone/>
            </a:pPr>
            <a:endParaRPr lang="en-US"/>
          </a:p>
          <a:p>
            <a:pPr indent="0">
              <a:buFont typeface="Wingdings" panose="05000000000000000000" charset="0"/>
              <a:buNone/>
            </a:pPr>
            <a:r>
              <a:rPr lang="en-US" b="1"/>
              <a:t>Interactive Visual Analytics :</a:t>
            </a:r>
            <a:endParaRPr lang="en-US" b="1"/>
          </a:p>
          <a:p>
            <a:pPr marL="285750" indent="-285750">
              <a:buFont typeface="Wingdings" panose="05000000000000000000" charset="0"/>
              <a:buChar char="q"/>
            </a:pPr>
            <a:r>
              <a:rPr lang="en-US"/>
              <a:t>We use this to build a Dashboard for stakeholders.</a:t>
            </a:r>
            <a:endParaRPr lang="en-US"/>
          </a:p>
          <a:p>
            <a:pPr marL="285750" indent="-285750">
              <a:buFont typeface="Wingdings" panose="05000000000000000000" charset="0"/>
              <a:buChar char="q"/>
            </a:pPr>
            <a:r>
              <a:rPr lang="en-US"/>
              <a:t> Interactive visual analytics enables users to explore and manipulate data in an interactive and real-time way. </a:t>
            </a:r>
            <a:endParaRPr lang="en-US"/>
          </a:p>
          <a:p>
            <a:pPr marL="285750" indent="-285750">
              <a:buFont typeface="Wingdings" panose="05000000000000000000" charset="0"/>
              <a:buChar char="q"/>
            </a:pPr>
            <a:r>
              <a:rPr lang="en-US"/>
              <a:t>Common interactions including zoom-in and zoom-out, pan, filter, search, and link. </a:t>
            </a:r>
            <a:endParaRPr lang="en-US"/>
          </a:p>
          <a:p>
            <a:pPr marL="285750" indent="-285750">
              <a:buFont typeface="Wingdings" panose="05000000000000000000" charset="0"/>
              <a:buChar char="q"/>
            </a:pPr>
            <a:r>
              <a:rPr lang="en-US"/>
              <a:t>With interactive visual analytics, users could find visual patterns faster and more effectively. </a:t>
            </a:r>
            <a:endParaRPr lang="en-US"/>
          </a:p>
          <a:p>
            <a:pPr marL="285750" indent="-285750">
              <a:buFont typeface="Wingdings" panose="05000000000000000000" charset="0"/>
              <a:buChar char="q"/>
            </a:pPr>
            <a:r>
              <a:rPr lang="en-US"/>
              <a:t>Instead of presenting your findings in static graphs, interactive data visualization, or dashboarding, can always tell a more appealing story.</a:t>
            </a:r>
            <a:endParaRPr lang="en-US"/>
          </a:p>
          <a:p>
            <a:pPr marL="285750" indent="-285750">
              <a:buFont typeface="Wingdings" panose="05000000000000000000" charset="0"/>
              <a:buChar char="q"/>
            </a:pPr>
            <a:r>
              <a:rPr lang="en-US"/>
              <a:t>We can use </a:t>
            </a:r>
            <a:r>
              <a:rPr lang="en-US" b="1"/>
              <a:t>Folium</a:t>
            </a:r>
            <a:r>
              <a:rPr lang="en-US"/>
              <a:t> and </a:t>
            </a:r>
            <a:r>
              <a:rPr lang="en-US" b="1"/>
              <a:t>Plotly Dash</a:t>
            </a:r>
            <a:r>
              <a:rPr lang="en-US"/>
              <a:t> to build an interactive map and dashboard to perform interactive visual analytics. </a:t>
            </a:r>
            <a:endParaRPr lang="en-US"/>
          </a:p>
          <a:p>
            <a:pPr marL="285750" indent="-285750">
              <a:buFont typeface="Wingdings" panose="05000000000000000000" charset="0"/>
              <a:buChar char="q"/>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Predictive Analysis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 Box 3"/>
          <p:cNvSpPr txBox="1"/>
          <p:nvPr/>
        </p:nvSpPr>
        <p:spPr>
          <a:xfrm>
            <a:off x="623570" y="1431925"/>
            <a:ext cx="11081385" cy="4956810"/>
          </a:xfrm>
          <a:prstGeom prst="rect">
            <a:avLst/>
          </a:prstGeom>
          <a:noFill/>
        </p:spPr>
        <p:txBody>
          <a:bodyPr wrap="square" rtlCol="0">
            <a:noAutofit/>
          </a:bodyPr>
          <a:p>
            <a:pPr marL="285750" indent="-285750">
              <a:buFont typeface="Wingdings" panose="05000000000000000000" charset="0"/>
              <a:buChar char="q"/>
            </a:pPr>
            <a:r>
              <a:rPr lang="en-US"/>
              <a:t>This involves Preprocessing, allowing us to standardize our data, and Train_test_split, allowing us to split our data into training and testing data.</a:t>
            </a:r>
            <a:endParaRPr lang="en-US"/>
          </a:p>
          <a:p>
            <a:pPr marL="285750" indent="-285750">
              <a:buFont typeface="Wingdings" panose="05000000000000000000" charset="0"/>
              <a:buChar char="q"/>
            </a:pPr>
            <a:r>
              <a:rPr lang="en-US"/>
              <a:t>We will determine the model with the best accuracy using the training data. </a:t>
            </a:r>
            <a:endParaRPr lang="en-US"/>
          </a:p>
          <a:p>
            <a:pPr marL="285750" indent="-285750">
              <a:buFont typeface="Wingdings" panose="05000000000000000000" charset="0"/>
              <a:buChar char="q"/>
            </a:pPr>
            <a:r>
              <a:rPr lang="en-US"/>
              <a:t>We will test Logistic Regression, Support Vector machines, Decision Tree Classifier, and K-nearest neighbors.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25" y="365125"/>
            <a:ext cx="11300460" cy="1029335"/>
          </a:xfrm>
        </p:spPr>
        <p:txBody>
          <a:bodyPr anchor="ctr">
            <a:normAutofit/>
          </a:bodyPr>
          <a:lstStyle/>
          <a:p>
            <a:pPr algn="ctr"/>
            <a:r>
              <a:rPr lang="en-US" dirty="0"/>
              <a:t>EDA with Visualization Results</a:t>
            </a:r>
            <a:endParaRPr lang="en-US" dirty="0"/>
          </a:p>
        </p:txBody>
      </p:sp>
      <p:sp>
        <p:nvSpPr>
          <p:cNvPr id="3" name="Content Placeholder 2"/>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p:cNvPicPr>
            <a:picLocks noChangeAspect="1"/>
          </p:cNvPicPr>
          <p:nvPr/>
        </p:nvPicPr>
        <p:blipFill>
          <a:blip r:embed="rId1"/>
          <a:stretch>
            <a:fillRect/>
          </a:stretch>
        </p:blipFill>
        <p:spPr>
          <a:xfrm>
            <a:off x="544830" y="1394460"/>
            <a:ext cx="10021570" cy="2499360"/>
          </a:xfrm>
          <a:prstGeom prst="rect">
            <a:avLst/>
          </a:prstGeom>
        </p:spPr>
      </p:pic>
      <p:pic>
        <p:nvPicPr>
          <p:cNvPr id="8" name="Picture 7"/>
          <p:cNvPicPr>
            <a:picLocks noChangeAspect="1"/>
          </p:cNvPicPr>
          <p:nvPr/>
        </p:nvPicPr>
        <p:blipFill>
          <a:blip r:embed="rId2"/>
          <a:stretch>
            <a:fillRect/>
          </a:stretch>
        </p:blipFill>
        <p:spPr>
          <a:xfrm>
            <a:off x="544830" y="3768725"/>
            <a:ext cx="10801350" cy="2503805"/>
          </a:xfrm>
          <a:prstGeom prst="rect">
            <a:avLst/>
          </a:prstGeom>
        </p:spPr>
      </p:pic>
    </p:spTree>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E E C D 8 6 F 5 6 7 5 5 A 6 4 6 A C 8 A F C B C B D 9 6 7 F 2 1 "   m a : c o n t e n t T y p e V e r s i o n = " 1 1 "   m a : c o n t e n t T y p e D e s c r i p t i o n = " C r e a t e   a   n e w   d o c u m e n t . "   m a : c o n t e n t T y p e S c o p e = " "   m a : v e r s i o n I D = " 4 b c 1 0 1 5 e c e 1 c 2 3 b 1 e f 2 f 5 5 a 6 2 f 1 1 4 9 4 f "   x m l n s : c t = " h t t p : / / s c h e m a s . m i c r o s o f t . c o m / o f f i c e / 2 0 0 6 / m e t a d a t a / c o n t e n t T y p e "   x m l n s : m a = " h t t p : / / s c h e m a s . m i c r o s o f t . c o m / o f f i c e / 2 0 0 6 / m e t a d a t a / p r o p e r t i e s / m e t a A t t r i b u t e s " >  
 < x s d : s c h e m a   t a r g e t N a m e s p a c e = " h t t p : / / s c h e m a s . m i c r o s o f t . c o m / o f f i c e / 2 0 0 6 / m e t a d a t a / p r o p e r t i e s "   m a : r o o t = " t r u e "   m a : f i e l d s I D = " e f b f 6 8 3 7 a 4 3 e d 9 1 1 9 0 e 4 0 f 8 4 9 f 2 3 a 1 3 0 "   n s 2 : _ = " "   n s 3 : _ = " "   x m l n s : x s d = " h t t p : / / w w w . w 3 . o r g / 2 0 0 1 / X M L S c h e m a "   x m l n s : x s = " h t t p : / / w w w . w 3 . o r g / 2 0 0 1 / X M L S c h e m a "   x m l n s : p = " h t t p : / / s c h e m a s . m i c r o s o f t . c o m / o f f i c e / 2 0 0 6 / m e t a d a t a / p r o p e r t i e s "   x m l n s : n s 2 = " 1 5 5 b e 7 5 1 - a 2 7 4 - 4 2 e 8 - 9 3 f b - f 3 9 d 3 b 9 b c c c 8 "   x m l n s : n s 3 = " f 8 0 a 1 4 1 d - 9 2 c a - 4 d 3 d - 9 3 0 8 - f 7 e 7 b 1 d 4 4 c e 8 " >  
 < x s d : i m p o r t   n a m e s p a c e = " 1 5 5 b e 7 5 1 - a 2 7 4 - 4 2 e 8 - 9 3 f b - f 3 9 d 3 b 9 b c c c 8 " / >  
 < x s d : i m p o r t   n a m e s p a c e = " f 8 0 a 1 4 1 d - 9 2 c a - 4 d 3 d - 9 3 0 8 - f 7 e 7 b 1 d 4 4 c e 8 " / >  
 < x s d : e l e m e n t   n a m e = " p r o p e r t i e s " >  
 < x s d : c o m p l e x T y p e >  
 < x s d : s e q u e n c e >  
 < x s d : e l e m e n t   n a m e = " d o c u m e n t M a n a g e m e n t " >  
 < x s d : c o m p l e x T y p e >  
 < x s d : a l l >  
 < x s d : e l e m e n t   r e f = " n s 2 : M e d i a S e r v i c e M e t a d a t a "   m i n O c c u r s = " 0 " / >  
 < x s d : e l e m e n t   r e f = " n s 2 : M e d i a S e r v i c e F a s t M e t a d a t a "   m i n O c c u r s = " 0 " / >  
 < x s d : e l e m e n t   r e f = " n s 2 : M e d i a S e r v i c e A u t o T a g s "   m i n O c c u r s = " 0 " / >  
 < x s d : e l e m e n t   r e f = " n s 2 : M e d i a S e r v i c e O C R "   m i n O c c u r s = " 0 " / >  
 < x s d : e l e m e n t   r e f = " n s 2 : M e d i a S e r v i c e D a t e T a k e n "   m i n O c c u r s = " 0 " / >  
 < x s d : e l e m e n t   r e f = " n s 2 : M e d i a S e r v i c e G e n e r a t i o n T i m e "   m i n O c c u r s = " 0 " / >  
 < x s d : e l e m e n t   r e f = " n s 2 : M e d i a S e r v i c e E v e n t H a s h C o d e "   m i n O c c u r s = " 0 " / >  
 < x s d : e l e m e n t   r e f = " n s 2 : M e d i a S e r v i c e A u t o K e y P o i n t s "   m i n O c c u r s = " 0 " / >  
 < x s d : e l e m e n t   r e f = " n s 2 : M e d i a S e r v i c e K e y P o i n t s "   m i n O c c u r s = " 0 " / >  
 < x s d : e l e m e n t   r e f = " n s 3 : S h a r e d W i t h U s e r s "   m i n O c c u r s = " 0 " / >  
 < x s d : e l e m e n t   r e f = " n s 3 : S h a r e d W i t h D e t a i l s "   m i n O c c u r s = " 0 " / >  
 < / x s d : a l l >  
 < / x s d : c o m p l e x T y p e >  
 < / x s d : e l e m e n t >  
 < / x s d : s e q u e n c e >  
 < / x s d : c o m p l e x T y p e >  
 < / x s d : e l e m e n t >  
 < / x s d : s c h e m a >  
 < x s d : s c h e m a   t a r g e t N a m e s p a c e = " 1 5 5 b e 7 5 1 - a 2 7 4 - 4 2 e 8 - 9 3 f b - f 3 9 d 3 b 9 b c c c 8 " 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T a g s "   m a : i n t e r n a l N a m e = " M e d i a S e r v i c e A u t o T a g s "   m a : r e a d O n l y = " t r u e " >  
 < x s d : s i m p l e T y p e >  
 < x s d : r e s t r i c t i o n   b a s e = " d m s : T e x t " / >  
 < / x s d : s i m p l e T y p e >  
 < / x s d : e l e m e n t >  
 < x s d : e l e m e n t   n a m e = " M e d i a S e r v i c e O C R "   m a : i n d e x = " 1 1 "   n i l l a b l e = " t r u e "   m a : d i s p l a y N a m e = " E x t r a c t e d   T e x t "   m a : i n t e r n a l N a m e = " M e d i a S e r v i c e O C R "   m a : r e a d O n l y = " t r u e " >  
 < x s d : s i m p l e T y p e >  
 < x s d : r e s t r i c t i o n   b a s e = " d m s : N o t e " >  
 < x s d : m a x L e n g t h   v a l u e = " 2 5 5 " / >  
 < / x s d : r e s t r i c t i o n >  
 < / x s d : s i m p l e T y p e >  
 < / x s d : e l e m e n t >  
 < x s d : e l e m e n t   n a m e = " M e d i a S e r v i c e D a t e T a k e n "   m a : i n d e x = " 1 2 "   n i l l a b l e = " t r u e "   m a : d i s p l a y N a m e = " M e d i a S e r v i c e D a t e T a k e n "   m a : h i d d e n = " t r u e "   m a : i n t e r n a l N a m e = " M e d i a S e r v i c e D a t e T a k e n " 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E v e n t H a s h C o d e "   m a : i n d e x = " 1 4 "   n i l l a b l e = " t r u e "   m a : d i s p l a y N a m e = " M e d i a S e r v i c e E v e n t H a s h C o d e "   m a : h i d d e n = " t r u e "   m a : i n t e r n a l N a m e = " M e d i a S e r v i c e E v e n t H a s h C o d e "   m a : r e a d O n l y = " t r u e " >  
 < x s d : s i m p l e T y p e >  
 < x s d : r e s t r i c t i o n   b a s e = " d m s : T e x t " / >  
 < / x s d : s i m p l e T y p e >  
 < / x s d : e l e m e n t >  
 < x s d : e l e m e n t   n a m e = " M e d i a S e r v i c e A u t o K e y P o i n t s "   m a : i n d e x = " 1 5 "   n i l l a b l e = " t r u e "   m a : d i s p l a y N a m e = " M e d i a S e r v i c e A u t o K e y P o i n t s "   m a : h i d d e n = " t r u e "   m a : i n t e r n a l N a m e = " M e d i a S e r v i c e A u t o K e y P o i n t s "   m a : r e a d O n l y = " t r u e " >  
 < x s d : s i m p l e T y p e >  
 < x s d : r e s t r i c t i o n   b a s e = " d m s : N o t e " / >  
 < / x s d : s i m p l e T y p e >  
 < / x s d : e l e m e n t >  
 < x s d : e l e m e n t   n a m e = " M e d i a S e r v i c e K e y P o i n t s "   m a : i n d e x = " 1 6 "   n i l l a b l e = " t r u e "   m a : d i s p l a y N a m e = " K e y P o i n t s "   m a : i n t e r n a l N a m e = " M e d i a S e r v i c e K e y P o i n t s "   m a : r e a d O n l y = " t r u e " >  
 < x s d : s i m p l e T y p e >  
 < x s d : r e s t r i c t i o n   b a s e = " d m s : N o t e " >  
 < x s d : m a x L e n g t h   v a l u e = " 2 5 5 " / >  
 < / x s d : r e s t r i c t i o n >  
 < / x s d : s i m p l e T y p e >  
 < / x s d : e l e m e n t >  
 < / x s d : s c h e m a >  
 < x s d : s c h e m a   t a r g e t N a m e s p a c e = " f 8 0 a 1 4 1 d - 9 2 c a - 4 d 3 d - 9 3 0 8 - f 7 e 7 b 1 d 4 4 c e 8 " 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7 " 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8 " 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887AE8FE-83F0-42D0-BB5E-14AD3FB1DE17}">
  <ds:schemaRefs/>
</ds:datastoreItem>
</file>

<file path=customXml/itemProps2.xml><?xml version="1.0" encoding="utf-8"?>
<ds:datastoreItem xmlns:ds="http://schemas.openxmlformats.org/officeDocument/2006/customXml" ds:itemID="{7EFDA260-DDA0-422C-B7AE-778F653FBB36}">
  <ds:schemaRefs/>
</ds:datastoreItem>
</file>

<file path=customXml/itemProps3.xml><?xml version="1.0" encoding="utf-8"?>
<ds:datastoreItem xmlns:ds="http://schemas.openxmlformats.org/officeDocument/2006/customXml" ds:itemID="{54DA07C5-A406-4A0D-B3E6-3856C94AC7F3}">
  <ds:schemaRefs/>
</ds:datastoreItem>
</file>

<file path=docProps/app.xml><?xml version="1.0" encoding="utf-8"?>
<Properties xmlns="http://schemas.openxmlformats.org/officeDocument/2006/extended-properties" xmlns:vt="http://schemas.openxmlformats.org/officeDocument/2006/docPropsVTypes">
  <TotalTime>0</TotalTime>
  <Words>3577</Words>
  <Application>WPS Presentation</Application>
  <PresentationFormat>Widescreen</PresentationFormat>
  <Paragraphs>147</Paragraphs>
  <Slides>18</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IBM Plex Mono SemiBold</vt:lpstr>
      <vt:lpstr>IBM Plex Mono</vt:lpstr>
      <vt:lpstr>Arial</vt:lpstr>
      <vt:lpstr>IBM Plex Mono Text</vt:lpstr>
      <vt:lpstr>Helv</vt:lpstr>
      <vt:lpstr>Segoe Print</vt:lpstr>
      <vt:lpstr>Microsoft YaHei</vt:lpstr>
      <vt:lpstr>Arial Unicode MS</vt:lpstr>
      <vt:lpstr>Calibri</vt:lpstr>
      <vt:lpstr>IBM Plex Sans Text</vt:lpstr>
      <vt:lpstr>Wingdings</vt:lpstr>
      <vt:lpstr>SLIDE_TEMPLATE_skill_network</vt:lpstr>
      <vt:lpstr>&lt;TITLE&gt;</vt:lpstr>
      <vt:lpstr>OUTLINE</vt:lpstr>
      <vt:lpstr>EXECUTIVE SUMMARY</vt:lpstr>
      <vt:lpstr>INTRODUCTION</vt:lpstr>
      <vt:lpstr>DASHBOARD</vt:lpstr>
      <vt:lpstr>RESULTS</vt:lpstr>
      <vt:lpstr>Data Collection and Data Wrangling</vt:lpstr>
      <vt:lpstr>Exploratory Data Analysis and Interative visual analytics</vt:lpstr>
      <vt:lpstr>Predictive Analysis</vt:lpstr>
      <vt:lpstr>EDA with Visualization Results</vt:lpstr>
      <vt:lpstr>EDA with Visualization Results</vt:lpstr>
      <vt:lpstr>EDA with Visualization Results</vt:lpstr>
      <vt:lpstr>EDA with SQL Results</vt:lpstr>
      <vt:lpstr>EDA with SQL Results</vt:lpstr>
      <vt:lpstr>DASHBOARD TAB 1</vt:lpstr>
      <vt:lpstr>DASHBOARD TAB 2</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aishu chennadi</cp:lastModifiedBy>
  <cp:revision>23</cp:revision>
  <dcterms:created xsi:type="dcterms:W3CDTF">2020-10-28T18:29:00Z</dcterms:created>
  <dcterms:modified xsi:type="dcterms:W3CDTF">2024-04-12T09:26:47Z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08BBF118F0764A45A9DC9751A028EFBC_13</vt:lpwstr>
  </property>
  <property fmtid="{D5CDD505-2E9C-101B-9397-08002B2CF9AE}" pid="3" name="KSOProductBuildVer">
    <vt:lpwstr>1033-12.2.0.13472</vt:lpwstr>
  </property>
</Properties>
</file>