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sldIdLst>
    <p:sldId id="256" r:id="rId2"/>
    <p:sldId id="257" r:id="rId3"/>
    <p:sldId id="258" r:id="rId4"/>
    <p:sldId id="259" r:id="rId5"/>
    <p:sldId id="263" r:id="rId6"/>
    <p:sldId id="264" r:id="rId7"/>
    <p:sldId id="260" r:id="rId8"/>
    <p:sldId id="262"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C1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0" d="100"/>
          <a:sy n="90" d="100"/>
        </p:scale>
        <p:origin x="-2244" y="-54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F5611D6-530D-4632-97CF-B9803C598C9F}" type="datetimeFigureOut">
              <a:rPr lang="en-US" smtClean="0"/>
              <a:pPr/>
              <a:t>2/16/2022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85EEA6F-13A4-4AA1-919F-CD73B9214A0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5611D6-530D-4632-97CF-B9803C598C9F}" type="datetimeFigureOut">
              <a:rPr lang="en-US" smtClean="0"/>
              <a:pPr/>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EEA6F-13A4-4AA1-919F-CD73B9214A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5611D6-530D-4632-97CF-B9803C598C9F}" type="datetimeFigureOut">
              <a:rPr lang="en-US" smtClean="0"/>
              <a:pPr/>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EEA6F-13A4-4AA1-919F-CD73B9214A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5611D6-530D-4632-97CF-B9803C598C9F}" type="datetimeFigureOut">
              <a:rPr lang="en-US" smtClean="0"/>
              <a:pPr/>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EEA6F-13A4-4AA1-919F-CD73B9214A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5"/>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F5611D6-530D-4632-97CF-B9803C598C9F}" type="datetimeFigureOut">
              <a:rPr lang="en-US" smtClean="0"/>
              <a:pPr/>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EEA6F-13A4-4AA1-919F-CD73B9214A0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F5611D6-530D-4632-97CF-B9803C598C9F}" type="datetimeFigureOut">
              <a:rPr lang="en-US" smtClean="0"/>
              <a:pPr/>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EEA6F-13A4-4AA1-919F-CD73B9214A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1"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859758"/>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1" y="2514601"/>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2514601"/>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F5611D6-530D-4632-97CF-B9803C598C9F}" type="datetimeFigureOut">
              <a:rPr lang="en-US" smtClean="0"/>
              <a:pPr/>
              <a:t>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5EEA6F-13A4-4AA1-919F-CD73B9214A0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F5611D6-530D-4632-97CF-B9803C598C9F}" type="datetimeFigureOut">
              <a:rPr lang="en-US" smtClean="0"/>
              <a:pPr/>
              <a:t>2/16/2022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5EEA6F-13A4-4AA1-919F-CD73B9214A0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5611D6-530D-4632-97CF-B9803C598C9F}" type="datetimeFigureOut">
              <a:rPr lang="en-US" smtClean="0"/>
              <a:pPr/>
              <a:t>2/16/2022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5EEA6F-13A4-4AA1-919F-CD73B9214A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1"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F5611D6-530D-4632-97CF-B9803C598C9F}" type="datetimeFigureOut">
              <a:rPr lang="en-US" smtClean="0"/>
              <a:pPr/>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EEA6F-13A4-4AA1-919F-CD73B9214A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5"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7"/>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F5611D6-530D-4632-97CF-B9803C598C9F}" type="datetimeFigureOut">
              <a:rPr lang="en-US" smtClean="0"/>
              <a:pPr/>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1"/>
            <a:ext cx="609600" cy="365125"/>
          </a:xfrm>
        </p:spPr>
        <p:txBody>
          <a:bodyPr/>
          <a:lstStyle/>
          <a:p>
            <a:fld id="{685EEA6F-13A4-4AA1-919F-CD73B9214A0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6" y="5816601"/>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1" y="6219826"/>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6" y="-7144"/>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1"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1"/>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F5611D6-530D-4632-97CF-B9803C598C9F}" type="datetimeFigureOut">
              <a:rPr lang="en-US" smtClean="0"/>
              <a:pPr/>
              <a:t>2/16/2022</a:t>
            </a:fld>
            <a:endParaRPr lang="en-US"/>
          </a:p>
        </p:txBody>
      </p:sp>
      <p:sp>
        <p:nvSpPr>
          <p:cNvPr id="22" name="Footer Placeholder 21"/>
          <p:cNvSpPr>
            <a:spLocks noGrp="1"/>
          </p:cNvSpPr>
          <p:nvPr>
            <p:ph type="ftr" sz="quarter" idx="3"/>
          </p:nvPr>
        </p:nvSpPr>
        <p:spPr>
          <a:xfrm>
            <a:off x="2667000" y="6356351"/>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1"/>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85EEA6F-13A4-4AA1-919F-CD73B9214A0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ata-flair.training/blogs/wp-content/uploads/sites/2/2019/12/intents-data-file.png"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flair.training/blogs/wp-content/uploads/sites/2/2019/12/Python-chatbot-project.gif"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1026" name="Picture 2" descr="C:\Users\akshata patil\OneDrive\Desktop\chatbo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84666"/>
            <a:ext cx="9135532" cy="7195066"/>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9"/>
          <p:cNvSpPr/>
          <p:nvPr/>
        </p:nvSpPr>
        <p:spPr>
          <a:xfrm>
            <a:off x="152400" y="2438400"/>
            <a:ext cx="5562600" cy="1477328"/>
          </a:xfrm>
          <a:prstGeom prst="rect">
            <a:avLst/>
          </a:prstGeom>
        </p:spPr>
        <p:txBody>
          <a:bodyPr wrap="square">
            <a:spAutoFit/>
          </a:bodyPr>
          <a:lstStyle/>
          <a:p>
            <a:r>
              <a:rPr lang="en-US" sz="9000" b="1" i="1" dirty="0">
                <a:solidFill>
                  <a:srgbClr val="00B0F0"/>
                </a:solidFill>
              </a:rPr>
              <a:t>chatbot</a:t>
            </a:r>
            <a:endParaRPr lang="en-US" sz="9000" dirty="0">
              <a:solidFill>
                <a:srgbClr val="00B0F0"/>
              </a:solidFill>
            </a:endParaRPr>
          </a:p>
        </p:txBody>
      </p:sp>
    </p:spTree>
    <p:extLst>
      <p:ext uri="{BB962C8B-B14F-4D97-AF65-F5344CB8AC3E}">
        <p14:creationId xmlns:p14="http://schemas.microsoft.com/office/powerpoint/2010/main" xmlns="" val="25994055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5122" name="Picture 2" descr="C:\Users\akshata patil\OneDrive\Desktop\plain.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533400" y="914400"/>
            <a:ext cx="8305800" cy="3554819"/>
          </a:xfrm>
          <a:prstGeom prst="rect">
            <a:avLst/>
          </a:prstGeom>
        </p:spPr>
        <p:txBody>
          <a:bodyPr wrap="square">
            <a:spAutoFit/>
          </a:bodyPr>
          <a:lstStyle/>
          <a:p>
            <a:pPr marL="342900" indent="-342900" algn="just" fontAlgn="base">
              <a:buFont typeface="Wingdings" pitchFamily="2" charset="2"/>
              <a:buChar char="q"/>
            </a:pPr>
            <a:r>
              <a:rPr lang="en-US" sz="3500" dirty="0" smtClean="0">
                <a:solidFill>
                  <a:schemeClr val="bg1"/>
                </a:solidFill>
                <a:latin typeface="Algerian" pitchFamily="82" charset="0"/>
              </a:rPr>
              <a:t> Import and load the data file</a:t>
            </a:r>
          </a:p>
          <a:p>
            <a:pPr algn="just" fontAlgn="base"/>
            <a:endParaRPr lang="en-US" sz="2200" dirty="0" smtClean="0">
              <a:solidFill>
                <a:schemeClr val="bg1"/>
              </a:solidFill>
            </a:endParaRPr>
          </a:p>
          <a:p>
            <a:pPr algn="just" fontAlgn="base"/>
            <a:endParaRPr lang="en-US" sz="2200" dirty="0">
              <a:solidFill>
                <a:schemeClr val="bg1"/>
              </a:solidFill>
            </a:endParaRPr>
          </a:p>
          <a:p>
            <a:pPr algn="just" fontAlgn="base"/>
            <a:r>
              <a:rPr lang="en-US" sz="2200" dirty="0" smtClean="0">
                <a:solidFill>
                  <a:schemeClr val="bg1"/>
                </a:solidFill>
              </a:rPr>
              <a:t>First</a:t>
            </a:r>
            <a:r>
              <a:rPr lang="en-US" sz="2200" dirty="0">
                <a:solidFill>
                  <a:schemeClr val="bg1"/>
                </a:solidFill>
              </a:rPr>
              <a:t>, make a file name as train_chatbot.py. We import the necessary packages for our </a:t>
            </a:r>
            <a:r>
              <a:rPr lang="en-US" sz="2200" dirty="0" err="1">
                <a:solidFill>
                  <a:schemeClr val="bg1"/>
                </a:solidFill>
              </a:rPr>
              <a:t>chatbot</a:t>
            </a:r>
            <a:r>
              <a:rPr lang="en-US" sz="2200" dirty="0">
                <a:solidFill>
                  <a:schemeClr val="bg1"/>
                </a:solidFill>
              </a:rPr>
              <a:t> and initialize the variables we will use in our Python project.</a:t>
            </a:r>
          </a:p>
          <a:p>
            <a:pPr algn="just" fontAlgn="base"/>
            <a:r>
              <a:rPr lang="en-US" sz="2200" dirty="0">
                <a:solidFill>
                  <a:schemeClr val="bg1"/>
                </a:solidFill>
              </a:rPr>
              <a:t>The data file is in JSON format so we used the </a:t>
            </a:r>
            <a:r>
              <a:rPr lang="en-US" sz="2200" dirty="0" err="1">
                <a:solidFill>
                  <a:schemeClr val="bg1"/>
                </a:solidFill>
              </a:rPr>
              <a:t>json</a:t>
            </a:r>
            <a:r>
              <a:rPr lang="en-US" sz="2200" dirty="0">
                <a:solidFill>
                  <a:schemeClr val="bg1"/>
                </a:solidFill>
              </a:rPr>
              <a:t> package to parse the JSON file into Python.</a:t>
            </a:r>
          </a:p>
          <a:p>
            <a:r>
              <a:rPr lang="en-US" dirty="0"/>
              <a:t/>
            </a:r>
            <a:br>
              <a:rPr lang="en-US" dirty="0"/>
            </a:br>
            <a:endParaRPr lang="en-US" dirty="0"/>
          </a:p>
        </p:txBody>
      </p:sp>
    </p:spTree>
    <p:extLst>
      <p:ext uri="{BB962C8B-B14F-4D97-AF65-F5344CB8AC3E}">
        <p14:creationId xmlns:p14="http://schemas.microsoft.com/office/powerpoint/2010/main" xmlns="" val="282218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descr="C:\Users\akshata patil\OneDrive\Desktop\plain.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2400" y="990600"/>
            <a:ext cx="8839200" cy="525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1863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descr="C:\Users\akshata patil\OneDrive\Desktop\plain.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533400" y="533400"/>
            <a:ext cx="8153400" cy="1031051"/>
          </a:xfrm>
          <a:prstGeom prst="rect">
            <a:avLst/>
          </a:prstGeom>
        </p:spPr>
        <p:txBody>
          <a:bodyPr wrap="square">
            <a:spAutoFit/>
          </a:bodyPr>
          <a:lstStyle/>
          <a:p>
            <a:pPr marL="342900" indent="-342900" fontAlgn="base">
              <a:buFont typeface="Wingdings" pitchFamily="2" charset="2"/>
              <a:buChar char="q"/>
            </a:pPr>
            <a:r>
              <a:rPr lang="en-US" sz="2500" dirty="0">
                <a:solidFill>
                  <a:schemeClr val="bg1"/>
                </a:solidFill>
                <a:latin typeface="Algerian" pitchFamily="82" charset="0"/>
              </a:rPr>
              <a:t>This is how our </a:t>
            </a:r>
            <a:r>
              <a:rPr lang="en-US" sz="2500" dirty="0" err="1">
                <a:solidFill>
                  <a:schemeClr val="bg1"/>
                </a:solidFill>
                <a:latin typeface="Algerian" pitchFamily="82" charset="0"/>
              </a:rPr>
              <a:t>intents.json</a:t>
            </a:r>
            <a:r>
              <a:rPr lang="en-US" sz="2500" dirty="0">
                <a:solidFill>
                  <a:schemeClr val="bg1"/>
                </a:solidFill>
                <a:latin typeface="Algerian" pitchFamily="82" charset="0"/>
              </a:rPr>
              <a:t> file looks like.</a:t>
            </a:r>
          </a:p>
          <a:p>
            <a:r>
              <a:rPr lang="en-US" u="sng" dirty="0">
                <a:hlinkClick r:id="rId3"/>
              </a:rPr>
              <a:t/>
            </a:r>
            <a:br>
              <a:rPr lang="en-US" u="sng" dirty="0">
                <a:hlinkClick r:id="rId3"/>
              </a:rPr>
            </a:br>
            <a:endParaRPr lang="en-US" dirty="0"/>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14300" y="1219199"/>
            <a:ext cx="8915400" cy="54864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47863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descr="C:\Users\akshata patil\OneDrive\Desktop\plain.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381000" y="838200"/>
            <a:ext cx="8458200" cy="4324261"/>
          </a:xfrm>
          <a:prstGeom prst="rect">
            <a:avLst/>
          </a:prstGeom>
        </p:spPr>
        <p:txBody>
          <a:bodyPr wrap="square">
            <a:spAutoFit/>
          </a:bodyPr>
          <a:lstStyle/>
          <a:p>
            <a:pPr marL="285750" indent="-285750" fontAlgn="base">
              <a:buFont typeface="Wingdings" pitchFamily="2" charset="2"/>
              <a:buChar char="q"/>
            </a:pPr>
            <a:r>
              <a:rPr lang="en-US" sz="3500" dirty="0" smtClean="0">
                <a:solidFill>
                  <a:schemeClr val="bg1"/>
                </a:solidFill>
                <a:latin typeface="Algerian" pitchFamily="82" charset="0"/>
              </a:rPr>
              <a:t>Preprocess data</a:t>
            </a:r>
          </a:p>
          <a:p>
            <a:pPr fontAlgn="base"/>
            <a:endParaRPr lang="en-US" sz="2000" dirty="0">
              <a:solidFill>
                <a:schemeClr val="bg1"/>
              </a:solidFill>
              <a:latin typeface="Algerian" pitchFamily="82" charset="0"/>
            </a:endParaRPr>
          </a:p>
          <a:p>
            <a:pPr algn="just" fontAlgn="base"/>
            <a:r>
              <a:rPr lang="en-US" sz="2200" dirty="0">
                <a:solidFill>
                  <a:schemeClr val="bg1"/>
                </a:solidFill>
              </a:rPr>
              <a:t>When working with text data, we need to perform various preprocessing on the data before we make a machine learning or a deep learning model. Based on the requirements we need to apply various operations to preprocess the data.</a:t>
            </a:r>
          </a:p>
          <a:p>
            <a:pPr algn="just" fontAlgn="base"/>
            <a:r>
              <a:rPr lang="en-US" sz="2200" dirty="0">
                <a:solidFill>
                  <a:schemeClr val="bg1"/>
                </a:solidFill>
              </a:rPr>
              <a:t>Tokenizing is the most basic and first thing you can do on text data. Tokenizing is the process of breaking the whole text into small parts like words.</a:t>
            </a:r>
          </a:p>
          <a:p>
            <a:pPr algn="just" fontAlgn="base"/>
            <a:r>
              <a:rPr lang="en-US" sz="2200" dirty="0">
                <a:solidFill>
                  <a:schemeClr val="bg1"/>
                </a:solidFill>
              </a:rPr>
              <a:t>Here we iterate through the patterns and tokenize the sentence using </a:t>
            </a:r>
            <a:r>
              <a:rPr lang="en-US" sz="2200" dirty="0" err="1">
                <a:solidFill>
                  <a:schemeClr val="bg1"/>
                </a:solidFill>
              </a:rPr>
              <a:t>nltk.word_tokenize</a:t>
            </a:r>
            <a:r>
              <a:rPr lang="en-US" sz="2200" dirty="0">
                <a:solidFill>
                  <a:schemeClr val="bg1"/>
                </a:solidFill>
              </a:rPr>
              <a:t>() function and append each word in the words list. We also create a list of classes for our tags.</a:t>
            </a:r>
          </a:p>
        </p:txBody>
      </p:sp>
    </p:spTree>
    <p:extLst>
      <p:ext uri="{BB962C8B-B14F-4D97-AF65-F5344CB8AC3E}">
        <p14:creationId xmlns:p14="http://schemas.microsoft.com/office/powerpoint/2010/main" xmlns="" val="3928904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descr="C:\Users\akshata patil\OneDrive\Desktop\plain.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8600" y="1447800"/>
            <a:ext cx="8686800" cy="3429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04263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descr="C:\Users\akshata patil\OneDrive\Desktop\plain.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152400" y="457200"/>
            <a:ext cx="8686800" cy="2000548"/>
          </a:xfrm>
          <a:prstGeom prst="rect">
            <a:avLst/>
          </a:prstGeom>
        </p:spPr>
        <p:txBody>
          <a:bodyPr wrap="square">
            <a:spAutoFit/>
          </a:bodyPr>
          <a:lstStyle/>
          <a:p>
            <a:pPr algn="just" fontAlgn="base"/>
            <a:r>
              <a:rPr lang="en-US" sz="2200" dirty="0">
                <a:solidFill>
                  <a:schemeClr val="bg1"/>
                </a:solidFill>
              </a:rPr>
              <a:t>Now we will lemmatize each word and remove duplicate words from the list. Lemmatizing is the process of converting a word into its lemma form and then creating a pickle file to store the Python objects which we will use while predicting.</a:t>
            </a:r>
          </a:p>
          <a:p>
            <a:r>
              <a:rPr lang="en-US" dirty="0"/>
              <a:t/>
            </a:r>
            <a:br>
              <a:rPr lang="en-US" dirty="0"/>
            </a:br>
            <a:endParaRPr lang="en-US" dirty="0"/>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4000" y="1879600"/>
            <a:ext cx="8636000" cy="353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54000" y="5502275"/>
            <a:ext cx="8652933"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16003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descr="C:\Users\akshata patil\OneDrive\Desktop\plain.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228600" y="457200"/>
            <a:ext cx="8763000" cy="2092881"/>
          </a:xfrm>
          <a:prstGeom prst="rect">
            <a:avLst/>
          </a:prstGeom>
        </p:spPr>
        <p:txBody>
          <a:bodyPr wrap="square">
            <a:spAutoFit/>
          </a:bodyPr>
          <a:lstStyle/>
          <a:p>
            <a:pPr marL="285750" indent="-285750" algn="just" fontAlgn="base">
              <a:buFont typeface="Wingdings" pitchFamily="2" charset="2"/>
              <a:buChar char="q"/>
            </a:pPr>
            <a:r>
              <a:rPr lang="en-US" sz="3000" dirty="0">
                <a:solidFill>
                  <a:schemeClr val="bg1"/>
                </a:solidFill>
                <a:latin typeface="Algerian" pitchFamily="82" charset="0"/>
              </a:rPr>
              <a:t>Create training and testing </a:t>
            </a:r>
            <a:r>
              <a:rPr lang="en-US" sz="3000" dirty="0" smtClean="0">
                <a:solidFill>
                  <a:schemeClr val="bg1"/>
                </a:solidFill>
                <a:latin typeface="Algerian" pitchFamily="82" charset="0"/>
              </a:rPr>
              <a:t>data</a:t>
            </a:r>
          </a:p>
          <a:p>
            <a:pPr algn="just" fontAlgn="base"/>
            <a:endParaRPr lang="en-US" sz="1000" dirty="0">
              <a:solidFill>
                <a:schemeClr val="bg1"/>
              </a:solidFill>
            </a:endParaRPr>
          </a:p>
          <a:p>
            <a:pPr algn="just" fontAlgn="base"/>
            <a:r>
              <a:rPr lang="en-US" dirty="0">
                <a:solidFill>
                  <a:schemeClr val="bg1"/>
                </a:solidFill>
              </a:rPr>
              <a:t>Now, we will create the training data in which we will provide the input and the output. Our input will be the pattern and output will be the class our input pattern belongs to. But the computer doesn’t understand text so we will convert text into numbers.</a:t>
            </a:r>
          </a:p>
          <a:p>
            <a:r>
              <a:rPr lang="en-US" dirty="0"/>
              <a:t/>
            </a:r>
            <a:br>
              <a:rPr lang="en-US" dirty="0"/>
            </a:br>
            <a:endParaRPr lang="en-US" dirty="0"/>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200" y="1981200"/>
            <a:ext cx="8991600" cy="480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14765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descr="C:\Users\akshata patil\OneDrive\Desktop\plain.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228600" y="457200"/>
            <a:ext cx="8763000" cy="1452705"/>
          </a:xfrm>
          <a:prstGeom prst="rect">
            <a:avLst/>
          </a:prstGeom>
        </p:spPr>
        <p:txBody>
          <a:bodyPr wrap="square">
            <a:spAutoFit/>
          </a:bodyPr>
          <a:lstStyle/>
          <a:p>
            <a:pPr marL="285750" indent="-285750" algn="just" fontAlgn="base">
              <a:buFont typeface="Wingdings" pitchFamily="2" charset="2"/>
              <a:buChar char="q"/>
            </a:pPr>
            <a:r>
              <a:rPr lang="en-US" sz="3000" dirty="0">
                <a:solidFill>
                  <a:schemeClr val="bg1"/>
                </a:solidFill>
                <a:latin typeface="Algerian" pitchFamily="82" charset="0"/>
              </a:rPr>
              <a:t>Build the </a:t>
            </a:r>
            <a:r>
              <a:rPr lang="en-US" sz="3000" dirty="0" smtClean="0">
                <a:solidFill>
                  <a:schemeClr val="bg1"/>
                </a:solidFill>
                <a:latin typeface="Algerian" pitchFamily="82" charset="0"/>
              </a:rPr>
              <a:t>model</a:t>
            </a:r>
          </a:p>
          <a:p>
            <a:pPr algn="just" fontAlgn="base"/>
            <a:endParaRPr lang="en-US" sz="500" dirty="0">
              <a:solidFill>
                <a:schemeClr val="bg1"/>
              </a:solidFill>
            </a:endParaRPr>
          </a:p>
          <a:p>
            <a:pPr algn="just" fontAlgn="base"/>
            <a:r>
              <a:rPr lang="en-US" sz="1780" dirty="0">
                <a:solidFill>
                  <a:schemeClr val="bg1"/>
                </a:solidFill>
              </a:rPr>
              <a:t>We have our training data ready, now we will build a deep neural network that has 3 layers. We use the </a:t>
            </a:r>
            <a:r>
              <a:rPr lang="en-US" sz="1780" dirty="0" err="1">
                <a:solidFill>
                  <a:schemeClr val="bg1"/>
                </a:solidFill>
              </a:rPr>
              <a:t>Keras</a:t>
            </a:r>
            <a:r>
              <a:rPr lang="en-US" sz="1780" dirty="0">
                <a:solidFill>
                  <a:schemeClr val="bg1"/>
                </a:solidFill>
              </a:rPr>
              <a:t> sequential API for this. After training the model for 200 epochs, we achieved 100% accuracy on our model. Let us save the model as ‘chatbot_model.h5’.</a:t>
            </a: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200" y="1981200"/>
            <a:ext cx="8991599" cy="480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07924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4" name="Picture 2" descr="C:\Users\akshata patil\OneDrive\Desktop\plain.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914400" y="228600"/>
            <a:ext cx="8229600" cy="1169551"/>
          </a:xfrm>
          <a:prstGeom prst="rect">
            <a:avLst/>
          </a:prstGeom>
        </p:spPr>
        <p:txBody>
          <a:bodyPr wrap="square">
            <a:spAutoFit/>
          </a:bodyPr>
          <a:lstStyle/>
          <a:p>
            <a:pPr marL="457200" indent="-457200" algn="ctr">
              <a:buFont typeface="Wingdings" pitchFamily="2" charset="2"/>
              <a:buChar char="q"/>
            </a:pPr>
            <a:r>
              <a:rPr lang="en-US" sz="3500" dirty="0">
                <a:solidFill>
                  <a:schemeClr val="bg1"/>
                </a:solidFill>
                <a:latin typeface="Algerian" pitchFamily="82" charset="0"/>
              </a:rPr>
              <a:t>Predict the response </a:t>
            </a:r>
            <a:endParaRPr lang="en-US" sz="3500" dirty="0" smtClean="0">
              <a:solidFill>
                <a:schemeClr val="bg1"/>
              </a:solidFill>
              <a:latin typeface="Algerian" pitchFamily="82" charset="0"/>
            </a:endParaRPr>
          </a:p>
          <a:p>
            <a:pPr algn="ctr"/>
            <a:r>
              <a:rPr lang="en-US" sz="3500" dirty="0" smtClean="0">
                <a:solidFill>
                  <a:schemeClr val="bg1"/>
                </a:solidFill>
                <a:latin typeface="Algerian" pitchFamily="82" charset="0"/>
              </a:rPr>
              <a:t>(</a:t>
            </a:r>
            <a:r>
              <a:rPr lang="en-US" sz="3500" dirty="0">
                <a:solidFill>
                  <a:schemeClr val="bg1"/>
                </a:solidFill>
                <a:latin typeface="Algerian" pitchFamily="82" charset="0"/>
              </a:rPr>
              <a:t>Flask web-based GUI)</a:t>
            </a:r>
          </a:p>
        </p:txBody>
      </p:sp>
      <p:sp>
        <p:nvSpPr>
          <p:cNvPr id="4" name="Rectangle 3"/>
          <p:cNvSpPr/>
          <p:nvPr/>
        </p:nvSpPr>
        <p:spPr>
          <a:xfrm>
            <a:off x="228600" y="1752600"/>
            <a:ext cx="8763000" cy="646331"/>
          </a:xfrm>
          <a:prstGeom prst="rect">
            <a:avLst/>
          </a:prstGeom>
        </p:spPr>
        <p:txBody>
          <a:bodyPr wrap="square">
            <a:spAutoFit/>
          </a:bodyPr>
          <a:lstStyle/>
          <a:p>
            <a:pPr marL="285750" indent="-285750">
              <a:buFont typeface="Wingdings" pitchFamily="2" charset="2"/>
              <a:buChar char="Ø"/>
            </a:pPr>
            <a:r>
              <a:rPr lang="en-US" dirty="0">
                <a:solidFill>
                  <a:schemeClr val="bg1"/>
                </a:solidFill>
              </a:rPr>
              <a:t>Now to predict the sentences and get a response from the user to let us create a new file ‘</a:t>
            </a:r>
            <a:r>
              <a:rPr lang="en-US" dirty="0" err="1">
                <a:solidFill>
                  <a:schemeClr val="bg1"/>
                </a:solidFill>
              </a:rPr>
              <a:t>app.py’using</a:t>
            </a:r>
            <a:r>
              <a:rPr lang="en-US" dirty="0">
                <a:solidFill>
                  <a:schemeClr val="bg1"/>
                </a:solidFill>
              </a:rPr>
              <a:t> flask web-based framework.</a:t>
            </a:r>
          </a:p>
        </p:txBody>
      </p:sp>
      <p:sp>
        <p:nvSpPr>
          <p:cNvPr id="5" name="Rectangle 4"/>
          <p:cNvSpPr/>
          <p:nvPr/>
        </p:nvSpPr>
        <p:spPr>
          <a:xfrm>
            <a:off x="228600" y="2736503"/>
            <a:ext cx="8686800" cy="3416320"/>
          </a:xfrm>
          <a:prstGeom prst="rect">
            <a:avLst/>
          </a:prstGeom>
        </p:spPr>
        <p:txBody>
          <a:bodyPr wrap="square">
            <a:spAutoFit/>
          </a:bodyPr>
          <a:lstStyle/>
          <a:p>
            <a:pPr marL="285750" indent="-285750" algn="just" fontAlgn="base">
              <a:buFont typeface="Wingdings" pitchFamily="2" charset="2"/>
              <a:buChar char="Ø"/>
            </a:pPr>
            <a:r>
              <a:rPr lang="en-US" dirty="0">
                <a:solidFill>
                  <a:schemeClr val="bg1"/>
                </a:solidFill>
              </a:rPr>
              <a:t>We will load the trained model and then use a graphical user interface that will predict the response from the bot. The model will only tell us the class it belongs to, so we will implement some functions which will identify the class and then retrieve a random response from the list of responses</a:t>
            </a:r>
            <a:r>
              <a:rPr lang="en-US" dirty="0" smtClean="0">
                <a:solidFill>
                  <a:schemeClr val="bg1"/>
                </a:solidFill>
              </a:rPr>
              <a:t>.</a:t>
            </a:r>
          </a:p>
          <a:p>
            <a:pPr marL="285750" indent="-285750" algn="just" fontAlgn="base">
              <a:buFont typeface="Wingdings" pitchFamily="2" charset="2"/>
              <a:buChar char="Ø"/>
            </a:pPr>
            <a:endParaRPr lang="en-US" dirty="0">
              <a:solidFill>
                <a:schemeClr val="bg1"/>
              </a:solidFill>
            </a:endParaRPr>
          </a:p>
          <a:p>
            <a:pPr marL="285750" indent="-285750" algn="just" fontAlgn="base">
              <a:buFont typeface="Wingdings" pitchFamily="2" charset="2"/>
              <a:buChar char="Ø"/>
            </a:pPr>
            <a:r>
              <a:rPr lang="en-US" dirty="0">
                <a:solidFill>
                  <a:schemeClr val="bg1"/>
                </a:solidFill>
              </a:rPr>
              <a:t>Again we import the necessary packages and load the ‘</a:t>
            </a:r>
            <a:r>
              <a:rPr lang="en-US" dirty="0" err="1">
                <a:solidFill>
                  <a:schemeClr val="bg1"/>
                </a:solidFill>
              </a:rPr>
              <a:t>texts.pkl</a:t>
            </a:r>
            <a:r>
              <a:rPr lang="en-US" dirty="0">
                <a:solidFill>
                  <a:schemeClr val="bg1"/>
                </a:solidFill>
              </a:rPr>
              <a:t>’ and ‘</a:t>
            </a:r>
            <a:r>
              <a:rPr lang="en-US" dirty="0" err="1">
                <a:solidFill>
                  <a:schemeClr val="bg1"/>
                </a:solidFill>
              </a:rPr>
              <a:t>labels.pkl</a:t>
            </a:r>
            <a:r>
              <a:rPr lang="en-US" dirty="0">
                <a:solidFill>
                  <a:schemeClr val="bg1"/>
                </a:solidFill>
              </a:rPr>
              <a:t>’ pickle files which we have created when we trained our model</a:t>
            </a:r>
            <a:r>
              <a:rPr lang="en-US" dirty="0" smtClean="0">
                <a:solidFill>
                  <a:schemeClr val="bg1"/>
                </a:solidFill>
              </a:rPr>
              <a:t>:</a:t>
            </a:r>
          </a:p>
          <a:p>
            <a:pPr marL="285750" indent="-285750" algn="just" fontAlgn="base">
              <a:buFont typeface="Wingdings" pitchFamily="2" charset="2"/>
              <a:buChar char="Ø"/>
            </a:pPr>
            <a:endParaRPr lang="en-US" dirty="0">
              <a:solidFill>
                <a:schemeClr val="bg1"/>
              </a:solidFill>
            </a:endParaRPr>
          </a:p>
          <a:p>
            <a:pPr marL="285750" indent="-285750" algn="just" fontAlgn="base">
              <a:buFont typeface="Wingdings" pitchFamily="2" charset="2"/>
              <a:buChar char="Ø"/>
            </a:pPr>
            <a:r>
              <a:rPr lang="en-US" dirty="0">
                <a:solidFill>
                  <a:schemeClr val="bg1"/>
                </a:solidFill>
              </a:rPr>
              <a:t>To predict the class, we will need to provide input in the same way as we did while training. So we will create some functions that will perform text preprocessing and then predict the class. After predicting the class, we will get a random response from the list of intents.</a:t>
            </a:r>
          </a:p>
        </p:txBody>
      </p:sp>
    </p:spTree>
    <p:extLst>
      <p:ext uri="{BB962C8B-B14F-4D97-AF65-F5344CB8AC3E}">
        <p14:creationId xmlns:p14="http://schemas.microsoft.com/office/powerpoint/2010/main" xmlns="" val="2465124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338" name="Picture 2" descr="C:\Users\akshata patil\OneDrive\Desktop\plain.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81000" y="304800"/>
            <a:ext cx="8458200" cy="594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53231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2051" name="Picture 3" descr="C:\Users\akshata patil\OneDrive\Desktop\plain.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838200" y="457200"/>
            <a:ext cx="6019800" cy="1477328"/>
          </a:xfrm>
          <a:prstGeom prst="rect">
            <a:avLst/>
          </a:prstGeom>
        </p:spPr>
        <p:txBody>
          <a:bodyPr wrap="square">
            <a:spAutoFit/>
          </a:bodyPr>
          <a:lstStyle/>
          <a:p>
            <a:pPr algn="ctr"/>
            <a:r>
              <a:rPr lang="en-US" sz="5000" b="1" i="1" dirty="0" smtClean="0">
                <a:solidFill>
                  <a:schemeClr val="bg1"/>
                </a:solidFill>
              </a:rPr>
              <a:t>        chatbot</a:t>
            </a:r>
            <a:endParaRPr lang="en-US" sz="5000" dirty="0" smtClean="0">
              <a:solidFill>
                <a:schemeClr val="bg1"/>
              </a:solidFill>
              <a:latin typeface="Calibri"/>
              <a:ea typeface="Calibri"/>
              <a:cs typeface="Calibri"/>
              <a:sym typeface="Calibri"/>
            </a:endParaRPr>
          </a:p>
          <a:p>
            <a:r>
              <a:rPr lang="en-US" sz="2000" dirty="0" smtClean="0">
                <a:solidFill>
                  <a:schemeClr val="bg1"/>
                </a:solidFill>
                <a:latin typeface="Calibri"/>
                <a:ea typeface="Calibri"/>
                <a:cs typeface="Calibri"/>
                <a:sym typeface="Calibri"/>
              </a:rPr>
              <a:t>		              Presented by</a:t>
            </a:r>
            <a:br>
              <a:rPr lang="en-US" sz="2000" dirty="0" smtClean="0">
                <a:solidFill>
                  <a:schemeClr val="bg1"/>
                </a:solidFill>
                <a:latin typeface="Calibri"/>
                <a:ea typeface="Calibri"/>
                <a:cs typeface="Calibri"/>
                <a:sym typeface="Calibri"/>
              </a:rPr>
            </a:br>
            <a:r>
              <a:rPr lang="en-US" sz="2000" dirty="0" smtClean="0">
                <a:solidFill>
                  <a:schemeClr val="bg1"/>
                </a:solidFill>
                <a:latin typeface="Calibri"/>
                <a:ea typeface="Calibri"/>
                <a:cs typeface="Calibri"/>
                <a:sym typeface="Calibri"/>
              </a:rPr>
              <a:t>	     ( Project Group – </a:t>
            </a:r>
            <a:r>
              <a:rPr lang="en-US" sz="2000" dirty="0" smtClean="0">
                <a:solidFill>
                  <a:schemeClr val="bg1"/>
                </a:solidFill>
                <a:latin typeface="Calibri"/>
                <a:ea typeface="Calibri"/>
                <a:cs typeface="Calibri"/>
                <a:sym typeface="Calibri"/>
              </a:rPr>
              <a:t>P89 </a:t>
            </a:r>
            <a:r>
              <a:rPr lang="en-US" sz="2000" dirty="0" smtClean="0">
                <a:solidFill>
                  <a:schemeClr val="bg1"/>
                </a:solidFill>
                <a:latin typeface="Calibri"/>
                <a:ea typeface="Calibri"/>
                <a:cs typeface="Calibri"/>
                <a:sym typeface="Calibri"/>
              </a:rPr>
              <a:t>, Team Number – 05 )</a:t>
            </a:r>
            <a:endParaRPr lang="en-US" sz="2000" dirty="0">
              <a:solidFill>
                <a:schemeClr val="bg1"/>
              </a:solidFill>
            </a:endParaRPr>
          </a:p>
        </p:txBody>
      </p:sp>
      <p:sp>
        <p:nvSpPr>
          <p:cNvPr id="5" name="Rectangle 4"/>
          <p:cNvSpPr/>
          <p:nvPr/>
        </p:nvSpPr>
        <p:spPr>
          <a:xfrm>
            <a:off x="1447800" y="2057400"/>
            <a:ext cx="5105400" cy="3737946"/>
          </a:xfrm>
          <a:prstGeom prst="rect">
            <a:avLst/>
          </a:prstGeom>
        </p:spPr>
        <p:txBody>
          <a:bodyPr wrap="square">
            <a:spAutoFit/>
          </a:bodyPr>
          <a:lstStyle/>
          <a:p>
            <a:pPr lvl="0">
              <a:lnSpc>
                <a:spcPct val="115000"/>
              </a:lnSpc>
              <a:buSzPts val="1400"/>
            </a:pPr>
            <a:r>
              <a:rPr lang="en-US" sz="2800" b="1" smtClean="0">
                <a:solidFill>
                  <a:schemeClr val="bg1"/>
                </a:solidFill>
                <a:latin typeface="Calibri"/>
                <a:ea typeface="Calibri"/>
                <a:cs typeface="Calibri"/>
                <a:sym typeface="Calibri"/>
              </a:rPr>
              <a:t>Mentor </a:t>
            </a:r>
            <a:r>
              <a:rPr lang="en-US" sz="2800" b="1" dirty="0" smtClean="0">
                <a:solidFill>
                  <a:schemeClr val="bg1"/>
                </a:solidFill>
                <a:latin typeface="Calibri"/>
                <a:ea typeface="Calibri"/>
                <a:cs typeface="Calibri"/>
                <a:sym typeface="Calibri"/>
              </a:rPr>
              <a:t>: </a:t>
            </a:r>
            <a:r>
              <a:rPr lang="en-US" sz="2800" b="1" dirty="0" err="1" smtClean="0">
                <a:solidFill>
                  <a:schemeClr val="bg1"/>
                </a:solidFill>
                <a:latin typeface="Calibri"/>
                <a:ea typeface="Calibri"/>
                <a:cs typeface="Calibri"/>
                <a:sym typeface="Calibri"/>
              </a:rPr>
              <a:t>Bhanupriya</a:t>
            </a:r>
            <a:endParaRPr lang="en-US" sz="2800" b="1" dirty="0" smtClean="0">
              <a:solidFill>
                <a:schemeClr val="bg1"/>
              </a:solidFill>
              <a:latin typeface="Calibri"/>
              <a:ea typeface="Calibri"/>
              <a:cs typeface="Calibri"/>
              <a:sym typeface="Calibri"/>
            </a:endParaRPr>
          </a:p>
          <a:p>
            <a:pPr lvl="0">
              <a:lnSpc>
                <a:spcPct val="115000"/>
              </a:lnSpc>
              <a:buSzPts val="1400"/>
            </a:pPr>
            <a:r>
              <a:rPr lang="en-US" sz="2800" b="1" dirty="0" smtClean="0">
                <a:solidFill>
                  <a:schemeClr val="bg1"/>
                </a:solidFill>
                <a:latin typeface="Calibri"/>
                <a:ea typeface="Calibri"/>
                <a:cs typeface="Calibri"/>
                <a:sym typeface="Calibri"/>
              </a:rPr>
              <a:t>Team </a:t>
            </a:r>
            <a:r>
              <a:rPr lang="en-US" sz="2800" b="1" dirty="0" smtClean="0">
                <a:solidFill>
                  <a:schemeClr val="bg1"/>
                </a:solidFill>
                <a:latin typeface="Calibri"/>
                <a:ea typeface="Calibri"/>
                <a:cs typeface="Calibri"/>
                <a:sym typeface="Calibri"/>
              </a:rPr>
              <a:t>Members </a:t>
            </a:r>
            <a:r>
              <a:rPr lang="en-US" sz="2800" b="1" dirty="0" smtClean="0">
                <a:solidFill>
                  <a:schemeClr val="bg1"/>
                </a:solidFill>
                <a:latin typeface="Calibri"/>
                <a:ea typeface="Calibri"/>
                <a:cs typeface="Calibri"/>
                <a:sym typeface="Calibri"/>
              </a:rPr>
              <a:t>:</a:t>
            </a:r>
            <a:endParaRPr lang="en-US" dirty="0" smtClean="0">
              <a:solidFill>
                <a:schemeClr val="bg1"/>
              </a:solidFill>
            </a:endParaRPr>
          </a:p>
          <a:p>
            <a:pPr lvl="0">
              <a:lnSpc>
                <a:spcPct val="115000"/>
              </a:lnSpc>
              <a:buSzPts val="1400"/>
            </a:pPr>
            <a:endParaRPr lang="en-US" dirty="0" smtClean="0">
              <a:solidFill>
                <a:schemeClr val="accent6"/>
              </a:solidFill>
              <a:latin typeface="Calibri"/>
              <a:ea typeface="Calibri"/>
              <a:cs typeface="Calibri"/>
              <a:sym typeface="Calibri"/>
            </a:endParaRPr>
          </a:p>
          <a:p>
            <a:pPr marL="228600" lvl="0" indent="-228600">
              <a:lnSpc>
                <a:spcPct val="115000"/>
              </a:lnSpc>
              <a:buSzPts val="1400"/>
              <a:buAutoNum type="arabicPeriod"/>
            </a:pPr>
            <a:r>
              <a:rPr lang="en-US" sz="2200" dirty="0" err="1" smtClean="0">
                <a:solidFill>
                  <a:schemeClr val="tx2">
                    <a:lumMod val="20000"/>
                    <a:lumOff val="80000"/>
                  </a:schemeClr>
                </a:solidFill>
                <a:latin typeface="Calibri"/>
                <a:ea typeface="Calibri"/>
                <a:cs typeface="Calibri"/>
                <a:sym typeface="Calibri"/>
              </a:rPr>
              <a:t>Dr.Manisha</a:t>
            </a:r>
            <a:r>
              <a:rPr lang="en-US" sz="2200" dirty="0" smtClean="0">
                <a:solidFill>
                  <a:schemeClr val="tx2">
                    <a:lumMod val="20000"/>
                    <a:lumOff val="80000"/>
                  </a:schemeClr>
                </a:solidFill>
                <a:latin typeface="Calibri"/>
                <a:ea typeface="Calibri"/>
                <a:cs typeface="Calibri"/>
                <a:sym typeface="Calibri"/>
              </a:rPr>
              <a:t> More                                                                                                      </a:t>
            </a:r>
            <a:endParaRPr lang="en-US" sz="2200" dirty="0" smtClean="0">
              <a:solidFill>
                <a:schemeClr val="tx2">
                  <a:lumMod val="20000"/>
                  <a:lumOff val="80000"/>
                </a:schemeClr>
              </a:solidFill>
            </a:endParaRPr>
          </a:p>
          <a:p>
            <a:pPr marL="228600" lvl="0" indent="-228600">
              <a:lnSpc>
                <a:spcPct val="115000"/>
              </a:lnSpc>
              <a:buSzPts val="1400"/>
              <a:buAutoNum type="arabicPeriod"/>
            </a:pPr>
            <a:r>
              <a:rPr lang="en-US" sz="2200" dirty="0">
                <a:solidFill>
                  <a:schemeClr val="tx2">
                    <a:lumMod val="20000"/>
                    <a:lumOff val="80000"/>
                  </a:schemeClr>
                </a:solidFill>
                <a:latin typeface="Calibri"/>
                <a:ea typeface="Calibri"/>
                <a:cs typeface="Calibri"/>
                <a:sym typeface="Calibri"/>
              </a:rPr>
              <a:t> </a:t>
            </a:r>
            <a:r>
              <a:rPr lang="en-US" sz="2200" dirty="0" err="1" smtClean="0">
                <a:solidFill>
                  <a:schemeClr val="tx2">
                    <a:lumMod val="20000"/>
                    <a:lumOff val="80000"/>
                  </a:schemeClr>
                </a:solidFill>
                <a:latin typeface="Calibri"/>
                <a:ea typeface="Calibri"/>
                <a:cs typeface="Calibri"/>
                <a:sym typeface="Calibri"/>
              </a:rPr>
              <a:t>Onkar</a:t>
            </a:r>
            <a:r>
              <a:rPr lang="en-US" sz="2200" dirty="0" smtClean="0">
                <a:solidFill>
                  <a:schemeClr val="tx2">
                    <a:lumMod val="20000"/>
                    <a:lumOff val="80000"/>
                  </a:schemeClr>
                </a:solidFill>
                <a:latin typeface="Calibri"/>
                <a:ea typeface="Calibri"/>
                <a:cs typeface="Calibri"/>
                <a:sym typeface="Calibri"/>
              </a:rPr>
              <a:t> </a:t>
            </a:r>
            <a:r>
              <a:rPr lang="en-US" sz="2200" dirty="0" err="1" smtClean="0">
                <a:solidFill>
                  <a:schemeClr val="tx2">
                    <a:lumMod val="20000"/>
                    <a:lumOff val="80000"/>
                  </a:schemeClr>
                </a:solidFill>
                <a:latin typeface="Calibri"/>
                <a:ea typeface="Calibri"/>
                <a:cs typeface="Calibri"/>
                <a:sym typeface="Calibri"/>
              </a:rPr>
              <a:t>Gaikwad</a:t>
            </a:r>
            <a:endParaRPr lang="en-US" sz="2200" dirty="0" smtClean="0">
              <a:solidFill>
                <a:schemeClr val="tx2">
                  <a:lumMod val="20000"/>
                  <a:lumOff val="80000"/>
                </a:schemeClr>
              </a:solidFill>
              <a:latin typeface="Calibri"/>
              <a:ea typeface="Calibri"/>
              <a:cs typeface="Calibri"/>
              <a:sym typeface="Calibri"/>
            </a:endParaRPr>
          </a:p>
          <a:p>
            <a:pPr marL="228600" lvl="0" indent="-228600">
              <a:lnSpc>
                <a:spcPct val="115000"/>
              </a:lnSpc>
              <a:buSzPts val="1400"/>
              <a:buAutoNum type="arabicPeriod"/>
            </a:pPr>
            <a:r>
              <a:rPr lang="en-US" sz="2200" dirty="0" err="1" smtClean="0">
                <a:solidFill>
                  <a:schemeClr val="tx2">
                    <a:lumMod val="20000"/>
                    <a:lumOff val="80000"/>
                  </a:schemeClr>
                </a:solidFill>
                <a:latin typeface="Calibri"/>
                <a:ea typeface="Calibri"/>
                <a:cs typeface="Calibri"/>
                <a:sym typeface="Calibri"/>
              </a:rPr>
              <a:t>Akshata</a:t>
            </a:r>
            <a:r>
              <a:rPr lang="en-US" sz="2200" dirty="0" smtClean="0">
                <a:solidFill>
                  <a:schemeClr val="tx2">
                    <a:lumMod val="20000"/>
                    <a:lumOff val="80000"/>
                  </a:schemeClr>
                </a:solidFill>
                <a:latin typeface="Calibri"/>
                <a:ea typeface="Calibri"/>
                <a:cs typeface="Calibri"/>
                <a:sym typeface="Calibri"/>
              </a:rPr>
              <a:t> </a:t>
            </a:r>
            <a:r>
              <a:rPr lang="en-US" sz="2200" dirty="0" err="1" smtClean="0">
                <a:solidFill>
                  <a:schemeClr val="tx2">
                    <a:lumMod val="20000"/>
                    <a:lumOff val="80000"/>
                  </a:schemeClr>
                </a:solidFill>
                <a:latin typeface="Calibri"/>
                <a:ea typeface="Calibri"/>
                <a:cs typeface="Calibri"/>
                <a:sym typeface="Calibri"/>
              </a:rPr>
              <a:t>Patil</a:t>
            </a:r>
            <a:endParaRPr lang="en-US" sz="2200" dirty="0" smtClean="0">
              <a:solidFill>
                <a:schemeClr val="tx2">
                  <a:lumMod val="20000"/>
                  <a:lumOff val="80000"/>
                </a:schemeClr>
              </a:solidFill>
              <a:latin typeface="Calibri"/>
              <a:ea typeface="Calibri"/>
              <a:cs typeface="Calibri"/>
              <a:sym typeface="Calibri"/>
            </a:endParaRPr>
          </a:p>
          <a:p>
            <a:pPr marL="228600" lvl="0" indent="-228600">
              <a:lnSpc>
                <a:spcPct val="115000"/>
              </a:lnSpc>
              <a:buSzPts val="1400"/>
              <a:buAutoNum type="arabicPeriod"/>
            </a:pPr>
            <a:r>
              <a:rPr lang="en-US" sz="2200" dirty="0" err="1" smtClean="0">
                <a:solidFill>
                  <a:schemeClr val="tx2">
                    <a:lumMod val="20000"/>
                    <a:lumOff val="80000"/>
                  </a:schemeClr>
                </a:solidFill>
                <a:latin typeface="Calibri"/>
                <a:ea typeface="Calibri"/>
                <a:cs typeface="Calibri"/>
                <a:sym typeface="Calibri"/>
              </a:rPr>
              <a:t>Aishwarya</a:t>
            </a:r>
            <a:r>
              <a:rPr lang="en-US" sz="2200" dirty="0" smtClean="0">
                <a:solidFill>
                  <a:schemeClr val="tx2">
                    <a:lumMod val="20000"/>
                    <a:lumOff val="80000"/>
                  </a:schemeClr>
                </a:solidFill>
                <a:latin typeface="Calibri"/>
                <a:ea typeface="Calibri"/>
                <a:cs typeface="Calibri"/>
                <a:sym typeface="Calibri"/>
              </a:rPr>
              <a:t> </a:t>
            </a:r>
            <a:r>
              <a:rPr lang="en-US" sz="2200" dirty="0" err="1" smtClean="0">
                <a:solidFill>
                  <a:schemeClr val="tx2">
                    <a:lumMod val="20000"/>
                    <a:lumOff val="80000"/>
                  </a:schemeClr>
                </a:solidFill>
                <a:latin typeface="Calibri"/>
                <a:ea typeface="Calibri"/>
                <a:cs typeface="Calibri"/>
                <a:sym typeface="Calibri"/>
              </a:rPr>
              <a:t>Chavan</a:t>
            </a:r>
            <a:endParaRPr lang="en-US" sz="2200" dirty="0" smtClean="0">
              <a:solidFill>
                <a:schemeClr val="tx2">
                  <a:lumMod val="20000"/>
                  <a:lumOff val="80000"/>
                </a:schemeClr>
              </a:solidFill>
              <a:latin typeface="Calibri"/>
              <a:ea typeface="Calibri"/>
              <a:cs typeface="Calibri"/>
              <a:sym typeface="Calibri"/>
            </a:endParaRPr>
          </a:p>
          <a:p>
            <a:pPr marL="228600" lvl="0" indent="-228600">
              <a:lnSpc>
                <a:spcPct val="115000"/>
              </a:lnSpc>
              <a:buSzPts val="1400"/>
              <a:buAutoNum type="arabicPeriod"/>
            </a:pPr>
            <a:r>
              <a:rPr lang="en-US" sz="2200" dirty="0" err="1" smtClean="0">
                <a:solidFill>
                  <a:schemeClr val="tx2">
                    <a:lumMod val="20000"/>
                    <a:lumOff val="80000"/>
                  </a:schemeClr>
                </a:solidFill>
                <a:latin typeface="Calibri"/>
                <a:ea typeface="Calibri"/>
                <a:cs typeface="Calibri"/>
                <a:sym typeface="Calibri"/>
              </a:rPr>
              <a:t>Mansi</a:t>
            </a:r>
            <a:r>
              <a:rPr lang="en-US" sz="2200" dirty="0" smtClean="0">
                <a:solidFill>
                  <a:schemeClr val="tx2">
                    <a:lumMod val="20000"/>
                    <a:lumOff val="80000"/>
                  </a:schemeClr>
                </a:solidFill>
                <a:latin typeface="Calibri"/>
                <a:ea typeface="Calibri"/>
                <a:cs typeface="Calibri"/>
                <a:sym typeface="Calibri"/>
              </a:rPr>
              <a:t> </a:t>
            </a:r>
            <a:r>
              <a:rPr lang="en-US" sz="2200" dirty="0" err="1" smtClean="0">
                <a:solidFill>
                  <a:schemeClr val="tx2">
                    <a:lumMod val="20000"/>
                    <a:lumOff val="80000"/>
                  </a:schemeClr>
                </a:solidFill>
                <a:latin typeface="Calibri"/>
                <a:ea typeface="Calibri"/>
                <a:cs typeface="Calibri"/>
                <a:sym typeface="Calibri"/>
              </a:rPr>
              <a:t>Mayekar</a:t>
            </a:r>
            <a:endParaRPr lang="en-US" sz="2200" dirty="0" smtClean="0">
              <a:solidFill>
                <a:schemeClr val="tx2">
                  <a:lumMod val="20000"/>
                  <a:lumOff val="80000"/>
                </a:schemeClr>
              </a:solidFill>
              <a:latin typeface="Calibri"/>
              <a:ea typeface="Calibri"/>
              <a:cs typeface="Calibri"/>
              <a:sym typeface="Calibri"/>
            </a:endParaRPr>
          </a:p>
          <a:p>
            <a:pPr marL="228600" lvl="0" indent="-228600">
              <a:lnSpc>
                <a:spcPct val="115000"/>
              </a:lnSpc>
              <a:buSzPts val="1400"/>
              <a:buAutoNum type="arabicPeriod"/>
            </a:pPr>
            <a:r>
              <a:rPr lang="en-US" sz="2200" dirty="0" err="1" smtClean="0">
                <a:solidFill>
                  <a:schemeClr val="tx2">
                    <a:lumMod val="20000"/>
                    <a:lumOff val="80000"/>
                  </a:schemeClr>
                </a:solidFill>
                <a:latin typeface="Calibri"/>
                <a:ea typeface="Calibri"/>
                <a:cs typeface="Calibri"/>
                <a:sym typeface="Calibri"/>
              </a:rPr>
              <a:t>Sukanya</a:t>
            </a:r>
            <a:r>
              <a:rPr lang="en-US" sz="2200" dirty="0" smtClean="0">
                <a:solidFill>
                  <a:schemeClr val="tx2">
                    <a:lumMod val="20000"/>
                    <a:lumOff val="80000"/>
                  </a:schemeClr>
                </a:solidFill>
                <a:latin typeface="Calibri"/>
                <a:ea typeface="Calibri"/>
                <a:cs typeface="Calibri"/>
                <a:sym typeface="Calibri"/>
              </a:rPr>
              <a:t> </a:t>
            </a:r>
            <a:r>
              <a:rPr lang="en-US" sz="2200" dirty="0" err="1" smtClean="0">
                <a:solidFill>
                  <a:schemeClr val="tx2">
                    <a:lumMod val="20000"/>
                    <a:lumOff val="80000"/>
                  </a:schemeClr>
                </a:solidFill>
                <a:latin typeface="Calibri"/>
                <a:ea typeface="Calibri"/>
                <a:cs typeface="Calibri"/>
                <a:sym typeface="Calibri"/>
              </a:rPr>
              <a:t>Patil</a:t>
            </a:r>
            <a:r>
              <a:rPr lang="en-US" sz="2200" dirty="0" smtClean="0">
                <a:solidFill>
                  <a:schemeClr val="tx2">
                    <a:lumMod val="20000"/>
                    <a:lumOff val="80000"/>
                  </a:schemeClr>
                </a:solidFill>
                <a:latin typeface="Calibri"/>
                <a:ea typeface="Calibri"/>
                <a:cs typeface="Calibri"/>
                <a:sym typeface="Calibri"/>
              </a:rPr>
              <a:t>                                                               </a:t>
            </a:r>
          </a:p>
        </p:txBody>
      </p:sp>
    </p:spTree>
    <p:extLst>
      <p:ext uri="{BB962C8B-B14F-4D97-AF65-F5344CB8AC3E}">
        <p14:creationId xmlns:p14="http://schemas.microsoft.com/office/powerpoint/2010/main" xmlns="" val="19085393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kshata patil\OneDrive\Desktop\plain.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38138" y="219075"/>
            <a:ext cx="8467725" cy="6419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40894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kshata patil\OneDrive\Desktop\plain.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3867" y="-533400"/>
            <a:ext cx="9144000" cy="6781800"/>
          </a:xfrm>
          <a:prstGeom prst="rect">
            <a:avLst/>
          </a:prstGeom>
          <a:noFill/>
          <a:extLst>
            <a:ext uri="{909E8E84-426E-40DD-AFC4-6F175D3DCCD1}">
              <a14:hiddenFill xmlns:a14="http://schemas.microsoft.com/office/drawing/2010/main" xmlns="">
                <a:solidFill>
                  <a:srgbClr val="FFFFFF"/>
                </a:solidFill>
              </a14:hiddenFill>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04800" y="186267"/>
            <a:ext cx="8382000" cy="609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64094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kshata patil\OneDrive\Desktop\plain.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p:cNvSpPr/>
          <p:nvPr/>
        </p:nvSpPr>
        <p:spPr>
          <a:xfrm>
            <a:off x="2895600" y="457200"/>
            <a:ext cx="2656496" cy="861774"/>
          </a:xfrm>
          <a:prstGeom prst="rect">
            <a:avLst/>
          </a:prstGeom>
        </p:spPr>
        <p:txBody>
          <a:bodyPr wrap="none">
            <a:spAutoFit/>
          </a:bodyPr>
          <a:lstStyle/>
          <a:p>
            <a:r>
              <a:rPr lang="en-US" sz="5000" u="sng" dirty="0" smtClean="0">
                <a:solidFill>
                  <a:schemeClr val="bg1"/>
                </a:solidFill>
                <a:latin typeface="Algerian" pitchFamily="82" charset="0"/>
              </a:rPr>
              <a:t>output</a:t>
            </a:r>
            <a:r>
              <a:rPr lang="en-US" sz="5000" dirty="0" smtClean="0">
                <a:solidFill>
                  <a:schemeClr val="bg1"/>
                </a:solidFill>
                <a:latin typeface="Algerian" pitchFamily="82" charset="0"/>
              </a:rPr>
              <a:t>:</a:t>
            </a:r>
            <a:endParaRPr lang="en-US" sz="5000" dirty="0">
              <a:solidFill>
                <a:schemeClr val="bg1"/>
              </a:solidFill>
              <a:latin typeface="Algerian" pitchFamily="82" charset="0"/>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47650" y="1285106"/>
            <a:ext cx="8743950" cy="5344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29947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kshata patil\OneDrive\Desktop\plain.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p:cNvSpPr/>
          <p:nvPr/>
        </p:nvSpPr>
        <p:spPr>
          <a:xfrm>
            <a:off x="1828800" y="2831981"/>
            <a:ext cx="6096000" cy="1169551"/>
          </a:xfrm>
          <a:prstGeom prst="rect">
            <a:avLst/>
          </a:prstGeom>
        </p:spPr>
        <p:txBody>
          <a:bodyPr wrap="square">
            <a:spAutoFit/>
          </a:bodyPr>
          <a:lstStyle/>
          <a:p>
            <a:r>
              <a:rPr lang="en-US" sz="7000" i="1" u="sng" dirty="0">
                <a:solidFill>
                  <a:schemeClr val="bg1"/>
                </a:solidFill>
                <a:latin typeface="Algerian" pitchFamily="82" charset="0"/>
              </a:rPr>
              <a:t>Thank You</a:t>
            </a:r>
          </a:p>
        </p:txBody>
      </p:sp>
    </p:spTree>
    <p:extLst>
      <p:ext uri="{BB962C8B-B14F-4D97-AF65-F5344CB8AC3E}">
        <p14:creationId xmlns:p14="http://schemas.microsoft.com/office/powerpoint/2010/main" xmlns="" val="2471255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3074" name="Picture 2" descr="C:\Users\akshata patil\OneDrive\Desktop\plain.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457200" y="2057400"/>
            <a:ext cx="4710123" cy="707886"/>
          </a:xfrm>
          <a:prstGeom prst="rect">
            <a:avLst/>
          </a:prstGeom>
        </p:spPr>
        <p:txBody>
          <a:bodyPr wrap="square">
            <a:spAutoFit/>
          </a:bodyPr>
          <a:lstStyle/>
          <a:p>
            <a:r>
              <a:rPr lang="en-US" sz="4000" i="1" u="sng" dirty="0" smtClean="0">
                <a:solidFill>
                  <a:schemeClr val="bg1"/>
                </a:solidFill>
              </a:rPr>
              <a:t>Objective</a:t>
            </a:r>
            <a:r>
              <a:rPr lang="en-US" sz="4000" i="1" u="sng" dirty="0" smtClean="0">
                <a:solidFill>
                  <a:schemeClr val="tx2">
                    <a:lumMod val="20000"/>
                    <a:lumOff val="80000"/>
                  </a:schemeClr>
                </a:solidFill>
              </a:rPr>
              <a:t>:</a:t>
            </a:r>
            <a:r>
              <a:rPr lang="en-US" sz="4000" i="1" dirty="0" smtClean="0">
                <a:solidFill>
                  <a:schemeClr val="tx2">
                    <a:lumMod val="20000"/>
                    <a:lumOff val="80000"/>
                  </a:schemeClr>
                </a:solidFill>
              </a:rPr>
              <a:t> </a:t>
            </a:r>
            <a:endParaRPr lang="en-US" sz="4000" i="1" dirty="0">
              <a:solidFill>
                <a:schemeClr val="tx2">
                  <a:lumMod val="20000"/>
                  <a:lumOff val="80000"/>
                </a:schemeClr>
              </a:solidFill>
            </a:endParaRPr>
          </a:p>
        </p:txBody>
      </p:sp>
      <p:sp>
        <p:nvSpPr>
          <p:cNvPr id="5" name="Rectangle 4"/>
          <p:cNvSpPr/>
          <p:nvPr/>
        </p:nvSpPr>
        <p:spPr>
          <a:xfrm>
            <a:off x="3124200" y="457200"/>
            <a:ext cx="3200400" cy="938719"/>
          </a:xfrm>
          <a:prstGeom prst="rect">
            <a:avLst/>
          </a:prstGeom>
        </p:spPr>
        <p:txBody>
          <a:bodyPr wrap="square">
            <a:spAutoFit/>
          </a:bodyPr>
          <a:lstStyle/>
          <a:p>
            <a:r>
              <a:rPr lang="en-US" sz="5500" i="1" u="sng" dirty="0" smtClean="0">
                <a:solidFill>
                  <a:schemeClr val="bg1"/>
                </a:solidFill>
                <a:latin typeface="Algerian" pitchFamily="82" charset="0"/>
              </a:rPr>
              <a:t>Details</a:t>
            </a:r>
            <a:r>
              <a:rPr lang="en-US" sz="5500" i="1" u="sng" dirty="0" smtClean="0">
                <a:solidFill>
                  <a:schemeClr val="tx2">
                    <a:lumMod val="20000"/>
                    <a:lumOff val="80000"/>
                  </a:schemeClr>
                </a:solidFill>
                <a:latin typeface="Algerian" pitchFamily="82" charset="0"/>
              </a:rPr>
              <a:t> </a:t>
            </a:r>
            <a:endParaRPr lang="en-US" sz="5500" i="1" u="sng" dirty="0">
              <a:solidFill>
                <a:schemeClr val="tx2">
                  <a:lumMod val="20000"/>
                  <a:lumOff val="80000"/>
                </a:schemeClr>
              </a:solidFill>
              <a:latin typeface="Algerian" pitchFamily="82" charset="0"/>
            </a:endParaRPr>
          </a:p>
        </p:txBody>
      </p:sp>
      <p:sp>
        <p:nvSpPr>
          <p:cNvPr id="6" name="Rectangle 5"/>
          <p:cNvSpPr/>
          <p:nvPr/>
        </p:nvSpPr>
        <p:spPr>
          <a:xfrm>
            <a:off x="609600" y="3105835"/>
            <a:ext cx="7543800" cy="769441"/>
          </a:xfrm>
          <a:prstGeom prst="rect">
            <a:avLst/>
          </a:prstGeom>
        </p:spPr>
        <p:txBody>
          <a:bodyPr wrap="square">
            <a:spAutoFit/>
          </a:bodyPr>
          <a:lstStyle/>
          <a:p>
            <a:r>
              <a:rPr lang="en-US" sz="2200" dirty="0">
                <a:solidFill>
                  <a:schemeClr val="bg1"/>
                </a:solidFill>
              </a:rPr>
              <a:t>The aim of this project is to build a chatbot for a food delivery app client. </a:t>
            </a:r>
          </a:p>
        </p:txBody>
      </p:sp>
    </p:spTree>
    <p:extLst>
      <p:ext uri="{BB962C8B-B14F-4D97-AF65-F5344CB8AC3E}">
        <p14:creationId xmlns:p14="http://schemas.microsoft.com/office/powerpoint/2010/main" xmlns="" val="125614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9" name="Picture 2" descr="C:\Users\akshata patil\OneDrive\Desktop\plain.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70104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609600" y="1066800"/>
            <a:ext cx="6248400" cy="861774"/>
          </a:xfrm>
          <a:prstGeom prst="rect">
            <a:avLst/>
          </a:prstGeom>
        </p:spPr>
        <p:txBody>
          <a:bodyPr wrap="square">
            <a:spAutoFit/>
          </a:bodyPr>
          <a:lstStyle/>
          <a:p>
            <a:r>
              <a:rPr lang="en-US" sz="5000" dirty="0" smtClean="0">
                <a:solidFill>
                  <a:schemeClr val="bg1"/>
                </a:solidFill>
                <a:latin typeface="Algerian" pitchFamily="82" charset="0"/>
              </a:rPr>
              <a:t> </a:t>
            </a:r>
            <a:r>
              <a:rPr lang="en-US" sz="4200" dirty="0" smtClean="0">
                <a:solidFill>
                  <a:schemeClr val="bg1"/>
                </a:solidFill>
                <a:latin typeface="Algerian" pitchFamily="82" charset="0"/>
              </a:rPr>
              <a:t>What is Chatbot ?</a:t>
            </a:r>
            <a:endParaRPr lang="en-US" sz="4200" dirty="0">
              <a:solidFill>
                <a:schemeClr val="bg1"/>
              </a:solidFill>
              <a:latin typeface="Algerian" pitchFamily="82" charset="0"/>
            </a:endParaRPr>
          </a:p>
        </p:txBody>
      </p:sp>
      <p:sp>
        <p:nvSpPr>
          <p:cNvPr id="8" name="Rectangle 7"/>
          <p:cNvSpPr/>
          <p:nvPr/>
        </p:nvSpPr>
        <p:spPr>
          <a:xfrm>
            <a:off x="685800" y="2438400"/>
            <a:ext cx="7467600" cy="3139321"/>
          </a:xfrm>
          <a:prstGeom prst="rect">
            <a:avLst/>
          </a:prstGeom>
        </p:spPr>
        <p:txBody>
          <a:bodyPr wrap="square">
            <a:spAutoFit/>
          </a:bodyPr>
          <a:lstStyle/>
          <a:p>
            <a:pPr marL="342900" indent="-342900" algn="just" fontAlgn="base">
              <a:buFont typeface="Wingdings" pitchFamily="2" charset="2"/>
              <a:buChar char="q"/>
            </a:pPr>
            <a:r>
              <a:rPr lang="en-US" sz="2200" dirty="0">
                <a:solidFill>
                  <a:schemeClr val="bg1"/>
                </a:solidFill>
              </a:rPr>
              <a:t>A chatbot is an intelligent piece of software that is capable of communicating and performing actions similar to a human. </a:t>
            </a:r>
            <a:r>
              <a:rPr lang="en-US" sz="2200" dirty="0" err="1">
                <a:solidFill>
                  <a:schemeClr val="bg1"/>
                </a:solidFill>
              </a:rPr>
              <a:t>Chatbots</a:t>
            </a:r>
            <a:r>
              <a:rPr lang="en-US" sz="2200" dirty="0">
                <a:solidFill>
                  <a:schemeClr val="bg1"/>
                </a:solidFill>
              </a:rPr>
              <a:t> are used a lot in customer interaction, marketing on social network sites and instantly messaging the client. There are two basic types of chatbot models based on how they are built; Retrieval based and Generative based models.</a:t>
            </a:r>
          </a:p>
          <a:p>
            <a:pPr algn="just"/>
            <a:r>
              <a:rPr lang="en-US" sz="2200" u="sng" dirty="0">
                <a:solidFill>
                  <a:schemeClr val="bg1"/>
                </a:solidFill>
                <a:hlinkClick r:id="rId3"/>
              </a:rPr>
              <a:t/>
            </a:r>
            <a:br>
              <a:rPr lang="en-US" sz="2200" u="sng" dirty="0">
                <a:solidFill>
                  <a:schemeClr val="bg1"/>
                </a:solidFill>
                <a:hlinkClick r:id="rId3"/>
              </a:rPr>
            </a:br>
            <a:endParaRPr lang="en-US" sz="2200" dirty="0">
              <a:solidFill>
                <a:schemeClr val="bg1"/>
              </a:solidFill>
            </a:endParaRPr>
          </a:p>
        </p:txBody>
      </p:sp>
    </p:spTree>
    <p:extLst>
      <p:ext uri="{BB962C8B-B14F-4D97-AF65-F5344CB8AC3E}">
        <p14:creationId xmlns:p14="http://schemas.microsoft.com/office/powerpoint/2010/main" xmlns="" val="2781099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1026" name="Picture 2" descr="C:\Users\akshata patil\OneDrive\Desktop\plain.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52401"/>
            <a:ext cx="9144000" cy="67056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152400" y="533400"/>
            <a:ext cx="8458200" cy="6678751"/>
          </a:xfrm>
          <a:prstGeom prst="rect">
            <a:avLst/>
          </a:prstGeom>
        </p:spPr>
        <p:txBody>
          <a:bodyPr wrap="square">
            <a:spAutoFit/>
          </a:bodyPr>
          <a:lstStyle/>
          <a:p>
            <a:pPr fontAlgn="base"/>
            <a:r>
              <a:rPr lang="en-US" sz="4000" u="sng" dirty="0">
                <a:latin typeface="Algerian" pitchFamily="82" charset="0"/>
              </a:rPr>
              <a:t>There are two basic types of </a:t>
            </a:r>
            <a:r>
              <a:rPr lang="en-US" sz="4000" u="sng" dirty="0" err="1">
                <a:latin typeface="Algerian" pitchFamily="82" charset="0"/>
              </a:rPr>
              <a:t>chatbot</a:t>
            </a:r>
            <a:r>
              <a:rPr lang="en-US" sz="4000" u="sng" dirty="0">
                <a:latin typeface="Algerian" pitchFamily="82" charset="0"/>
              </a:rPr>
              <a:t> </a:t>
            </a:r>
            <a:r>
              <a:rPr lang="en-US" sz="4000" u="sng" dirty="0" smtClean="0">
                <a:latin typeface="Algerian" pitchFamily="82" charset="0"/>
              </a:rPr>
              <a:t>models:</a:t>
            </a:r>
          </a:p>
          <a:p>
            <a:pPr fontAlgn="base"/>
            <a:endParaRPr lang="en-US" dirty="0" smtClean="0"/>
          </a:p>
          <a:p>
            <a:pPr algn="just" fontAlgn="base"/>
            <a:r>
              <a:rPr lang="en-US" sz="2200" b="1" u="sng" dirty="0" smtClean="0">
                <a:latin typeface="Arial Rounded MT Bold" pitchFamily="34" charset="0"/>
              </a:rPr>
              <a:t>1</a:t>
            </a:r>
            <a:r>
              <a:rPr lang="en-US" sz="2200" b="1" u="sng" dirty="0">
                <a:latin typeface="Arial Rounded MT Bold" pitchFamily="34" charset="0"/>
              </a:rPr>
              <a:t>. Retrieval based </a:t>
            </a:r>
            <a:r>
              <a:rPr lang="en-US" sz="2200" b="1" u="sng" dirty="0" err="1">
                <a:latin typeface="Arial Rounded MT Bold" pitchFamily="34" charset="0"/>
              </a:rPr>
              <a:t>Chatbots</a:t>
            </a:r>
            <a:endParaRPr lang="en-US" sz="2200" b="1" u="sng" dirty="0">
              <a:latin typeface="Arial Rounded MT Bold" pitchFamily="34" charset="0"/>
            </a:endParaRPr>
          </a:p>
          <a:p>
            <a:pPr algn="just" fontAlgn="base"/>
            <a:r>
              <a:rPr lang="en-US" sz="2200" dirty="0"/>
              <a:t>A retrieval-based </a:t>
            </a:r>
            <a:r>
              <a:rPr lang="en-US" sz="2200" dirty="0" err="1"/>
              <a:t>chatbot</a:t>
            </a:r>
            <a:r>
              <a:rPr lang="en-US" sz="2200" dirty="0"/>
              <a:t> uses predefined input patterns and responses. It then uses some type of heuristic approach to select the appropriate response. It is widely used in the industry to make goal-oriented </a:t>
            </a:r>
            <a:r>
              <a:rPr lang="en-US" sz="2200" dirty="0" err="1"/>
              <a:t>chatbots</a:t>
            </a:r>
            <a:r>
              <a:rPr lang="en-US" sz="2200" dirty="0"/>
              <a:t> where we can customize the tone and flow of the </a:t>
            </a:r>
            <a:r>
              <a:rPr lang="en-US" sz="2200" dirty="0" err="1"/>
              <a:t>chatbot</a:t>
            </a:r>
            <a:r>
              <a:rPr lang="en-US" sz="2200" dirty="0"/>
              <a:t> to drive our customers with the best experience.</a:t>
            </a:r>
          </a:p>
          <a:p>
            <a:pPr algn="just" fontAlgn="base"/>
            <a:r>
              <a:rPr lang="en-US" sz="2200" b="1" u="sng" dirty="0">
                <a:latin typeface="Arial Rounded MT Bold" pitchFamily="34" charset="0"/>
              </a:rPr>
              <a:t>2. Generative based </a:t>
            </a:r>
            <a:r>
              <a:rPr lang="en-US" sz="2200" b="1" u="sng" dirty="0" err="1">
                <a:latin typeface="Arial Rounded MT Bold" pitchFamily="34" charset="0"/>
              </a:rPr>
              <a:t>Chatbots</a:t>
            </a:r>
            <a:endParaRPr lang="en-US" sz="2200" b="1" u="sng" dirty="0">
              <a:latin typeface="Arial Rounded MT Bold" pitchFamily="34" charset="0"/>
            </a:endParaRPr>
          </a:p>
          <a:p>
            <a:pPr algn="just" fontAlgn="base"/>
            <a:r>
              <a:rPr lang="en-US" sz="2200" dirty="0"/>
              <a:t>Generative models are not based on some predefined responses.</a:t>
            </a:r>
          </a:p>
          <a:p>
            <a:pPr algn="just" fontAlgn="base"/>
            <a:r>
              <a:rPr lang="en-US" sz="2200" dirty="0"/>
              <a:t>They are based on </a:t>
            </a:r>
            <a:r>
              <a:rPr lang="en-US" sz="2200" dirty="0" err="1"/>
              <a:t>seq</a:t>
            </a:r>
            <a:r>
              <a:rPr lang="en-US" sz="2200" dirty="0"/>
              <a:t> 2 </a:t>
            </a:r>
            <a:r>
              <a:rPr lang="en-US" sz="2200" dirty="0" err="1"/>
              <a:t>seq</a:t>
            </a:r>
            <a:r>
              <a:rPr lang="en-US" sz="2200" dirty="0"/>
              <a:t> neural networks. It is the same idea as machine translation. In machine translation, we translate the source code from one language to another language but here, we are going to transform input into an output. It needs a large amount of data and it is based on Deep Neural networks.</a:t>
            </a:r>
          </a:p>
          <a:p>
            <a:pPr algn="just"/>
            <a:r>
              <a:rPr lang="en-US" sz="2200" dirty="0"/>
              <a:t/>
            </a:r>
            <a:br>
              <a:rPr lang="en-US" sz="2200" dirty="0"/>
            </a:br>
            <a:endParaRPr lang="en-US" sz="2200" dirty="0"/>
          </a:p>
        </p:txBody>
      </p:sp>
    </p:spTree>
    <p:extLst>
      <p:ext uri="{BB962C8B-B14F-4D97-AF65-F5344CB8AC3E}">
        <p14:creationId xmlns:p14="http://schemas.microsoft.com/office/powerpoint/2010/main" xmlns="" val="4030437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2050" name="Picture 2" descr="C:\Users\akshata patil\OneDrive\Desktop\plain.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304800"/>
            <a:ext cx="9144000" cy="71628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457200" y="152400"/>
            <a:ext cx="7086600" cy="2031325"/>
          </a:xfrm>
          <a:prstGeom prst="rect">
            <a:avLst/>
          </a:prstGeom>
        </p:spPr>
        <p:txBody>
          <a:bodyPr wrap="square">
            <a:spAutoFit/>
          </a:bodyPr>
          <a:lstStyle/>
          <a:p>
            <a:pPr fontAlgn="base"/>
            <a:r>
              <a:rPr lang="en-US" sz="4500" dirty="0">
                <a:latin typeface="Algerian" pitchFamily="82" charset="0"/>
              </a:rPr>
              <a:t>How to Make </a:t>
            </a:r>
            <a:r>
              <a:rPr lang="en-US" sz="4500" dirty="0" err="1">
                <a:latin typeface="Algerian" pitchFamily="82" charset="0"/>
              </a:rPr>
              <a:t>Chatbot</a:t>
            </a:r>
            <a:r>
              <a:rPr lang="en-US" sz="4500" dirty="0">
                <a:latin typeface="Algerian" pitchFamily="82" charset="0"/>
              </a:rPr>
              <a:t> in Python?</a:t>
            </a:r>
          </a:p>
          <a:p>
            <a:r>
              <a:rPr lang="en-US" dirty="0"/>
              <a:t/>
            </a:r>
            <a:br>
              <a:rPr lang="en-US" dirty="0"/>
            </a:br>
            <a:endParaRPr lang="en-US" dirty="0"/>
          </a:p>
        </p:txBody>
      </p:sp>
      <p:sp>
        <p:nvSpPr>
          <p:cNvPr id="5" name="Rectangle 4"/>
          <p:cNvSpPr/>
          <p:nvPr/>
        </p:nvSpPr>
        <p:spPr>
          <a:xfrm>
            <a:off x="76200" y="1447800"/>
            <a:ext cx="8839200" cy="5262979"/>
          </a:xfrm>
          <a:prstGeom prst="rect">
            <a:avLst/>
          </a:prstGeom>
        </p:spPr>
        <p:txBody>
          <a:bodyPr wrap="square">
            <a:spAutoFit/>
          </a:bodyPr>
          <a:lstStyle/>
          <a:p>
            <a:pPr marL="342900" indent="-342900" algn="just" fontAlgn="base">
              <a:buFont typeface="Wingdings" pitchFamily="2" charset="2"/>
              <a:buChar char="q"/>
            </a:pPr>
            <a:r>
              <a:rPr lang="en-US" sz="2200" dirty="0"/>
              <a:t>Now we are going to build the </a:t>
            </a:r>
            <a:r>
              <a:rPr lang="en-US" sz="2200" dirty="0" err="1"/>
              <a:t>chatbot</a:t>
            </a:r>
            <a:r>
              <a:rPr lang="en-US" sz="2200" dirty="0"/>
              <a:t> using Python but first, let us see the file structure and the type of files we will be creating</a:t>
            </a:r>
            <a:r>
              <a:rPr lang="en-US" sz="2200" dirty="0" smtClean="0"/>
              <a:t>:</a:t>
            </a:r>
          </a:p>
          <a:p>
            <a:pPr algn="just" fontAlgn="base"/>
            <a:endParaRPr lang="en-US" sz="2200" dirty="0"/>
          </a:p>
          <a:p>
            <a:pPr marL="285750" indent="-285750" algn="just" fontAlgn="base">
              <a:buFont typeface="Wingdings" pitchFamily="2" charset="2"/>
              <a:buChar char="Ø"/>
            </a:pPr>
            <a:r>
              <a:rPr lang="en-US" b="1" u="sng" dirty="0" err="1" smtClean="0"/>
              <a:t>Intents.json</a:t>
            </a:r>
            <a:r>
              <a:rPr lang="en-US" b="1" dirty="0" smtClean="0"/>
              <a:t> –</a:t>
            </a:r>
            <a:r>
              <a:rPr lang="en-US" dirty="0"/>
              <a:t> The data file which has predefined patterns and responses</a:t>
            </a:r>
            <a:r>
              <a:rPr lang="en-US" dirty="0" smtClean="0"/>
              <a:t>.</a:t>
            </a:r>
          </a:p>
          <a:p>
            <a:pPr algn="just" fontAlgn="base"/>
            <a:endParaRPr lang="en-US" dirty="0"/>
          </a:p>
          <a:p>
            <a:pPr marL="285750" indent="-285750" algn="just" fontAlgn="base">
              <a:buFont typeface="Wingdings" pitchFamily="2" charset="2"/>
              <a:buChar char="Ø"/>
            </a:pPr>
            <a:r>
              <a:rPr lang="en-US" b="1" dirty="0"/>
              <a:t>train_chatbot.py –</a:t>
            </a:r>
            <a:r>
              <a:rPr lang="en-US" dirty="0"/>
              <a:t> In this Python file, we wrote a script to build the model and train our </a:t>
            </a:r>
            <a:r>
              <a:rPr lang="en-US" dirty="0" err="1"/>
              <a:t>chatbot</a:t>
            </a:r>
            <a:r>
              <a:rPr lang="en-US" dirty="0" smtClean="0"/>
              <a:t>.</a:t>
            </a:r>
          </a:p>
          <a:p>
            <a:pPr marL="285750" indent="-285750" algn="just" fontAlgn="base">
              <a:buFont typeface="Wingdings" pitchFamily="2" charset="2"/>
              <a:buChar char="Ø"/>
            </a:pPr>
            <a:endParaRPr lang="en-US" dirty="0"/>
          </a:p>
          <a:p>
            <a:pPr marL="285750" indent="-285750" algn="just" fontAlgn="base">
              <a:buFont typeface="Wingdings" pitchFamily="2" charset="2"/>
              <a:buChar char="Ø"/>
            </a:pPr>
            <a:r>
              <a:rPr lang="en-US" b="1" dirty="0" err="1"/>
              <a:t>Words.pkl</a:t>
            </a:r>
            <a:r>
              <a:rPr lang="en-US" b="1" dirty="0"/>
              <a:t> –</a:t>
            </a:r>
            <a:r>
              <a:rPr lang="en-US" dirty="0"/>
              <a:t> This is a pickle file in which we store the words Python object that contains a list of our vocabulary</a:t>
            </a:r>
            <a:r>
              <a:rPr lang="en-US" dirty="0" smtClean="0"/>
              <a:t>.</a:t>
            </a:r>
          </a:p>
          <a:p>
            <a:pPr marL="285750" indent="-285750" algn="just" fontAlgn="base">
              <a:buFont typeface="Wingdings" pitchFamily="2" charset="2"/>
              <a:buChar char="Ø"/>
            </a:pPr>
            <a:endParaRPr lang="en-US" dirty="0"/>
          </a:p>
          <a:p>
            <a:pPr marL="285750" indent="-285750" algn="just" fontAlgn="base">
              <a:buFont typeface="Wingdings" pitchFamily="2" charset="2"/>
              <a:buChar char="Ø"/>
            </a:pPr>
            <a:r>
              <a:rPr lang="en-US" b="1" dirty="0" err="1"/>
              <a:t>Classes.pkl</a:t>
            </a:r>
            <a:r>
              <a:rPr lang="en-US" b="1" dirty="0"/>
              <a:t> –</a:t>
            </a:r>
            <a:r>
              <a:rPr lang="en-US" dirty="0"/>
              <a:t> The classes pickle file contains the list of categories</a:t>
            </a:r>
            <a:r>
              <a:rPr lang="en-US" dirty="0" smtClean="0"/>
              <a:t>.</a:t>
            </a:r>
          </a:p>
          <a:p>
            <a:pPr marL="285750" indent="-285750" algn="just" fontAlgn="base">
              <a:buFont typeface="Wingdings" pitchFamily="2" charset="2"/>
              <a:buChar char="Ø"/>
            </a:pPr>
            <a:endParaRPr lang="en-US" dirty="0"/>
          </a:p>
          <a:p>
            <a:pPr marL="285750" indent="-285750" algn="just" fontAlgn="base">
              <a:buFont typeface="Wingdings" pitchFamily="2" charset="2"/>
              <a:buChar char="Ø"/>
            </a:pPr>
            <a:r>
              <a:rPr lang="en-US" b="1" dirty="0"/>
              <a:t>Chatbot_model.h5 –</a:t>
            </a:r>
            <a:r>
              <a:rPr lang="en-US" dirty="0"/>
              <a:t> This is the trained model that contains information about the model and has weights of the neurons</a:t>
            </a:r>
            <a:r>
              <a:rPr lang="en-US" dirty="0" smtClean="0"/>
              <a:t>.</a:t>
            </a:r>
          </a:p>
          <a:p>
            <a:pPr marL="285750" indent="-285750" algn="just" fontAlgn="base">
              <a:buFont typeface="Wingdings" pitchFamily="2" charset="2"/>
              <a:buChar char="Ø"/>
            </a:pPr>
            <a:endParaRPr lang="en-US" dirty="0"/>
          </a:p>
          <a:p>
            <a:pPr marL="285750" indent="-285750" algn="just" fontAlgn="base">
              <a:buFont typeface="Wingdings" pitchFamily="2" charset="2"/>
              <a:buChar char="Ø"/>
            </a:pPr>
            <a:r>
              <a:rPr lang="en-US" b="1" dirty="0"/>
              <a:t>Chatgui.py –</a:t>
            </a:r>
            <a:r>
              <a:rPr lang="en-US" dirty="0"/>
              <a:t> This is the Python script in which we implemented GUI for our </a:t>
            </a:r>
            <a:r>
              <a:rPr lang="en-US" dirty="0" err="1"/>
              <a:t>chatbot</a:t>
            </a:r>
            <a:r>
              <a:rPr lang="en-US" dirty="0"/>
              <a:t>. Users can easily interact with the bot</a:t>
            </a:r>
            <a:r>
              <a:rPr lang="en-US" dirty="0" smtClean="0"/>
              <a:t>.</a:t>
            </a:r>
            <a:endParaRPr lang="en-US" dirty="0"/>
          </a:p>
        </p:txBody>
      </p:sp>
    </p:spTree>
    <p:extLst>
      <p:ext uri="{BB962C8B-B14F-4D97-AF65-F5344CB8AC3E}">
        <p14:creationId xmlns:p14="http://schemas.microsoft.com/office/powerpoint/2010/main" xmlns="" val="32958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5124" name="Picture 4" descr="limitations of the chatbots - use cas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60933"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5294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descr="C:\Users\akshata patil\OneDrive\Desktop\plain.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0" y="-76200"/>
            <a:ext cx="9144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4098" name="Picture 2" descr="A Complete Guide to Chatbot Development: From Tools to Best Practice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467" y="-76200"/>
            <a:ext cx="9144000" cy="69342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533400" y="4343400"/>
            <a:ext cx="4800600" cy="923330"/>
          </a:xfrm>
          <a:prstGeom prst="rect">
            <a:avLst/>
          </a:prstGeom>
        </p:spPr>
        <p:txBody>
          <a:bodyPr wrap="square">
            <a:spAutoFit/>
          </a:bodyPr>
          <a:lstStyle/>
          <a:p>
            <a:r>
              <a:rPr lang="en-US" dirty="0" smtClean="0">
                <a:solidFill>
                  <a:schemeClr val="bg1"/>
                </a:solidFill>
              </a:rPr>
              <a:t>     DATA STOR</a:t>
            </a:r>
            <a:r>
              <a:rPr lang="en-US" dirty="0">
                <a:solidFill>
                  <a:schemeClr val="bg1"/>
                </a:solidFill>
              </a:rPr>
              <a:t>E</a:t>
            </a:r>
            <a:endParaRPr lang="en-US" dirty="0" smtClean="0">
              <a:solidFill>
                <a:schemeClr val="bg1"/>
              </a:solidFill>
            </a:endParaRPr>
          </a:p>
          <a:p>
            <a:r>
              <a:rPr lang="en-US" dirty="0" smtClean="0">
                <a:solidFill>
                  <a:schemeClr val="bg1"/>
                </a:solidFill>
              </a:rPr>
              <a:t>(Interaction  history</a:t>
            </a:r>
          </a:p>
          <a:p>
            <a:r>
              <a:rPr lang="en-US" dirty="0" smtClean="0">
                <a:solidFill>
                  <a:schemeClr val="bg1"/>
                </a:solidFill>
              </a:rPr>
              <a:t>     &amp; analytics)</a:t>
            </a:r>
            <a:endParaRPr lang="en-US" dirty="0">
              <a:solidFill>
                <a:schemeClr val="bg1"/>
              </a:solidFill>
            </a:endParaRPr>
          </a:p>
        </p:txBody>
      </p:sp>
      <p:sp>
        <p:nvSpPr>
          <p:cNvPr id="4" name="Rectangle 3"/>
          <p:cNvSpPr/>
          <p:nvPr/>
        </p:nvSpPr>
        <p:spPr>
          <a:xfrm>
            <a:off x="1905000" y="1219200"/>
            <a:ext cx="4953000" cy="1477328"/>
          </a:xfrm>
          <a:prstGeom prst="rect">
            <a:avLst/>
          </a:prstGeom>
        </p:spPr>
        <p:txBody>
          <a:bodyPr wrap="square">
            <a:spAutoFit/>
          </a:bodyPr>
          <a:lstStyle/>
          <a:p>
            <a:r>
              <a:rPr lang="en-US" dirty="0" smtClean="0">
                <a:solidFill>
                  <a:schemeClr val="bg1"/>
                </a:solidFill>
              </a:rPr>
              <a:t>    </a:t>
            </a:r>
          </a:p>
          <a:p>
            <a:r>
              <a:rPr lang="en-US" dirty="0">
                <a:solidFill>
                  <a:schemeClr val="bg1"/>
                </a:solidFill>
              </a:rPr>
              <a:t> </a:t>
            </a:r>
            <a:r>
              <a:rPr lang="en-US" dirty="0" smtClean="0">
                <a:solidFill>
                  <a:schemeClr val="bg1"/>
                </a:solidFill>
              </a:rPr>
              <a:t>                      NATURAL LANGUAG</a:t>
            </a:r>
            <a:r>
              <a:rPr lang="en-US" dirty="0">
                <a:solidFill>
                  <a:schemeClr val="bg1"/>
                </a:solidFill>
              </a:rPr>
              <a:t>E</a:t>
            </a:r>
            <a:r>
              <a:rPr lang="en-US" dirty="0" smtClean="0">
                <a:solidFill>
                  <a:schemeClr val="bg1"/>
                </a:solidFill>
              </a:rPr>
              <a:t> </a:t>
            </a:r>
          </a:p>
          <a:p>
            <a:r>
              <a:rPr lang="en-US" dirty="0">
                <a:solidFill>
                  <a:schemeClr val="bg1"/>
                </a:solidFill>
              </a:rPr>
              <a:t> </a:t>
            </a:r>
            <a:r>
              <a:rPr lang="en-US" dirty="0" smtClean="0">
                <a:solidFill>
                  <a:schemeClr val="bg1"/>
                </a:solidFill>
              </a:rPr>
              <a:t>                        PROCESSING (NLP)</a:t>
            </a:r>
            <a:endParaRPr lang="en-US" dirty="0">
              <a:solidFill>
                <a:schemeClr val="bg1"/>
              </a:solidFill>
            </a:endParaRPr>
          </a:p>
          <a:p>
            <a:r>
              <a:rPr lang="en-US" dirty="0"/>
              <a:t/>
            </a:r>
            <a:br>
              <a:rPr lang="en-US" dirty="0"/>
            </a:br>
            <a:endParaRPr lang="en-US" dirty="0"/>
          </a:p>
        </p:txBody>
      </p:sp>
    </p:spTree>
    <p:extLst>
      <p:ext uri="{BB962C8B-B14F-4D97-AF65-F5344CB8AC3E}">
        <p14:creationId xmlns:p14="http://schemas.microsoft.com/office/powerpoint/2010/main" xmlns="" val="22401173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3074" name="Picture 2" descr="C:\Users\akshata patil\OneDrive\Desktop\plain.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
            <a:ext cx="9144000" cy="6857999"/>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152400" y="380999"/>
            <a:ext cx="8686800" cy="5463034"/>
          </a:xfrm>
          <a:prstGeom prst="rect">
            <a:avLst/>
          </a:prstGeom>
        </p:spPr>
        <p:txBody>
          <a:bodyPr wrap="square">
            <a:spAutoFit/>
          </a:bodyPr>
          <a:lstStyle/>
          <a:p>
            <a:pPr algn="just" fontAlgn="base"/>
            <a:r>
              <a:rPr lang="en-US" sz="3500" dirty="0">
                <a:latin typeface="Algerian" pitchFamily="82" charset="0"/>
              </a:rPr>
              <a:t>Here are the 5 steps to create a </a:t>
            </a:r>
            <a:r>
              <a:rPr lang="en-US" sz="3500" dirty="0" err="1">
                <a:latin typeface="Algerian" pitchFamily="82" charset="0"/>
              </a:rPr>
              <a:t>chatbot</a:t>
            </a:r>
            <a:r>
              <a:rPr lang="en-US" sz="3500" dirty="0">
                <a:latin typeface="Algerian" pitchFamily="82" charset="0"/>
              </a:rPr>
              <a:t> in Python from scratch:</a:t>
            </a:r>
          </a:p>
          <a:p>
            <a:pPr fontAlgn="base"/>
            <a:endParaRPr lang="en-US" dirty="0"/>
          </a:p>
          <a:p>
            <a:pPr marL="342900" indent="-342900" algn="just" fontAlgn="base">
              <a:buFont typeface="Wingdings" pitchFamily="2" charset="2"/>
              <a:buChar char="Ø"/>
            </a:pPr>
            <a:r>
              <a:rPr lang="en-US" sz="2500" dirty="0" smtClean="0"/>
              <a:t>Import </a:t>
            </a:r>
            <a:r>
              <a:rPr lang="en-US" sz="2500" dirty="0"/>
              <a:t>and load the data </a:t>
            </a:r>
            <a:r>
              <a:rPr lang="en-US" sz="2500" dirty="0" smtClean="0"/>
              <a:t>file</a:t>
            </a:r>
          </a:p>
          <a:p>
            <a:pPr algn="just" fontAlgn="base"/>
            <a:endParaRPr lang="en-US" sz="2500" dirty="0"/>
          </a:p>
          <a:p>
            <a:pPr marL="342900" indent="-342900" algn="just" fontAlgn="base">
              <a:buFont typeface="Wingdings" pitchFamily="2" charset="2"/>
              <a:buChar char="Ø"/>
            </a:pPr>
            <a:r>
              <a:rPr lang="en-US" sz="2500" dirty="0"/>
              <a:t>Preprocess </a:t>
            </a:r>
            <a:r>
              <a:rPr lang="en-US" sz="2500" dirty="0" smtClean="0"/>
              <a:t>data</a:t>
            </a:r>
          </a:p>
          <a:p>
            <a:pPr algn="just" fontAlgn="base"/>
            <a:endParaRPr lang="en-US" sz="2500" dirty="0"/>
          </a:p>
          <a:p>
            <a:pPr marL="342900" indent="-342900" algn="just" fontAlgn="base">
              <a:buFont typeface="Wingdings" pitchFamily="2" charset="2"/>
              <a:buChar char="Ø"/>
            </a:pPr>
            <a:r>
              <a:rPr lang="en-US" sz="2500" dirty="0"/>
              <a:t>Create training and testing </a:t>
            </a:r>
            <a:r>
              <a:rPr lang="en-US" sz="2500" dirty="0" smtClean="0"/>
              <a:t>data</a:t>
            </a:r>
          </a:p>
          <a:p>
            <a:pPr algn="just" fontAlgn="base"/>
            <a:endParaRPr lang="en-US" sz="2500" dirty="0"/>
          </a:p>
          <a:p>
            <a:pPr marL="342900" indent="-342900" algn="just" fontAlgn="base">
              <a:buFont typeface="Wingdings" pitchFamily="2" charset="2"/>
              <a:buChar char="Ø"/>
            </a:pPr>
            <a:r>
              <a:rPr lang="en-US" sz="2500" dirty="0"/>
              <a:t>Build the </a:t>
            </a:r>
            <a:r>
              <a:rPr lang="en-US" sz="2500" dirty="0" smtClean="0"/>
              <a:t>model</a:t>
            </a:r>
          </a:p>
          <a:p>
            <a:pPr algn="just" fontAlgn="base"/>
            <a:endParaRPr lang="en-US" sz="2500" dirty="0"/>
          </a:p>
          <a:p>
            <a:pPr marL="342900" indent="-342900" algn="just" fontAlgn="base">
              <a:buFont typeface="Wingdings" pitchFamily="2" charset="2"/>
              <a:buChar char="Ø"/>
            </a:pPr>
            <a:r>
              <a:rPr lang="en-US" sz="2500" dirty="0"/>
              <a:t>Predict the response</a:t>
            </a:r>
          </a:p>
          <a:p>
            <a:r>
              <a:rPr lang="en-US" dirty="0"/>
              <a:t/>
            </a:r>
            <a:br>
              <a:rPr lang="en-US" dirty="0"/>
            </a:br>
            <a:endParaRPr lang="en-US" dirty="0"/>
          </a:p>
        </p:txBody>
      </p:sp>
    </p:spTree>
    <p:extLst>
      <p:ext uri="{BB962C8B-B14F-4D97-AF65-F5344CB8AC3E}">
        <p14:creationId xmlns:p14="http://schemas.microsoft.com/office/powerpoint/2010/main" xmlns="" val="4554974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527</TotalTime>
  <Words>856</Words>
  <Application>Microsoft Office PowerPoint</Application>
  <PresentationFormat>On-screen Show (4:3)</PresentationFormat>
  <Paragraphs>92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akshata patil</dc:creator>
  <cp:lastModifiedBy>BHC228</cp:lastModifiedBy>
  <cp:revision>27</cp:revision>
  <dcterms:created xsi:type="dcterms:W3CDTF">2022-01-29T12:05:23Z</dcterms:created>
  <dcterms:modified xsi:type="dcterms:W3CDTF">2022-02-16T10:38:34Z</dcterms:modified>
</cp:coreProperties>
</file>