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6FD1-DF9A-4385-BEC2-BA75A2FFA0B5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53431-9EF9-47AA-A86A-B24C3D53B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35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73ACC-D649-FDB9-AA59-15594E042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6457C-08B8-27FF-8D88-12E5C3378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E7AA6-C737-59B0-F93E-8B6D3134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D2CE-000D-4DA0-83C9-537228C61F2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42B61-39DF-E089-E6B6-29862F7B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FF870-0D77-9172-8EC0-F41638CD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92B1-1581-41D9-990F-7345FBE4DF8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SlideFooter" descr="Classification: Restricted Contains PII: No">
            <a:extLst>
              <a:ext uri="{FF2B5EF4-FFF2-40B4-BE49-F238E27FC236}">
                <a16:creationId xmlns:a16="http://schemas.microsoft.com/office/drawing/2014/main" id="{DF749EB1-0BF6-4153-1209-097EE7EDAFB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473623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A9B5-8158-9D69-0208-FDD3DBCD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6C6A6-92F7-C422-9770-4113F5DAE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9A127-0DF3-FCAA-DD25-18EC7C3A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D2CE-000D-4DA0-83C9-537228C61F2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A535B-96D7-3CF5-49D0-A946FA95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9EED8-149D-7E47-0B8A-83CDC52E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92B1-1581-41D9-990F-7345FBE4DF8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Restricted Contains PII: No">
            <a:extLst>
              <a:ext uri="{FF2B5EF4-FFF2-40B4-BE49-F238E27FC236}">
                <a16:creationId xmlns:a16="http://schemas.microsoft.com/office/drawing/2014/main" id="{B46347A8-8C1A-F73C-298F-0F72CA979D8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554963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D0432-3468-6F23-C9C7-3944235C3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93DD5-A81A-BF62-528F-2874CFCE0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90573-E9DE-F932-B8DE-C161EB91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D2CE-000D-4DA0-83C9-537228C61F2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FD9D5-1504-4E7F-435F-7E9197B9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2BCC0-96D3-0F01-CF17-D4E18E63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92B1-1581-41D9-990F-7345FBE4DF8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Vertical Title and TextFooter" descr="Classification: Restricted Contains PII: No">
            <a:extLst>
              <a:ext uri="{FF2B5EF4-FFF2-40B4-BE49-F238E27FC236}">
                <a16:creationId xmlns:a16="http://schemas.microsoft.com/office/drawing/2014/main" id="{266007E0-E35A-5099-1449-269120C22A0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689119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C71B-F625-53CC-4822-6FF85B35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DA88C-67F3-A0AB-A119-C17333F0A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841FC-480F-C70E-309C-2190B2EE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D2CE-000D-4DA0-83C9-537228C61F2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58A-3A86-2ACE-BB7B-CF2AF884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D2576-559E-B8F6-3919-C67ED137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92B1-1581-41D9-990F-7345FBE4DF8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Restricted Contains PII: No">
            <a:extLst>
              <a:ext uri="{FF2B5EF4-FFF2-40B4-BE49-F238E27FC236}">
                <a16:creationId xmlns:a16="http://schemas.microsoft.com/office/drawing/2014/main" id="{F2920CA0-74DE-B2B1-65A0-30BFE307BC9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7531573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B8E9-216B-2E3B-7633-2FB3ECB47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741E1-D751-1F2D-ACCD-D98B25F3D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EAED5-CC50-34EA-CB4C-FE1A3759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D2CE-000D-4DA0-83C9-537228C61F2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48288-C720-011A-C563-8A0298C0D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003F9-C6A5-0A52-FF17-5FB694ED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92B1-1581-41D9-990F-7345FBE4DF8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Section HeaderFooter" descr="Classification: Restricted Contains PII: No">
            <a:extLst>
              <a:ext uri="{FF2B5EF4-FFF2-40B4-BE49-F238E27FC236}">
                <a16:creationId xmlns:a16="http://schemas.microsoft.com/office/drawing/2014/main" id="{18DB39D5-C749-D22F-C767-1FD7A4CB177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1439372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5BD5-3155-4D76-8B47-0E10ECA2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DDF87-2761-2200-8BAC-6716B35C5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75979-A89F-F1B3-9241-84426A47F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5D33A-C958-5FDF-AC1A-8BFE34F8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D2CE-000D-4DA0-83C9-537228C61F2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ED112-BD3A-7E59-5F0C-940E076F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20D7B-D45C-A63C-243A-4EBD734C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92B1-1581-41D9-990F-7345FBE4DF8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Two ContentFooter" descr="Classification: Restricted Contains PII: No">
            <a:extLst>
              <a:ext uri="{FF2B5EF4-FFF2-40B4-BE49-F238E27FC236}">
                <a16:creationId xmlns:a16="http://schemas.microsoft.com/office/drawing/2014/main" id="{F7107CBF-58FB-C9F1-3E8B-3E394517E03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6865206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4C57-A2E5-FB69-26CB-56472B73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B9B5C-6D70-65EC-DE98-2109FA6C8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D201E-A760-4B20-B2BD-DA3C1B3B1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A3E4D-3AE7-5EF8-7F23-F9F3060DD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806E9-8A58-1284-967A-C5CCEFB82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A15854-0400-D34B-58EF-B956E1D8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D2CE-000D-4DA0-83C9-537228C61F2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067B6-B415-11F1-C91F-C727C38B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9F8B5-6E38-691F-D555-628EFC14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92B1-1581-41D9-990F-7345FBE4DF8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ComparisonFooter" descr="Classification: Restricted Contains PII: No">
            <a:extLst>
              <a:ext uri="{FF2B5EF4-FFF2-40B4-BE49-F238E27FC236}">
                <a16:creationId xmlns:a16="http://schemas.microsoft.com/office/drawing/2014/main" id="{9C548517-DA62-DBF1-A5D9-EFBAAF54834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0689271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CA57-71F7-EEFF-B05D-EB15948A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1BF759-C8D7-8C7C-49BC-46AA5861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D2CE-000D-4DA0-83C9-537228C61F2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3E172-0291-8B1D-A43A-13CFBCA2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F00B6-0D88-DB48-75DE-A3AECBEA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92B1-1581-41D9-990F-7345FBE4DF8F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Restricted Contains PII: No">
            <a:extLst>
              <a:ext uri="{FF2B5EF4-FFF2-40B4-BE49-F238E27FC236}">
                <a16:creationId xmlns:a16="http://schemas.microsoft.com/office/drawing/2014/main" id="{B883103C-57A1-07D6-1E3D-59843CAEFD1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8085287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642CE1-4EAF-2CD6-D7BB-EC7193B9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D2CE-000D-4DA0-83C9-537228C61F2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C4161-EA68-462C-B1A2-265F76C3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C5A0C-1055-B7AE-8F0A-0B0416D5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92B1-1581-41D9-990F-7345FBE4DF8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Restricted Contains PII: No">
            <a:extLst>
              <a:ext uri="{FF2B5EF4-FFF2-40B4-BE49-F238E27FC236}">
                <a16:creationId xmlns:a16="http://schemas.microsoft.com/office/drawing/2014/main" id="{F919EF46-D8C3-DA47-5D8C-54E7B02B444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5908946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DD27-EC82-6CBD-C4F3-876E1F87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78522-6501-5E30-E755-26D48549E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0619F-06D9-F064-A3CA-906C7F34E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890D4-4877-E8FF-30FD-9E8ECA1C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D2CE-000D-4DA0-83C9-537228C61F2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94529-C23B-EBCE-3FEB-858740801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0538A-1A73-6EBD-F194-4E90631E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92B1-1581-41D9-990F-7345FBE4DF8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Content with CaptionFooter" descr="Classification: Restricted Contains PII: No">
            <a:extLst>
              <a:ext uri="{FF2B5EF4-FFF2-40B4-BE49-F238E27FC236}">
                <a16:creationId xmlns:a16="http://schemas.microsoft.com/office/drawing/2014/main" id="{E1B8A975-4CBA-ED68-0C66-43FC77D6982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75134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BD121-B3AC-53C9-A28F-6A366E8C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C675B-7661-B112-5AFD-68C1C7CC0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F5070-8734-2D36-068D-FDDC1DBD3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C74D1-A5CC-962A-859E-C64ED3408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D2CE-000D-4DA0-83C9-537228C61F2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12897-ABAF-C5F9-B5EE-73F936E3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C3EAA-A710-3BE5-7D3A-D5CDEFD9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92B1-1581-41D9-990F-7345FBE4DF8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Picture with CaptionFooter" descr="Classification: Restricted Contains PII: No">
            <a:extLst>
              <a:ext uri="{FF2B5EF4-FFF2-40B4-BE49-F238E27FC236}">
                <a16:creationId xmlns:a16="http://schemas.microsoft.com/office/drawing/2014/main" id="{CA34174A-E53C-081F-F7BA-FA1D07CD07C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199507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6180D-B35C-1BC9-43E2-E7E7EB63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37B67-D799-305C-7A1D-21A2D8ABA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8A7E3-7216-2578-D219-5204CB69B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92D2CE-000D-4DA0-83C9-537228C61F2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0B1A3-4081-96C5-0036-B94CB25B3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0CB6F-DECF-3FC9-9F93-65479953B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C092B1-1581-41D9-990F-7345FBE4D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95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7DF4-A680-1FF6-79D8-0810519BAC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V N S LAKSHMI AISHWARYA ERANKI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0866C-4768-3D6A-884B-2CC8122C1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Username: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LVADSUSR67</a:t>
            </a:r>
          </a:p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Excel Final Assessment</a:t>
            </a:r>
            <a:endParaRPr lang="en-I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739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0B86-5342-E3C2-0A22-63EF7EFAB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2330F-23AB-ED60-E7CD-D9E2B9A57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0748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7BE0-F0BC-E31F-E679-18B45A29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FAC904-DA24-3D8F-FD7A-186A2DDA0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000" y="2083060"/>
            <a:ext cx="7791629" cy="3461364"/>
          </a:xfrm>
        </p:spPr>
      </p:pic>
    </p:spTree>
    <p:extLst>
      <p:ext uri="{BB962C8B-B14F-4D97-AF65-F5344CB8AC3E}">
        <p14:creationId xmlns:p14="http://schemas.microsoft.com/office/powerpoint/2010/main" val="529861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140D0-C5A7-A670-6258-38EDAD25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DE9A0-8DB4-EFFF-D666-B80CF5B08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8363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E608-14EA-AECA-78D2-1D22AEC1D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8FC3F-DEDB-FB7B-7B81-B95C64D39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I have given a condition where , if the total views of a video greater than or equal to 30000, then the revenue is 5 time the number of views for that video ,else it displays a message saying </a:t>
            </a:r>
            <a:br>
              <a:rPr lang="en-IN" sz="1600" dirty="0"/>
            </a:br>
            <a:r>
              <a:rPr lang="en-IN" sz="1600" dirty="0"/>
              <a:t>“not yet reached the minimum views to get monetized”.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     IF(A2&gt;=30000,A2*5,"not yet reached the minimum views to get monetized")</a:t>
            </a:r>
            <a:endParaRPr lang="en-IN" sz="1600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81867-E0C6-EDD7-9376-C59A8E39E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923" y="2317545"/>
            <a:ext cx="4153113" cy="399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29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2D4E5-A108-C9E9-6A3A-9D683C0B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13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97C6D1-F06E-0F6C-B0AA-8459853CC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5177"/>
            <a:ext cx="10268478" cy="31815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AE84B8-1D79-E667-00F2-5622020F85FA}"/>
              </a:ext>
            </a:extLst>
          </p:cNvPr>
          <p:cNvSpPr txBox="1"/>
          <p:nvPr/>
        </p:nvSpPr>
        <p:spPr>
          <a:xfrm>
            <a:off x="838200" y="515112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the above chart we can see that Entertainment Category has got maximum comments and Autos and Vehicles Category got minimum comments</a:t>
            </a:r>
          </a:p>
        </p:txBody>
      </p:sp>
    </p:spTree>
    <p:extLst>
      <p:ext uri="{BB962C8B-B14F-4D97-AF65-F5344CB8AC3E}">
        <p14:creationId xmlns:p14="http://schemas.microsoft.com/office/powerpoint/2010/main" val="108817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8916-1A0A-053B-A395-569A8971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401264-1980-5E08-B92B-CA1D5B750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853" y="1404715"/>
            <a:ext cx="7264773" cy="24702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40350A-B03B-B085-23B4-C844A6BBA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49" y="4127965"/>
            <a:ext cx="7296525" cy="22525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403575-DD8D-C901-D744-5A6E20971E18}"/>
              </a:ext>
            </a:extLst>
          </p:cNvPr>
          <p:cNvSpPr txBox="1"/>
          <p:nvPr/>
        </p:nvSpPr>
        <p:spPr>
          <a:xfrm>
            <a:off x="8331200" y="1798320"/>
            <a:ext cx="2529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Entertainment Category has the most no of likes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894129-D1F2-7DF9-E209-FFED53FB9F06}"/>
              </a:ext>
            </a:extLst>
          </p:cNvPr>
          <p:cNvSpPr txBox="1"/>
          <p:nvPr/>
        </p:nvSpPr>
        <p:spPr>
          <a:xfrm>
            <a:off x="8331200" y="427736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Entertainment category has the most no of views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656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9285-0F6A-8CF5-9343-4C971087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435103-6AB0-5CB8-1752-16814DFF2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765" y="1690688"/>
            <a:ext cx="7385430" cy="28830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E9D46D-FFCA-3F6A-B0A0-6EAD49D075F3}"/>
              </a:ext>
            </a:extLst>
          </p:cNvPr>
          <p:cNvSpPr txBox="1"/>
          <p:nvPr/>
        </p:nvSpPr>
        <p:spPr>
          <a:xfrm>
            <a:off x="1163765" y="5019040"/>
            <a:ext cx="738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News and Politics and Entertainment has the most no of dislikes</a:t>
            </a:r>
          </a:p>
        </p:txBody>
      </p:sp>
    </p:spTree>
    <p:extLst>
      <p:ext uri="{BB962C8B-B14F-4D97-AF65-F5344CB8AC3E}">
        <p14:creationId xmlns:p14="http://schemas.microsoft.com/office/powerpoint/2010/main" val="1405626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690C-031B-B71B-53C7-29745EB1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16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918742-DAAD-DFAB-187D-6C7D0A3889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333936"/>
              </p:ext>
            </p:extLst>
          </p:nvPr>
        </p:nvGraphicFramePr>
        <p:xfrm>
          <a:off x="838200" y="1690688"/>
          <a:ext cx="3942080" cy="4445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0891">
                  <a:extLst>
                    <a:ext uri="{9D8B030D-6E8A-4147-A177-3AD203B41FA5}">
                      <a16:colId xmlns:a16="http://schemas.microsoft.com/office/drawing/2014/main" val="4273273006"/>
                    </a:ext>
                  </a:extLst>
                </a:gridCol>
                <a:gridCol w="391189">
                  <a:extLst>
                    <a:ext uri="{9D8B030D-6E8A-4147-A177-3AD203B41FA5}">
                      <a16:colId xmlns:a16="http://schemas.microsoft.com/office/drawing/2014/main" val="2733992874"/>
                    </a:ext>
                  </a:extLst>
                </a:gridCol>
              </a:tblGrid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Row Labels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Sum of views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802771964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Andaman and Nicobar Islands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2711851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4237548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Andhra Pradesh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6004535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1947642964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Arunachal Pradesh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2882953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1489036071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Assam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7528471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3732662525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Bihar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13411807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1311214912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Chandigarh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3206468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46737399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Chhattisgarh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5658688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337199568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Dadra and Nagar Haveli and Daman and Diu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5688166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1455738826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Delhi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3030601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2229830321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Goa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3438975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2246325085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Gujarat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2902732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2650601386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Haryana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7508335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1630849613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Himachal Pradesh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4506391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3568245479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Jammu and Kashmir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4681945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2217214078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Jharkhand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3001414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2624203154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Karnataka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11039543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4149480392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Kerala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8702065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3603720730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Ladakh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3262571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2804822089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Lakshadweep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1221848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3178994535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Madhya Pradesh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1677230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1652860257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Maharashtra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5926215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2579899982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Manipur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4367770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4098026848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Meghalaya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4140417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2657775297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Mizoram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1630595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3472729508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Nagaland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10672152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725198830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Odisha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6602986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3894309897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Puducherry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4768383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1591763105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Punjab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6354892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121349034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Rajasthan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12480132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3628225534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Sikkim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2607172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1051154175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Tamil Nadu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7532330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2545890129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Telangana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5969689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1770213820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Tripura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3406148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3780765708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Uttar Pradesh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13381048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3202975877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Uttarakhand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>
                          <a:effectLst/>
                        </a:rPr>
                        <a:t>5926028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1390773127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West Bengal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700" u="none" strike="noStrike" dirty="0">
                          <a:effectLst/>
                        </a:rPr>
                        <a:t>11213541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04" marR="4704" marT="4704" marB="0" anchor="b"/>
                </a:tc>
                <a:extLst>
                  <a:ext uri="{0D108BD9-81ED-4DB2-BD59-A6C34878D82A}">
                    <a16:rowId xmlns:a16="http://schemas.microsoft.com/office/drawing/2014/main" val="51808226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F0F2B98-7D29-45B6-80D0-A1E5E0AD9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770" y="1458856"/>
            <a:ext cx="5451029" cy="32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50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6E9D-04D2-457F-61F4-81200013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8C61C6-5A8B-ABF6-F20D-65F7B2C45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960" y="2011681"/>
            <a:ext cx="7587786" cy="31902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7C2091-7F49-1631-AE9C-0A263C985E55}"/>
              </a:ext>
            </a:extLst>
          </p:cNvPr>
          <p:cNvSpPr txBox="1"/>
          <p:nvPr/>
        </p:nvSpPr>
        <p:spPr>
          <a:xfrm>
            <a:off x="1463040" y="5608320"/>
            <a:ext cx="891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we can see, the sum of likes has increased sharply from 2017 to 2018, the sum of dislikes has also increased but very slowly from 2017 to 2018</a:t>
            </a:r>
          </a:p>
        </p:txBody>
      </p:sp>
    </p:spTree>
    <p:extLst>
      <p:ext uri="{BB962C8B-B14F-4D97-AF65-F5344CB8AC3E}">
        <p14:creationId xmlns:p14="http://schemas.microsoft.com/office/powerpoint/2010/main" val="2906793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A423-134B-8126-14AC-93A87D2F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19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970725-2A08-CCD9-0E32-355C4DF8A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112" y="1663609"/>
            <a:ext cx="8077615" cy="3530781"/>
          </a:xfrm>
        </p:spPr>
      </p:pic>
    </p:spTree>
    <p:extLst>
      <p:ext uri="{BB962C8B-B14F-4D97-AF65-F5344CB8AC3E}">
        <p14:creationId xmlns:p14="http://schemas.microsoft.com/office/powerpoint/2010/main" val="598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3C3A-A66C-1B5A-D5D4-9FC42E15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IN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994C4-1A42-3BA5-F8D7-984DE4F0E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 duplicate rows found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5994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017B-1E74-FA83-7918-7B4B4CD9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B9DB1-0987-ECA2-C624-5D8857B32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71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068C-E9B6-D576-7B58-C7088295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515"/>
          </a:xfrm>
        </p:spPr>
        <p:txBody>
          <a:bodyPr/>
          <a:lstStyle/>
          <a:p>
            <a:r>
              <a:rPr lang="en-IN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0B600-77C2-86EF-A654-D6DB3C02F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760"/>
            <a:ext cx="10515600" cy="5384800"/>
          </a:xfrm>
        </p:spPr>
        <p:txBody>
          <a:bodyPr/>
          <a:lstStyle/>
          <a:p>
            <a:r>
              <a:rPr lang="en-IN" sz="1800" dirty="0"/>
              <a:t>Formula to calculate the difference between the publish date</a:t>
            </a:r>
          </a:p>
          <a:p>
            <a:pPr marL="0" indent="0">
              <a:buNone/>
            </a:pPr>
            <a:r>
              <a:rPr lang="en-IN" sz="1800" dirty="0"/>
              <a:t> and trending date </a:t>
            </a:r>
          </a:p>
          <a:p>
            <a:pPr marL="0" indent="0">
              <a:buNone/>
            </a:pPr>
            <a:r>
              <a:rPr lang="en-IN" sz="1800" dirty="0"/>
              <a:t>   </a:t>
            </a:r>
            <a:r>
              <a:rPr lang="en-IN" sz="1800" dirty="0">
                <a:solidFill>
                  <a:srgbClr val="FF0000"/>
                </a:solidFill>
              </a:rPr>
              <a:t>DAYS(A2,B2)                    </a:t>
            </a:r>
            <a:r>
              <a:rPr lang="en-IN" sz="1800" dirty="0"/>
              <a:t>Here, A2 represents trending date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FF0000"/>
                </a:solidFill>
              </a:rPr>
              <a:t>                                                              </a:t>
            </a:r>
            <a:r>
              <a:rPr lang="en-IN" sz="1800" dirty="0"/>
              <a:t>B2 represents publish date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/>
              <a:t>Formula to calculate the average time gap </a:t>
            </a:r>
          </a:p>
          <a:p>
            <a:pPr marL="0" indent="0">
              <a:buNone/>
            </a:pPr>
            <a:r>
              <a:rPr lang="en-IN" sz="1800" dirty="0"/>
              <a:t>   </a:t>
            </a:r>
            <a:r>
              <a:rPr lang="en-IN" sz="1800" dirty="0">
                <a:solidFill>
                  <a:srgbClr val="FF0000"/>
                </a:solidFill>
              </a:rPr>
              <a:t>AVERAGE(C:C)                  </a:t>
            </a:r>
            <a:r>
              <a:rPr lang="en-IN" sz="1800" dirty="0"/>
              <a:t>Here, C:C represents the </a:t>
            </a:r>
          </a:p>
          <a:p>
            <a:pPr marL="0" indent="0">
              <a:buNone/>
            </a:pPr>
            <a:r>
              <a:rPr lang="en-IN" sz="1800" dirty="0"/>
              <a:t>                                                     time difference between the </a:t>
            </a:r>
          </a:p>
          <a:p>
            <a:pPr marL="0" indent="0">
              <a:buNone/>
            </a:pPr>
            <a:r>
              <a:rPr lang="en-IN" sz="1800" dirty="0"/>
              <a:t>                                                     trending and publishing date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C00000"/>
                </a:solidFill>
              </a:rPr>
              <a:t>Answer :</a:t>
            </a:r>
            <a:r>
              <a:rPr lang="en-IN" sz="1800" dirty="0"/>
              <a:t>   </a:t>
            </a:r>
            <a:r>
              <a:rPr lang="en-IN" sz="1800" dirty="0">
                <a:solidFill>
                  <a:srgbClr val="C00000"/>
                </a:solidFill>
              </a:rPr>
              <a:t>2.2212       </a:t>
            </a:r>
            <a:r>
              <a:rPr lang="en-IN" sz="1800" dirty="0"/>
              <a:t>             </a:t>
            </a:r>
            <a:endParaRPr lang="en-I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A7C7828-DF0D-1BD4-A4FF-A4FCA9472DB9}"/>
              </a:ext>
            </a:extLst>
          </p:cNvPr>
          <p:cNvSpPr/>
          <p:nvPr/>
        </p:nvSpPr>
        <p:spPr>
          <a:xfrm>
            <a:off x="2357120" y="2263140"/>
            <a:ext cx="812800" cy="1117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A7221DF-646F-80A9-5DA9-7A3A25714C2D}"/>
              </a:ext>
            </a:extLst>
          </p:cNvPr>
          <p:cNvSpPr/>
          <p:nvPr/>
        </p:nvSpPr>
        <p:spPr>
          <a:xfrm>
            <a:off x="2613660" y="3723640"/>
            <a:ext cx="614680" cy="1117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170D0-ABB1-1837-61E1-DC5E23F0D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642" y="2153151"/>
            <a:ext cx="4246880" cy="255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9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7E5D-31E8-0935-7CBA-6E3C0E966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355"/>
          </a:xfrm>
        </p:spPr>
        <p:txBody>
          <a:bodyPr>
            <a:normAutofit fontScale="90000"/>
          </a:bodyPr>
          <a:lstStyle/>
          <a:p>
            <a:r>
              <a:rPr lang="en-IN" dirty="0"/>
              <a:t>Question 3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BFE04-31F8-B9AD-1B60-B31462367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7920"/>
            <a:ext cx="10515600" cy="5039043"/>
          </a:xfrm>
        </p:spPr>
        <p:txBody>
          <a:bodyPr>
            <a:normAutofit/>
          </a:bodyPr>
          <a:lstStyle/>
          <a:p>
            <a:r>
              <a:rPr lang="en-IN" sz="2000" dirty="0"/>
              <a:t>Formula to assign category names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C00000"/>
                </a:solidFill>
              </a:rPr>
              <a:t>XLOOKUP(E2,Category!A:A,Category!B:B,"no",0)</a:t>
            </a:r>
          </a:p>
          <a:p>
            <a:r>
              <a:rPr lang="en-IN" sz="2000" dirty="0"/>
              <a:t>Engagement rate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C00000"/>
                </a:solidFill>
              </a:rPr>
              <a:t>(SUM(H2,J2)/G2)</a:t>
            </a:r>
          </a:p>
          <a:p>
            <a:pPr marL="0" indent="0">
              <a:buNone/>
            </a:pPr>
            <a:endParaRPr lang="en-I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rgbClr val="C00000"/>
              </a:solidFill>
            </a:endParaRPr>
          </a:p>
          <a:p>
            <a:r>
              <a:rPr lang="en-IN" sz="2000" dirty="0"/>
              <a:t>The category with highest average </a:t>
            </a:r>
          </a:p>
          <a:p>
            <a:pPr marL="0" indent="0">
              <a:buNone/>
            </a:pPr>
            <a:r>
              <a:rPr lang="en-IN" sz="2000" dirty="0"/>
              <a:t>Number of views and engagement </a:t>
            </a:r>
          </a:p>
          <a:p>
            <a:pPr marL="0" indent="0">
              <a:buNone/>
            </a:pPr>
            <a:r>
              <a:rPr lang="en-IN" sz="2000" dirty="0"/>
              <a:t>Rate is Autos and vehicles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8FC81-E0C5-C0B6-EA3A-0B8AE3E49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0" y="2260404"/>
            <a:ext cx="4352290" cy="280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4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359B-C98B-0E51-7B59-823EDBFC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595"/>
          </a:xfrm>
        </p:spPr>
        <p:txBody>
          <a:bodyPr>
            <a:normAutofit fontScale="90000"/>
          </a:bodyPr>
          <a:lstStyle/>
          <a:p>
            <a:r>
              <a:rPr lang="en-IN" dirty="0"/>
              <a:t>Question 4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19FA72-8B5F-A121-AAF3-0C237299C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5728" y="1442720"/>
            <a:ext cx="3945432" cy="3962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9810F6-7A18-1E6D-A509-A0AD6AEBD14C}"/>
              </a:ext>
            </a:extLst>
          </p:cNvPr>
          <p:cNvSpPr txBox="1"/>
          <p:nvPr/>
        </p:nvSpPr>
        <p:spPr>
          <a:xfrm>
            <a:off x="1005840" y="1442720"/>
            <a:ext cx="65633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Used data validation to get the channel titles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Formula to get the category id from channel title using </a:t>
            </a:r>
            <a:r>
              <a:rPr lang="en-IN" dirty="0" err="1"/>
              <a:t>xlookup</a:t>
            </a:r>
            <a:endParaRPr lang="en-IN" dirty="0"/>
          </a:p>
          <a:p>
            <a:r>
              <a:rPr lang="en-US" dirty="0">
                <a:solidFill>
                  <a:srgbClr val="C00000"/>
                </a:solidFill>
              </a:rPr>
              <a:t>XLOOKUP(F3,'category </a:t>
            </a:r>
            <a:r>
              <a:rPr lang="en-US" dirty="0" err="1">
                <a:solidFill>
                  <a:srgbClr val="C00000"/>
                </a:solidFill>
              </a:rPr>
              <a:t>name'!D:D,'category</a:t>
            </a:r>
            <a:r>
              <a:rPr lang="en-US" dirty="0">
                <a:solidFill>
                  <a:srgbClr val="C00000"/>
                </a:solidFill>
              </a:rPr>
              <a:t> name'!E:E,"no",0)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Formula to get the category name from category id using </a:t>
            </a:r>
            <a:r>
              <a:rPr lang="en-US" dirty="0" err="1"/>
              <a:t>xlookup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XLOOKUP(F5,Category!A:A,Category!B:B,"no",0)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filter to get the videos from a specific channel and category</a:t>
            </a:r>
          </a:p>
          <a:p>
            <a:r>
              <a:rPr lang="en-US" dirty="0">
                <a:solidFill>
                  <a:srgbClr val="C00000"/>
                </a:solidFill>
              </a:rPr>
              <a:t>FILTER('YouTube </a:t>
            </a:r>
            <a:r>
              <a:rPr lang="en-US" dirty="0" err="1">
                <a:solidFill>
                  <a:srgbClr val="C00000"/>
                </a:solidFill>
              </a:rPr>
              <a:t>data'!A:A,'category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name'!Q:Q</a:t>
            </a:r>
            <a:r>
              <a:rPr lang="en-US" dirty="0">
                <a:solidFill>
                  <a:srgbClr val="C00000"/>
                </a:solidFill>
              </a:rPr>
              <a:t>=Sheet10!F9)</a:t>
            </a:r>
          </a:p>
        </p:txBody>
      </p:sp>
    </p:spTree>
    <p:extLst>
      <p:ext uri="{BB962C8B-B14F-4D97-AF65-F5344CB8AC3E}">
        <p14:creationId xmlns:p14="http://schemas.microsoft.com/office/powerpoint/2010/main" val="152104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D48F-0D7A-5E94-1D68-B0EB8658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5</a:t>
            </a:r>
            <a:br>
              <a:rPr lang="en-IN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D18FEA-30D3-6DC8-E9C8-17849BA28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880"/>
            <a:ext cx="10515600" cy="4978083"/>
          </a:xfrm>
        </p:spPr>
        <p:txBody>
          <a:bodyPr>
            <a:normAutofit/>
          </a:bodyPr>
          <a:lstStyle/>
          <a:p>
            <a:r>
              <a:rPr lang="en-IN" sz="2000" dirty="0"/>
              <a:t>Formula to concatenate the channel title and the video title column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C00000"/>
                </a:solidFill>
              </a:rPr>
              <a:t>CONCAT(C2,D2)</a:t>
            </a:r>
          </a:p>
          <a:p>
            <a:r>
              <a:rPr lang="en-IN" sz="2000" dirty="0"/>
              <a:t>Text join formula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TEXTJOIN(",",TRUE,FILTER('category </a:t>
            </a:r>
            <a:r>
              <a:rPr lang="en-US" sz="2000" dirty="0" err="1">
                <a:solidFill>
                  <a:srgbClr val="C00000"/>
                </a:solidFill>
              </a:rPr>
              <a:t>name'!P:P,'category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name'!S:S</a:t>
            </a:r>
            <a:r>
              <a:rPr lang="en-US" sz="2000" dirty="0">
                <a:solidFill>
                  <a:srgbClr val="C00000"/>
                </a:solidFill>
              </a:rPr>
              <a:t>='Question 5'!A1))</a:t>
            </a:r>
            <a:endParaRPr lang="en-IN" sz="2000" dirty="0">
              <a:solidFill>
                <a:srgbClr val="C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A00F3C-1BAF-125A-317C-ED9BCD67B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71044"/>
            <a:ext cx="938276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1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9F64D-B8C0-42E8-E553-8BEE3CA3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EF594-BB6B-B059-23B9-6053E1222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 of videos with comments disables = 592</a:t>
            </a:r>
          </a:p>
          <a:p>
            <a:pPr marL="0" indent="0">
              <a:buNone/>
            </a:pPr>
            <a:r>
              <a:rPr lang="en-US" dirty="0"/>
              <a:t>COUNTIF('category </a:t>
            </a:r>
            <a:r>
              <a:rPr lang="en-US" dirty="0" err="1"/>
              <a:t>name'!K:K,'category</a:t>
            </a:r>
            <a:r>
              <a:rPr lang="en-US" dirty="0"/>
              <a:t> name'!K2)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5742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03A3-93A0-AD8A-839D-FF457C05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A16726-6007-4AA9-E03C-0C7B40D18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747" y="1473200"/>
            <a:ext cx="11132653" cy="34814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D7C4C-1B2D-82A1-5AC5-4711E072444D}"/>
              </a:ext>
            </a:extLst>
          </p:cNvPr>
          <p:cNvSpPr txBox="1"/>
          <p:nvPr/>
        </p:nvSpPr>
        <p:spPr>
          <a:xfrm>
            <a:off x="322747" y="4846320"/>
            <a:ext cx="10589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Category with the highest no of views, likes and comments is Entertainment.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595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C48C-6F7A-23C9-59BA-CE490721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8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FB1596-52D2-9B53-3584-72A73CAED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832" y="1466749"/>
            <a:ext cx="7290175" cy="196225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9C8C14-41F6-7DB4-B2BD-56A681BF7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04" y="3716404"/>
            <a:ext cx="3036071" cy="2859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E2B07C-26AC-EE09-5131-8D55CC33D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538" y="3716404"/>
            <a:ext cx="2908044" cy="28592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F9D8AF-4AE0-2F80-791F-1E35FE1CB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1061" y="3716404"/>
            <a:ext cx="3423019" cy="267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1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ed9b8f56-d7d1-47ca-9ad2-c24088f5c63b</TitusGUID>
  <TitusMetadata xmlns="">eyJucyI6Imh0dHA6XC9cL3d3dy50aXR1cy5jb21cL25zXC9MYXRlbnRWaWV3IiwicHJvcHMiOlt7Im4iOiJDbGFzc2lmaWNhdGlvbiIsInZhbHMiOlt7InZhbHVlIjoiTFZfUjNTVFIxQ1QzRCJ9XX0seyJuIjoiQ29udGFpbnNQSUkiLCJ2YWxzIjpbeyJ2YWx1ZSI6Ik5vIn1dfV19</TitusMetadata>
</titus>
</file>

<file path=customXml/itemProps1.xml><?xml version="1.0" encoding="utf-8"?>
<ds:datastoreItem xmlns:ds="http://schemas.openxmlformats.org/officeDocument/2006/customXml" ds:itemID="{55ABDF46-C78D-44AE-9003-AE2247A81887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608</Words>
  <Application>Microsoft Office PowerPoint</Application>
  <PresentationFormat>Widescreen</PresentationFormat>
  <Paragraphs>139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Arial</vt:lpstr>
      <vt:lpstr>Microsoft Sans Serif</vt:lpstr>
      <vt:lpstr>Office Theme</vt:lpstr>
      <vt:lpstr>V N S LAKSHMI AISHWARYA ERANKI</vt:lpstr>
      <vt:lpstr>Question 1</vt:lpstr>
      <vt:lpstr>Question 2</vt:lpstr>
      <vt:lpstr>Question 3 </vt:lpstr>
      <vt:lpstr>Question 4 </vt:lpstr>
      <vt:lpstr>Question 5 </vt:lpstr>
      <vt:lpstr>Question 6</vt:lpstr>
      <vt:lpstr>Question 7</vt:lpstr>
      <vt:lpstr>Question 8 </vt:lpstr>
      <vt:lpstr>Question 9</vt:lpstr>
      <vt:lpstr>Question 10</vt:lpstr>
      <vt:lpstr>Question 11</vt:lpstr>
      <vt:lpstr>Question 12</vt:lpstr>
      <vt:lpstr>Question 13 </vt:lpstr>
      <vt:lpstr>Question 14</vt:lpstr>
      <vt:lpstr>Question 14</vt:lpstr>
      <vt:lpstr>Question 16</vt:lpstr>
      <vt:lpstr>Question 18</vt:lpstr>
      <vt:lpstr>Question 19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 N S LAKSHMI AISHWARYA ERANKI</dc:title>
  <dc:creator>Aishwarya Eranki</dc:creator>
  <cp:keywords>Classification=LV_R3STR1CT3D</cp:keywords>
  <cp:lastModifiedBy>Aishwarya Eranki</cp:lastModifiedBy>
  <cp:revision>10</cp:revision>
  <dcterms:created xsi:type="dcterms:W3CDTF">2024-02-28T09:01:56Z</dcterms:created>
  <dcterms:modified xsi:type="dcterms:W3CDTF">2024-02-28T12:02:09Z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ed9b8f56-d7d1-47ca-9ad2-c24088f5c63b</vt:lpwstr>
  </property>
  <property fmtid="{D5CDD505-2E9C-101B-9397-08002B2CF9AE}" pid="3" name="Classification">
    <vt:lpwstr>LV_R3STR1CT3D</vt:lpwstr>
  </property>
  <property fmtid="{D5CDD505-2E9C-101B-9397-08002B2CF9AE}" pid="4" name="ContainsPII">
    <vt:lpwstr>No</vt:lpwstr>
  </property>
</Properties>
</file>