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78" r:id="rId2"/>
    <p:sldId id="280" r:id="rId3"/>
    <p:sldId id="282" r:id="rId4"/>
    <p:sldId id="283" r:id="rId5"/>
    <p:sldId id="284" r:id="rId6"/>
    <p:sldId id="285" r:id="rId7"/>
    <p:sldId id="287" r:id="rId8"/>
    <p:sldId id="288" r:id="rId9"/>
    <p:sldId id="289" r:id="rId10"/>
    <p:sldId id="286" r:id="rId11"/>
    <p:sldId id="281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09" autoAdjust="0"/>
  </p:normalViewPr>
  <p:slideViewPr>
    <p:cSldViewPr snapToGrid="0" snapToObjects="1">
      <p:cViewPr varScale="1">
        <p:scale>
          <a:sx n="81" d="100"/>
          <a:sy n="81" d="100"/>
        </p:scale>
        <p:origin x="754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985007"/>
            <a:ext cx="5385816" cy="1225296"/>
          </a:xfrm>
        </p:spPr>
        <p:txBody>
          <a:bodyPr/>
          <a:lstStyle/>
          <a:p>
            <a:r>
              <a:rPr lang="en-US" dirty="0">
                <a:latin typeface="Bahnschrift SemiLight SemiConde" panose="020B0502040204020203" pitchFamily="34" charset="0"/>
              </a:rPr>
              <a:t>Lead Scoring</a:t>
            </a:r>
            <a:br>
              <a:rPr lang="en-US" dirty="0">
                <a:latin typeface="Bahnschrift SemiLight SemiConde" panose="020B0502040204020203" pitchFamily="34" charset="0"/>
              </a:rPr>
            </a:br>
            <a:r>
              <a:rPr lang="en-US" dirty="0">
                <a:latin typeface="Bahnschrift SemiLight SemiConde" panose="020B0502040204020203" pitchFamily="34" charset="0"/>
              </a:rPr>
              <a:t>Case study</a:t>
            </a:r>
            <a:br>
              <a:rPr lang="en-US" dirty="0">
                <a:latin typeface="Bahnschrift SemiLight SemiConde" panose="020B0502040204020203" pitchFamily="34" charset="0"/>
              </a:rPr>
            </a:br>
            <a:endParaRPr lang="en-US" dirty="0">
              <a:latin typeface="Bahnschrift SemiLight SemiConde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4082" y="2604956"/>
            <a:ext cx="3493008" cy="878908"/>
          </a:xfrm>
        </p:spPr>
        <p:txBody>
          <a:bodyPr/>
          <a:lstStyle/>
          <a:p>
            <a:r>
              <a:rPr lang="en-US" sz="2800" b="1" dirty="0">
                <a:latin typeface="Bahnschrift SemiLight SemiConde" panose="020B0502040204020203" pitchFamily="34" charset="0"/>
              </a:rPr>
              <a:t>Aishwarya Kadaveru</a:t>
            </a:r>
          </a:p>
          <a:p>
            <a:endParaRPr lang="en-US" sz="2800" b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F4AC-A663-904C-ABF9-0F0C2285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04" y="2144880"/>
            <a:ext cx="2628759" cy="1077871"/>
          </a:xfrm>
        </p:spPr>
        <p:txBody>
          <a:bodyPr/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</a:br>
            <a:br>
              <a:rPr lang="en-IN" sz="1800" b="0" i="0" u="none" strike="noStrike" baseline="0" dirty="0">
                <a:latin typeface="Palatino Linotype" panose="02040502050505030304" pitchFamily="18" charset="0"/>
              </a:rPr>
            </a:br>
            <a:r>
              <a:rPr lang="en-IN" sz="1800" b="0" i="0" u="none" strike="noStrike" baseline="0" dirty="0">
                <a:latin typeface="Palatino Linotype" panose="02040502050505030304" pitchFamily="18" charset="0"/>
              </a:rPr>
              <a:t>Recommendation</a:t>
            </a:r>
            <a:br>
              <a:rPr lang="en-IN" sz="1800" b="0" i="0" u="none" strike="noStrike" baseline="0" dirty="0">
                <a:latin typeface="Palatino Linotype" panose="0204050205050503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C5782-61B3-93E6-0A11-BD3024D0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005" y="1356245"/>
            <a:ext cx="6766560" cy="3178048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After looking at the Final Model we understand that the Company can focus on following variables to convert a Lead into customers:</a:t>
            </a:r>
          </a:p>
          <a:p>
            <a:r>
              <a:rPr lang="en-US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Should focus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Number of visits to the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Duration spent on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Regular phone conversation with the Lead</a:t>
            </a:r>
          </a:p>
          <a:p>
            <a:r>
              <a:rPr lang="en-US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Should not focus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People who do not give Email Id’s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People who do not intend to give their occupational Details.</a:t>
            </a:r>
          </a:p>
          <a:p>
            <a:endParaRPr lang="en-IN" sz="1800" b="0" i="0" u="none" strike="noStrike" baseline="0" dirty="0">
              <a:solidFill>
                <a:schemeClr val="accent6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75B6B-9C69-DA74-D40F-4EED1D1A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3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14" y="2400065"/>
            <a:ext cx="2939843" cy="3425700"/>
          </a:xfrm>
        </p:spPr>
        <p:txBody>
          <a:bodyPr/>
          <a:lstStyle/>
          <a:p>
            <a:r>
              <a:rPr lang="en-US" sz="1800" dirty="0"/>
              <a:t>Executive Summary and Recommendations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0B3296-8E7D-0D33-0E12-EE6974638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016" y="1261977"/>
            <a:ext cx="6766560" cy="2700528"/>
          </a:xfrm>
        </p:spPr>
        <p:txBody>
          <a:bodyPr/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Agenda: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endParaRPr lang="en-IN" sz="1800" b="0" i="0" u="none" strike="noStrike" baseline="0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Analysis Approach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Exploratory Data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Recommendations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89AC-0325-24DF-7440-82937E03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930" y="934720"/>
            <a:ext cx="6766560" cy="768096"/>
          </a:xfrm>
        </p:spPr>
        <p:txBody>
          <a:bodyPr/>
          <a:lstStyle/>
          <a:p>
            <a:r>
              <a:rPr lang="en-IN" sz="44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Problem Statement: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434F-E020-5A8A-DF25-4A0369766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930" y="2534596"/>
            <a:ext cx="6766560" cy="2700528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IN" sz="1800" b="0" i="0" u="none" strike="noStrike" baseline="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X Education sells online courses to industry professionals.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X Education is able to generate leads through various sources like online platform, past referrals etc.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However, the typical lead conversion rate at X education is around 30% which is very poor.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X Education needs help to select the most promising leads, i.e. the leads that are most likely to convert into paying customers.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800" b="0" i="0" u="none" strike="noStrike" baseline="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800" b="0" i="0" u="none" strike="noStrike" baseline="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1832D-B59E-B3ED-0E0D-8A12F038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3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93E3-EBF3-8CAF-6867-99EA0729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68" y="2180796"/>
            <a:ext cx="2836148" cy="1248204"/>
          </a:xfrm>
        </p:spPr>
        <p:txBody>
          <a:bodyPr/>
          <a:lstStyle/>
          <a:p>
            <a:r>
              <a:rPr lang="en-IN" sz="3200" b="0" i="0" u="none" strike="noStrike" baseline="0" dirty="0">
                <a:latin typeface="Palatino Linotype" panose="02040502050505030304" pitchFamily="18" charset="0"/>
              </a:rPr>
              <a:t>Analysis </a:t>
            </a:r>
            <a:br>
              <a:rPr lang="en-IN" sz="3200" b="0" i="0" u="none" strike="noStrike" baseline="0" dirty="0">
                <a:latin typeface="Palatino Linotype" panose="02040502050505030304" pitchFamily="18" charset="0"/>
              </a:rPr>
            </a:br>
            <a:r>
              <a:rPr lang="en-IN" sz="3200" b="0" i="0" u="none" strike="noStrike" baseline="0" dirty="0">
                <a:latin typeface="Palatino Linotype" panose="02040502050505030304" pitchFamily="18" charset="0"/>
              </a:rPr>
              <a:t>Approach:</a:t>
            </a:r>
            <a:br>
              <a:rPr lang="en-IN" sz="3200" b="0" i="0" u="none" strike="noStrike" baseline="0" dirty="0">
                <a:latin typeface="Palatino Linotype" panose="02040502050505030304" pitchFamily="18" charset="0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1312E-76A1-44B5-E833-ACE00AC8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5082" y="171672"/>
            <a:ext cx="8573050" cy="6313969"/>
          </a:xfrm>
        </p:spPr>
        <p:txBody>
          <a:bodyPr/>
          <a:lstStyle/>
          <a:p>
            <a:r>
              <a:rPr lang="en-IN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1. Data Importing </a:t>
            </a:r>
          </a:p>
          <a:p>
            <a:r>
              <a:rPr lang="en-IN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2. Dropped the columns 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	•With no useful information </a:t>
            </a:r>
          </a:p>
          <a:p>
            <a:r>
              <a:rPr lang="en-US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	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• High number of missing values </a:t>
            </a:r>
          </a:p>
          <a:p>
            <a:r>
              <a:rPr lang="en-IN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3. Missing value imputation 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4. In the EDA step we did : </a:t>
            </a:r>
          </a:p>
          <a:p>
            <a:r>
              <a:rPr lang="en-IN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	• Univariate Analysis </a:t>
            </a:r>
          </a:p>
          <a:p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	</a:t>
            </a:r>
            <a:r>
              <a:rPr lang="en-IN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• Bivariate Analysis </a:t>
            </a:r>
          </a:p>
          <a:p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	</a:t>
            </a:r>
            <a:r>
              <a:rPr lang="en-IN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•Multi Variate analysis </a:t>
            </a:r>
          </a:p>
          <a:p>
            <a:r>
              <a:rPr lang="en-IN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5. Dummy Variables Creation (Object Data Type Variables) 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6. Train test Split (70/30) &amp; Scaling continuous numeric features(Using Min Max Scaler) </a:t>
            </a:r>
          </a:p>
          <a:p>
            <a:r>
              <a:rPr lang="en-IN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7. Model Building: 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	• Using Logistic Regression 	</a:t>
            </a:r>
          </a:p>
          <a:p>
            <a:r>
              <a:rPr lang="en-US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	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•Combined RFE &amp; manual Selection 	</a:t>
            </a:r>
          </a:p>
          <a:p>
            <a:r>
              <a:rPr lang="en-US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	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• Chose features which were most significant &amp; had low VIF 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8. ROC Curve &amp; Precision Recall tradeoff for Cutoff Value estimate 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9. Predicting the results and metrics on the Train - Test data. 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Palatino Linotype" panose="02040502050505030304" pitchFamily="18" charset="0"/>
              </a:rPr>
              <a:t>10. Adding the Score Column in main data frame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D0ECB-8EA8-1283-08AE-508941EA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3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01B1-359B-6D26-5F14-01CCE5C3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" y="1503858"/>
            <a:ext cx="3156660" cy="1152144"/>
          </a:xfrm>
        </p:spPr>
        <p:txBody>
          <a:bodyPr/>
          <a:lstStyle/>
          <a:p>
            <a:br>
              <a:rPr lang="en-IN" sz="3000" b="0" i="0" u="none" strike="noStrike" baseline="0" dirty="0">
                <a:latin typeface="Palatino Linotype" panose="02040502050505030304" pitchFamily="18" charset="0"/>
              </a:rPr>
            </a:br>
            <a:r>
              <a:rPr lang="en-IN" sz="3000" b="0" i="0" u="none" strike="noStrike" baseline="0" dirty="0">
                <a:latin typeface="Palatino Linotype" panose="02040502050505030304" pitchFamily="18" charset="0"/>
              </a:rPr>
              <a:t>Exploratory Data Analysis</a:t>
            </a:r>
            <a:br>
              <a:rPr lang="en-IN" sz="3000" b="0" i="0" u="none" strike="noStrike" baseline="0" dirty="0">
                <a:latin typeface="Palatino Linotype" panose="02040502050505030304" pitchFamily="18" charset="0"/>
              </a:rPr>
            </a:b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A681-0849-13D2-0430-0147A7E5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977" y="386499"/>
            <a:ext cx="7060111" cy="58728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latin typeface="Palatino Linotype" panose="02040502050505030304" pitchFamily="18" charset="0"/>
              </a:rPr>
              <a:t>Univariate Analysis:</a:t>
            </a:r>
          </a:p>
          <a:p>
            <a:endParaRPr lang="en-IN" sz="1800" b="0" i="0" u="none" strike="noStrike" baseline="0" dirty="0">
              <a:latin typeface="Palatino Linotype" panose="0204050205050503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1CB52-F4F9-6FCB-7D4E-681AE1DC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5EE7E-2037-0513-0DF8-83677B31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426" y="952285"/>
            <a:ext cx="3939881" cy="2537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49DF73-2DA6-242D-4FD1-0E93598C9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824" y="952285"/>
            <a:ext cx="4084674" cy="2476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8C99E0-ABAA-EA7B-3973-7776BF40DB97}"/>
              </a:ext>
            </a:extLst>
          </p:cNvPr>
          <p:cNvSpPr txBox="1"/>
          <p:nvPr/>
        </p:nvSpPr>
        <p:spPr>
          <a:xfrm>
            <a:off x="4169789" y="3699141"/>
            <a:ext cx="772998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 u="none" strike="noStrike" baseline="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endParaRPr lang="en-IN" sz="2000" b="0" i="0" u="none" strike="noStrike" baseline="0" dirty="0">
              <a:latin typeface="Palatino Linotype" panose="02040502050505030304" pitchFamily="18" charset="0"/>
            </a:endParaRPr>
          </a:p>
          <a:p>
            <a:r>
              <a:rPr lang="en-US" sz="2400" b="0" i="0" u="none" strike="noStrike" baseline="0" dirty="0">
                <a:latin typeface="Palatino Linotype" panose="02040502050505030304" pitchFamily="18" charset="0"/>
              </a:rPr>
              <a:t>Highlights: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alatino Linotype" panose="02040502050505030304" pitchFamily="18" charset="0"/>
              </a:rPr>
              <a:t>Most of the people paid not more than 25 visits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alatino Linotype" panose="02040502050505030304" pitchFamily="18" charset="0"/>
              </a:rPr>
              <a:t>The time spent on the website was also showing dropping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alatino Linotype" panose="02040502050505030304" pitchFamily="18" charset="0"/>
              </a:rPr>
              <a:t>Univariate analysis was not able to add much of insight to the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alatino Linotype" panose="02040502050505030304" pitchFamily="18" charset="0"/>
              </a:rPr>
              <a:t>However we did not remove any outliers as they were adding important information to the model. </a:t>
            </a:r>
          </a:p>
          <a:p>
            <a:endParaRPr lang="en-IN" sz="1800" b="0" i="0" u="none" strike="noStrike" baseline="0" dirty="0">
              <a:latin typeface="Palatino Linotype" panose="02040502050505030304" pitchFamily="18" charset="0"/>
            </a:endParaRPr>
          </a:p>
          <a:p>
            <a:endParaRPr lang="en-IN" sz="1800" b="0" i="0" u="none" strike="noStrike" baseline="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4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6FB5-B2BD-EC61-EDA9-43A798C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2373575"/>
            <a:ext cx="2657039" cy="768096"/>
          </a:xfrm>
        </p:spPr>
        <p:txBody>
          <a:bodyPr/>
          <a:lstStyle/>
          <a:p>
            <a:r>
              <a:rPr lang="en-IN" sz="2200" b="0" dirty="0">
                <a:latin typeface="Palatino Linotype" panose="02040502050505030304" pitchFamily="18" charset="0"/>
              </a:rPr>
              <a:t>Bi variate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609E6-158F-9A50-76A0-17ECB5A3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8D406-0338-70B8-53A4-A1085B4C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4F049A-1F17-FDC5-631E-87B0427A0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4260914"/>
            <a:ext cx="6766560" cy="206447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800" b="0" i="0" u="none" strike="noStrike" baseline="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r>
              <a:rPr lang="en-IN" sz="1800" b="1" i="0" u="none" strike="noStrike" baseline="0" dirty="0">
                <a:latin typeface="Palatino Linotype" panose="02040502050505030304" pitchFamily="18" charset="0"/>
              </a:rPr>
              <a:t>Highlights</a:t>
            </a:r>
            <a:r>
              <a:rPr lang="en-IN" sz="1800" b="0" i="0" u="none" strike="noStrike" baseline="0" dirty="0">
                <a:latin typeface="Palatino Linotype" panose="0204050205050503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alatino Linotype" panose="02040502050505030304" pitchFamily="18" charset="0"/>
              </a:rPr>
              <a:t>Maximum number of leads did not disclose their </a:t>
            </a:r>
            <a:r>
              <a:rPr lang="en-US" sz="1800" b="0" i="0" u="none" strike="noStrike" baseline="0" dirty="0" err="1">
                <a:latin typeface="Palatino Linotype" panose="02040502050505030304" pitchFamily="18" charset="0"/>
              </a:rPr>
              <a:t>Specialisation</a:t>
            </a:r>
            <a:endParaRPr lang="en-US" sz="1800" b="0" i="0" u="none" strike="noStrike" baseline="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alatino Linotype" panose="02040502050505030304" pitchFamily="18" charset="0"/>
              </a:rPr>
              <a:t>The Management </a:t>
            </a:r>
            <a:r>
              <a:rPr lang="en-US" sz="1800" b="0" i="0" u="none" strike="noStrike" baseline="0" dirty="0" err="1">
                <a:latin typeface="Palatino Linotype" panose="02040502050505030304" pitchFamily="18" charset="0"/>
              </a:rPr>
              <a:t>specialisation</a:t>
            </a:r>
            <a:r>
              <a:rPr lang="en-US" sz="1800" b="0" i="0" u="none" strike="noStrike" baseline="0" dirty="0">
                <a:latin typeface="Palatino Linotype" panose="02040502050505030304" pitchFamily="18" charset="0"/>
              </a:rPr>
              <a:t> is which the maximum leads have shown interest towards the courses.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0B2584-6BF6-3219-1B74-9060AF018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175" y="187322"/>
            <a:ext cx="8403745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BEED-D420-0194-7E61-3FDA31CA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78" y="1748914"/>
            <a:ext cx="2949270" cy="768096"/>
          </a:xfrm>
        </p:spPr>
        <p:txBody>
          <a:bodyPr/>
          <a:lstStyle/>
          <a:p>
            <a:br>
              <a:rPr lang="en-IN" sz="24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</a:br>
            <a:br>
              <a:rPr lang="en-IN" sz="2400" b="0" i="0" u="none" strike="noStrike" baseline="0" dirty="0">
                <a:latin typeface="Palatino Linotype" panose="02040502050505030304" pitchFamily="18" charset="0"/>
              </a:rPr>
            </a:br>
            <a:r>
              <a:rPr lang="en-IN" sz="2400" b="0" i="0" u="none" strike="noStrike" baseline="0" dirty="0">
                <a:latin typeface="Palatino Linotype" panose="02040502050505030304" pitchFamily="18" charset="0"/>
              </a:rPr>
              <a:t>Multivariate Analysis:</a:t>
            </a:r>
            <a:br>
              <a:rPr lang="en-IN" sz="2400" b="0" i="0" u="none" strike="noStrike" baseline="0" dirty="0">
                <a:latin typeface="Palatino Linotype" panose="02040502050505030304" pitchFamily="18" charset="0"/>
              </a:rPr>
            </a:b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C195-BF42-36DC-DBCE-95D205E9E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407" y="5209933"/>
            <a:ext cx="6766560" cy="1002488"/>
          </a:xfrm>
        </p:spPr>
        <p:txBody>
          <a:bodyPr/>
          <a:lstStyle/>
          <a:p>
            <a:r>
              <a:rPr lang="en-IN" sz="1800" b="1" i="0" u="none" strike="noStrike" baseline="0" dirty="0">
                <a:latin typeface="Palatino Linotype" panose="02040502050505030304" pitchFamily="18" charset="0"/>
              </a:rPr>
              <a:t>Highlights</a:t>
            </a:r>
            <a:r>
              <a:rPr lang="en-IN" sz="1800" b="0" i="0" u="none" strike="noStrike" baseline="0" dirty="0">
                <a:latin typeface="Palatino Linotype" panose="02040502050505030304" pitchFamily="18" charset="0"/>
              </a:rPr>
              <a:t>:</a:t>
            </a:r>
          </a:p>
          <a:p>
            <a:r>
              <a:rPr lang="en-US" sz="1800" b="0" i="0" u="none" strike="noStrike" baseline="0" dirty="0">
                <a:latin typeface="Palatino Linotype" panose="02040502050505030304" pitchFamily="18" charset="0"/>
              </a:rPr>
              <a:t>There is a significant positive relationship of Total time spent on website and the conversion rate </a:t>
            </a:r>
          </a:p>
          <a:p>
            <a:r>
              <a:rPr lang="en-US" sz="1800" b="0" i="0" u="none" strike="noStrike" baseline="0" dirty="0">
                <a:latin typeface="Palatino Linotype" panose="02040502050505030304" pitchFamily="18" charset="0"/>
              </a:rPr>
              <a:t>Hence it is clear &amp; logical indicator that the interested candidate will share more amount of time on the website.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A0855-73C8-C5A6-7770-358C3366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30487-9CBD-94A7-48DA-EE61E3CB6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792" y="152199"/>
            <a:ext cx="8634208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5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7F18-9C50-421E-13F7-6075C094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757622"/>
            <a:ext cx="2506210" cy="768096"/>
          </a:xfrm>
        </p:spPr>
        <p:txBody>
          <a:bodyPr/>
          <a:lstStyle/>
          <a:p>
            <a:r>
              <a:rPr lang="en-IN" sz="2400" b="0" dirty="0">
                <a:latin typeface="Palatino Linotype" panose="0204050205050503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9663F-8A7D-7CE2-66AA-811F5F4C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648" y="3824406"/>
            <a:ext cx="6766560" cy="2700528"/>
          </a:xfrm>
        </p:spPr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r>
              <a:rPr lang="en-IN" sz="1800" b="1" i="0" u="none" strike="noStrike" baseline="0" dirty="0">
                <a:latin typeface="Palatino Linotype" panose="02040502050505030304" pitchFamily="18" charset="0"/>
              </a:rPr>
              <a:t>Highlights</a:t>
            </a:r>
            <a:r>
              <a:rPr lang="en-IN" sz="1800" b="0" i="0" u="none" strike="noStrike" baseline="0" dirty="0">
                <a:latin typeface="Palatino Linotype" panose="02040502050505030304" pitchFamily="18" charset="0"/>
              </a:rPr>
              <a:t>:</a:t>
            </a:r>
          </a:p>
          <a:p>
            <a:r>
              <a:rPr lang="en-US" sz="1800" b="0" i="0" u="none" strike="noStrike" baseline="0" dirty="0">
                <a:latin typeface="Palatino Linotype" panose="02040502050505030304" pitchFamily="18" charset="0"/>
              </a:rPr>
              <a:t>Area under the ROC Curve came to be ~ 0. 89 which is a fair score.</a:t>
            </a:r>
          </a:p>
          <a:p>
            <a:r>
              <a:rPr lang="en-US" sz="1800" b="0" i="0" u="none" strike="noStrike" baseline="0" dirty="0">
                <a:latin typeface="Palatino Linotype" panose="02040502050505030304" pitchFamily="18" charset="0"/>
              </a:rPr>
              <a:t>Accuracy , sensitivity and specificity seem to cross each other 30% approx.</a:t>
            </a:r>
          </a:p>
          <a:p>
            <a:r>
              <a:rPr lang="en-US" sz="1800" b="0" i="0" u="none" strike="noStrike" baseline="0" dirty="0">
                <a:latin typeface="Palatino Linotype" panose="02040502050505030304" pitchFamily="18" charset="0"/>
              </a:rPr>
              <a:t>However we chose 25% as the cut off as we wanted to have high recall/sensitivity.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638B8-1B5C-9D02-16FC-F9BEF0B6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1A54B-D1C5-C35E-7D35-E6BD48FD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E8AE7-D8D2-184E-04CA-358A99AD9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542" y="594360"/>
            <a:ext cx="3657917" cy="2270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7432A5-D3F8-543A-D2BA-44A955D0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808" y="350705"/>
            <a:ext cx="4359018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2C9F-47EB-70BA-51B1-FBC29FF2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26" y="2126028"/>
            <a:ext cx="3091992" cy="768096"/>
          </a:xfrm>
        </p:spPr>
        <p:txBody>
          <a:bodyPr/>
          <a:lstStyle/>
          <a:p>
            <a:br>
              <a:rPr lang="en-IN" sz="24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</a:br>
            <a:br>
              <a:rPr lang="en-IN" sz="2400" b="0" i="0" u="none" strike="noStrike" baseline="0" dirty="0">
                <a:latin typeface="Palatino Linotype" panose="02040502050505030304" pitchFamily="18" charset="0"/>
              </a:rPr>
            </a:br>
            <a:r>
              <a:rPr lang="en-IN" sz="2400" b="0" i="0" u="none" strike="noStrike" baseline="0" dirty="0">
                <a:latin typeface="Palatino Linotype" panose="02040502050505030304" pitchFamily="18" charset="0"/>
              </a:rPr>
              <a:t>Conclusion</a:t>
            </a:r>
            <a:br>
              <a:rPr lang="en-IN" sz="2400" b="0" i="0" u="none" strike="noStrike" baseline="0" dirty="0">
                <a:latin typeface="Palatino Linotype" panose="02040502050505030304" pitchFamily="18" charset="0"/>
              </a:rPr>
            </a:b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1E680-1310-6680-CD61-6FB5EB96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648" y="1159812"/>
            <a:ext cx="6766560" cy="36949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VIF is maintained below 2 which helps to reduce the multicollinearity for the model.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All the features that are preserved in model are significant i.e. they have p-value below 0.05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The evaluation metrics are proving that the model is stable and predicting results decently.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Accuracy –0.79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Recall –0.86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Precision –0.68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F1 Score –0.76</a:t>
            </a:r>
          </a:p>
          <a:p>
            <a:endParaRPr lang="en-IN" sz="1800" b="0" i="0" u="none" strike="noStrike" baseline="0" dirty="0">
              <a:solidFill>
                <a:schemeClr val="accent6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D9BB6-8D74-7D0E-B49C-71ABA9E8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8083C-CB43-6A30-D12F-D3E813A9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2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{16F62E4D-1DE3-45C4-8C9A-54ED1087DC69}tf78438558_win32</Template>
  <TotalTime>36</TotalTime>
  <Words>593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Bahnschrift SemiLight SemiConde</vt:lpstr>
      <vt:lpstr>Palatino Linotype</vt:lpstr>
      <vt:lpstr>Sabon Next LT</vt:lpstr>
      <vt:lpstr>Wingdings</vt:lpstr>
      <vt:lpstr>Office Theme</vt:lpstr>
      <vt:lpstr>Lead Scoring Case study </vt:lpstr>
      <vt:lpstr>Executive Summary and Recommendations</vt:lpstr>
      <vt:lpstr>Problem Statement: </vt:lpstr>
      <vt:lpstr>Analysis  Approach: </vt:lpstr>
      <vt:lpstr> Exploratory Data Analysis </vt:lpstr>
      <vt:lpstr>Bi variate analysis</vt:lpstr>
      <vt:lpstr>  Multivariate Analysis: </vt:lpstr>
      <vt:lpstr>conclusion</vt:lpstr>
      <vt:lpstr>  Conclusion </vt:lpstr>
      <vt:lpstr>  Recommendation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RSVP Movie Solution  Case study</dc:title>
  <dc:subject/>
  <dc:creator>Aishw</dc:creator>
  <cp:lastModifiedBy>Aishw</cp:lastModifiedBy>
  <cp:revision>7</cp:revision>
  <dcterms:created xsi:type="dcterms:W3CDTF">2022-08-19T16:33:35Z</dcterms:created>
  <dcterms:modified xsi:type="dcterms:W3CDTF">2022-11-22T00:40:08Z</dcterms:modified>
</cp:coreProperties>
</file>