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17/11/2023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UAE</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15-November-2023</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970318"/>
          </a:xfrm>
          <a:prstGeom prst="rect">
            <a:avLst/>
          </a:prstGeom>
          <a:noFill/>
        </p:spPr>
        <p:txBody>
          <a:bodyPr wrap="square">
            <a:spAutoFit/>
          </a:bodyPr>
          <a:lstStyle/>
          <a:p>
            <a:pPr marL="457200" indent="-457200">
              <a:buFont typeface="Wingdings" panose="05000000000000000000" pitchFamily="2" charset="2"/>
              <a:buChar char="q"/>
            </a:pPr>
            <a:r>
              <a:rPr lang="en-US" sz="2800" b="1" dirty="0">
                <a:solidFill>
                  <a:schemeClr val="accent2"/>
                </a:solidFill>
                <a:latin typeface="Arial Black" panose="020B0A04020102020204" pitchFamily="34" charset="0"/>
                <a:ea typeface="+mj-ea"/>
                <a:cs typeface="+mj-cs"/>
              </a:rPr>
              <a:t>All cities have the same increase in pricing charge with increasing distance for Pink cab.</a:t>
            </a:r>
          </a:p>
          <a:p>
            <a:endParaRPr lang="en-GB" sz="2800" b="1" dirty="0">
              <a:solidFill>
                <a:schemeClr val="accent2"/>
              </a:solidFill>
              <a:latin typeface="Arial Black" panose="020B0A04020102020204" pitchFamily="34" charset="0"/>
              <a:ea typeface="+mj-ea"/>
              <a:cs typeface="+mj-cs"/>
            </a:endParaRP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2334700" y="1690688"/>
            <a:ext cx="7288985" cy="5001499"/>
          </a:xfrm>
          <a:prstGeom prst="rect">
            <a:avLst/>
          </a:prstGeom>
        </p:spPr>
      </p:pic>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323439"/>
          </a:xfrm>
          <a:prstGeom prst="rect">
            <a:avLst/>
          </a:prstGeom>
          <a:noFill/>
        </p:spPr>
        <p:txBody>
          <a:bodyPr wrap="square">
            <a:spAutoFit/>
          </a:bodyPr>
          <a:lstStyle/>
          <a:p>
            <a:pPr marL="285750" indent="-285750">
              <a:buFont typeface="Wingdings" panose="05000000000000000000" pitchFamily="2" charset="2"/>
              <a:buChar char="q"/>
            </a:pPr>
            <a:r>
              <a:rPr lang="en-US" sz="2000" dirty="0">
                <a:solidFill>
                  <a:schemeClr val="accent2"/>
                </a:solidFill>
                <a:latin typeface="Arial Black" panose="020B0A04020102020204" pitchFamily="34" charset="0"/>
              </a:rPr>
              <a:t>According to the previous slide, New York City has the greatest Yellow Cab transaction (31%), as well as the highest Cab User (28%).</a:t>
            </a:r>
          </a:p>
          <a:p>
            <a:pPr marL="285750" indent="-285750">
              <a:buFont typeface="Wingdings" panose="05000000000000000000" pitchFamily="2" charset="2"/>
              <a:buChar char="q"/>
            </a:pPr>
            <a:r>
              <a:rPr lang="en-US" sz="2000" dirty="0">
                <a:solidFill>
                  <a:schemeClr val="accent2"/>
                </a:solidFill>
                <a:latin typeface="Arial Black" panose="020B0A04020102020204" pitchFamily="34" charset="0"/>
              </a:rPr>
              <a:t>Pink Cab transactions are highest in Los Angeles.</a:t>
            </a:r>
          </a:p>
          <a:p>
            <a:endParaRPr lang="en-GB" sz="2000" dirty="0">
              <a:solidFill>
                <a:schemeClr val="accent2"/>
              </a:solidFill>
              <a:latin typeface="Arial Black" panose="020B0A04020102020204" pitchFamily="34" charset="0"/>
            </a:endParaRP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a:bodyPr>
          <a:lstStyle/>
          <a:p>
            <a:r>
              <a:rPr lang="en-GB" dirty="0">
                <a:solidFill>
                  <a:schemeClr val="accent2"/>
                </a:solidFill>
                <a:latin typeface="Arial Black" panose="020B0A04020102020204" pitchFamily="34" charset="0"/>
              </a:rPr>
              <a:t>Price Charged per Gender</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838200" y="1547639"/>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830997"/>
          </a:xfrm>
          <a:prstGeom prst="rect">
            <a:avLst/>
          </a:prstGeom>
          <a:noFill/>
        </p:spPr>
        <p:txBody>
          <a:bodyPr wrap="square">
            <a:spAutoFit/>
          </a:bodyPr>
          <a:lstStyle/>
          <a:p>
            <a:r>
              <a:rPr lang="en-GB" sz="2400" dirty="0">
                <a:solidFill>
                  <a:schemeClr val="accent2"/>
                </a:solidFill>
                <a:latin typeface="Arial Black" panose="020B0A04020102020204" pitchFamily="34" charset="0"/>
              </a:rPr>
              <a:t>Yellow cab has a higher Profit Margin (Price Charged - Cost of Trip).</a:t>
            </a:r>
          </a:p>
        </p:txBody>
      </p:sp>
      <p:pic>
        <p:nvPicPr>
          <p:cNvPr id="7" name="Picture 6" descr="A graph of a blue and black bar&#10;&#10;Description automatically generated">
            <a:extLst>
              <a:ext uri="{FF2B5EF4-FFF2-40B4-BE49-F238E27FC236}">
                <a16:creationId xmlns:a16="http://schemas.microsoft.com/office/drawing/2014/main" id="{B59FDBB5-4388-B16A-C2D6-06345E42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29612"/>
            <a:ext cx="5257799" cy="3221566"/>
          </a:xfrm>
          <a:prstGeom prst="rect">
            <a:avLst/>
          </a:prstGeom>
        </p:spPr>
      </p:pic>
      <p:pic>
        <p:nvPicPr>
          <p:cNvPr id="9" name="Picture 8" descr="A graph of a blue bar&#10;&#10;Description automatically generated with medium confidence">
            <a:extLst>
              <a:ext uri="{FF2B5EF4-FFF2-40B4-BE49-F238E27FC236}">
                <a16:creationId xmlns:a16="http://schemas.microsoft.com/office/drawing/2014/main" id="{D616CCAE-4342-8C35-A852-E019CDF3C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326" y="1607509"/>
            <a:ext cx="5869451" cy="3265771"/>
          </a:xfrm>
          <a:prstGeom prst="rect">
            <a:avLst/>
          </a:prstGeom>
        </p:spPr>
      </p:pic>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Margin: Price Paid - Trip Cost</a:t>
            </a:r>
          </a:p>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Pink Cabs' margins improve as the number of transactions increases.</a:t>
            </a:r>
          </a:p>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Yellow Cab reduces margins as transaction volume increases.</a:t>
            </a:r>
            <a:endParaRPr lang="en-GB" sz="20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2"/>
          <a:stretch>
            <a:fillRect/>
          </a:stretch>
        </p:blipFill>
        <p:spPr>
          <a:xfrm>
            <a:off x="224085" y="368552"/>
            <a:ext cx="1390008" cy="493819"/>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3"/>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369332"/>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range from 150 to 450.</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369332"/>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2"/>
          <a:stretch>
            <a:fillRect/>
          </a:stretch>
        </p:blipFill>
        <p:spPr>
          <a:xfrm>
            <a:off x="224085" y="368552"/>
            <a:ext cx="1390008" cy="493819"/>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3"/>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477328"/>
          </a:xfrm>
          <a:prstGeom prst="rect">
            <a:avLst/>
          </a:prstGeom>
          <a:noFill/>
        </p:spPr>
        <p:txBody>
          <a:bodyPr wrap="square">
            <a:spAutoFit/>
          </a:bodyPr>
          <a:lstStyle/>
          <a:p>
            <a:pPr marL="285750" indent="-285750">
              <a:buFont typeface="Wingdings" panose="05000000000000000000" pitchFamily="2" charset="2"/>
              <a:buChar char="q"/>
            </a:pPr>
            <a:r>
              <a:rPr lang="en-US" dirty="0"/>
              <a:t>Regression models are constructed using decision trees, which resemble trees. It partitions a dataset into progressively smaller subsets and simultaneously builds a corresponding decision tree piecemeal. </a:t>
            </a:r>
          </a:p>
          <a:p>
            <a:pPr marL="285750" indent="-285750">
              <a:buFont typeface="Wingdings" panose="05000000000000000000" pitchFamily="2" charset="2"/>
              <a:buChar char="q"/>
            </a:pPr>
            <a:r>
              <a:rPr lang="en-US" dirty="0"/>
              <a:t>A tree with decision nodes and leaf nodes is the end </a:t>
            </a:r>
            <a:r>
              <a:rPr lang="en-US" dirty="0" err="1"/>
              <a:t>product.the</a:t>
            </a:r>
            <a:r>
              <a:rPr lang="en-US" dirty="0"/>
              <a:t> highest decision node in a tree that represents the most accurate forecaster of the desired value (Price Charged).</a:t>
            </a:r>
          </a:p>
          <a:p>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646331"/>
          </a:xfrm>
          <a:prstGeom prst="rect">
            <a:avLst/>
          </a:prstGeom>
          <a:noFill/>
        </p:spPr>
        <p:txBody>
          <a:bodyPr wrap="square">
            <a:spAutoFit/>
          </a:bodyPr>
          <a:lstStyle/>
          <a:p>
            <a:pPr marL="285750" indent="-285750">
              <a:buFont typeface="Wingdings" panose="05000000000000000000" pitchFamily="2" charset="2"/>
              <a:buChar char="q"/>
            </a:pPr>
            <a:r>
              <a:rPr lang="en-US" dirty="0"/>
              <a:t>To function, a Random Forest builds many Decision trees.</a:t>
            </a:r>
          </a:p>
          <a:p>
            <a:pPr marL="285750" indent="-285750">
              <a:buFont typeface="Wingdings" panose="05000000000000000000" pitchFamily="2" charset="2"/>
              <a:buChar char="q"/>
            </a:pPr>
            <a:r>
              <a:rPr lang="en-US" dirty="0"/>
              <a:t>The average of the forecasts made by the forest's Decision trees is a prediction from the Random Forest.</a:t>
            </a:r>
            <a:endParaRPr lang="en-GB" dirty="0"/>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US" sz="1600" b="1" dirty="0">
                <a:latin typeface="Arial Black" panose="020B0A04020102020204" pitchFamily="34" charset="0"/>
              </a:rPr>
              <a:t>XYZ is a US-based private equity firm. It is considering an investment in the taxi sector due to the industry's spectacular expansion over the past few years and the presence of several major participants in the market.</a:t>
            </a:r>
            <a:endParaRPr lang="en-GB" sz="1600" b="1" dirty="0">
              <a:latin typeface="Arial Black" panose="020B0A04020102020204" pitchFamily="34" charset="0"/>
            </a:endParaRP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477328"/>
          </a:xfrm>
          <a:prstGeom prst="rect">
            <a:avLst/>
          </a:prstGeom>
          <a:noFill/>
        </p:spPr>
        <p:txBody>
          <a:bodyPr wrap="square">
            <a:spAutoFit/>
          </a:bodyPr>
          <a:lstStyle/>
          <a:p>
            <a:r>
              <a:rPr lang="en-US" dirty="0"/>
              <a:t>The Random Forest Model is the most appropriate model for further deployment based on the RMSE data and accuracy shown above.</a:t>
            </a:r>
          </a:p>
          <a:p>
            <a:endParaRPr lang="en-US" dirty="0"/>
          </a:p>
          <a:p>
            <a:r>
              <a:rPr lang="en-US" dirty="0"/>
              <a:t>The top predictors of price charged include age, income, month, year, and cost of trip, according to the Random Forest Model.</a:t>
            </a:r>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US" dirty="0"/>
              <a:t>Margin per Gender: Yellow Cab has a different margin for male and female customers, which accounts for the larger percentage of female customers in Yellow Cab compared to Pink Cab.</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Profit Margin: From 2016 to 2018, Yellow Cab's profit margin was higher annually than Pink Cab's.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Margin by Age: In a Yellow Cab, the Margin varies for individuals over 50, whereas in a Pink Cab, the Margin remains the same for all age groups.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Due to Yellow Cab's fall in margins with an increase in transactions, it travels three times as frequently than Pink Cab during the month of December, which is the holiday season.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Yellow Cab's customer base is largest in New York City</a:t>
            </a:r>
            <a:endParaRPr lang="en-GB" dirty="0"/>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a:t>
            </a:r>
            <a:r>
              <a:rPr lang="en-GB" sz="2400" dirty="0">
                <a:solidFill>
                  <a:srgbClr val="2D3B45"/>
                </a:solidFill>
                <a:latin typeface="Arial" panose="020B0604020202020204" pitchFamily="34" charset="0"/>
                <a:cs typeface="Arial" panose="020B0604020202020204" pitchFamily="34" charset="0"/>
              </a:rPr>
              <a:t>the </a:t>
            </a:r>
            <a:r>
              <a:rPr lang="en-GB" sz="2400" i="0" dirty="0">
                <a:solidFill>
                  <a:srgbClr val="2D3B45"/>
                </a:solidFill>
                <a:effectLst/>
                <a:latin typeface="Arial" panose="020B0604020202020204" pitchFamily="34" charset="0"/>
                <a:cs typeface="Arial" panose="020B0604020202020204" pitchFamily="34" charset="0"/>
              </a:rPr>
              <a:t>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830997"/>
          </a:xfrm>
          <a:prstGeom prst="rect">
            <a:avLst/>
          </a:prstGeom>
          <a:noFill/>
        </p:spPr>
        <p:txBody>
          <a:bodyPr wrap="square">
            <a:spAutoFit/>
          </a:bodyPr>
          <a:lstStyle/>
          <a:p>
            <a:pPr marL="342900" indent="-342900">
              <a:buFont typeface="Wingdings" panose="05000000000000000000" pitchFamily="2" charset="2"/>
              <a:buChar char="q"/>
            </a:pPr>
            <a:r>
              <a:rPr lang="en-US" sz="2400" b="1" dirty="0">
                <a:solidFill>
                  <a:schemeClr val="accent2"/>
                </a:solidFill>
                <a:latin typeface="Arial Black" panose="020B0A04020102020204" pitchFamily="34" charset="0"/>
              </a:rPr>
              <a:t>According to the graphs above, the majority of Pink and Yellow Cab rides are between 2 and 48 kilometers long.</a:t>
            </a:r>
            <a:endParaRPr lang="en-GB" sz="2400" b="1" dirty="0">
              <a:solidFill>
                <a:schemeClr val="accent2"/>
              </a:solidFill>
              <a:latin typeface="Arial Black" panose="020B0A04020102020204" pitchFamily="34" charset="0"/>
            </a:endParaRP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chemeClr val="accent2"/>
                </a:solidFill>
                <a:latin typeface="Arial Black" panose="020B0A04020102020204" pitchFamily="34" charset="0"/>
              </a:rPr>
              <a:t>The Yellow cab has a higher price range than the Pink cab.</a:t>
            </a:r>
          </a:p>
          <a:p>
            <a:pPr marL="342900" indent="-342900">
              <a:buFont typeface="Wingdings" panose="05000000000000000000" pitchFamily="2" charset="2"/>
              <a:buChar char="q"/>
            </a:pPr>
            <a:r>
              <a:rPr lang="en-US" sz="2400" dirty="0">
                <a:solidFill>
                  <a:schemeClr val="accent2"/>
                </a:solidFill>
                <a:latin typeface="Arial Black" panose="020B0A04020102020204" pitchFamily="34" charset="0"/>
              </a:rPr>
              <a:t>The outliers are caused by the use of high-end vehicles.</a:t>
            </a:r>
          </a:p>
          <a:p>
            <a:endParaRPr lang="en-GB" sz="24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2"/>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pic>
        <p:nvPicPr>
          <p:cNvPr id="7" name="Picture 6" descr="A graph of blue bars&#10;&#10;Description automatically generated">
            <a:extLst>
              <a:ext uri="{FF2B5EF4-FFF2-40B4-BE49-F238E27FC236}">
                <a16:creationId xmlns:a16="http://schemas.microsoft.com/office/drawing/2014/main" id="{781ED7B0-F4C0-4262-5C61-3B39F8ED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25" y="1690689"/>
            <a:ext cx="6392154" cy="3360996"/>
          </a:xfrm>
          <a:prstGeom prst="rect">
            <a:avLst/>
          </a:prstGeom>
        </p:spPr>
      </p:pic>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chemeClr val="accent2"/>
                </a:solidFill>
                <a:latin typeface="Arial Black" panose="020B0A04020102020204" pitchFamily="34" charset="0"/>
              </a:rPr>
              <a:t>According to the graph, the number of transactions for Yellow cab is higher than for Pink cab on a yearly basis.</a:t>
            </a:r>
            <a:endParaRPr lang="en-GB" sz="24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1352</TotalTime>
  <Words>1259</Words>
  <Application>Microsoft Office PowerPoint</Application>
  <PresentationFormat>Widescreen</PresentationFormat>
  <Paragraphs>137</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vt:lpstr>
      <vt:lpstr>Transaction per City for both Cabs:</vt:lpstr>
      <vt:lpstr>Price Charged per Gender</vt:lpstr>
      <vt:lpstr>Customer Share per Gender</vt:lpstr>
      <vt:lpstr>Profit Margin per year for both Cabs:</vt:lpstr>
      <vt:lpstr>Margins per Transaction</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KP AIshwarya</cp:lastModifiedBy>
  <cp:revision>113</cp:revision>
  <dcterms:created xsi:type="dcterms:W3CDTF">2021-03-07T07:18:46Z</dcterms:created>
  <dcterms:modified xsi:type="dcterms:W3CDTF">2023-11-17T21:06:03Z</dcterms:modified>
</cp:coreProperties>
</file>