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3" r:id="rId5"/>
    <p:sldId id="264" r:id="rId6"/>
    <p:sldId id="262" r:id="rId7"/>
    <p:sldId id="265" r:id="rId8"/>
    <p:sldId id="267" r:id="rId9"/>
    <p:sldId id="273" r:id="rId10"/>
    <p:sldId id="274" r:id="rId11"/>
    <p:sldId id="275" r:id="rId12"/>
    <p:sldId id="268" r:id="rId13"/>
    <p:sldId id="276" r:id="rId14"/>
    <p:sldId id="277"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23" autoAdjust="0"/>
    <p:restoredTop sz="94660"/>
  </p:normalViewPr>
  <p:slideViewPr>
    <p:cSldViewPr snapToGrid="0">
      <p:cViewPr varScale="1">
        <p:scale>
          <a:sx n="113" d="100"/>
          <a:sy n="113" d="100"/>
        </p:scale>
        <p:origin x="5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8B44B-ABDE-4B4A-717E-5F706CBC6B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4C59CF-6CEC-F95B-6D14-AA53D40C3D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DA39D7-96E8-541C-A226-19E80F5132A7}"/>
              </a:ext>
            </a:extLst>
          </p:cNvPr>
          <p:cNvSpPr>
            <a:spLocks noGrp="1"/>
          </p:cNvSpPr>
          <p:nvPr>
            <p:ph type="dt" sz="half" idx="10"/>
          </p:nvPr>
        </p:nvSpPr>
        <p:spPr/>
        <p:txBody>
          <a:bodyPr/>
          <a:lstStyle/>
          <a:p>
            <a:fld id="{B165AC2C-5BF8-4628-8A99-1CD421CDE7CE}" type="datetimeFigureOut">
              <a:rPr lang="en-US" smtClean="0"/>
              <a:t>8/31/24</a:t>
            </a:fld>
            <a:endParaRPr lang="en-US"/>
          </a:p>
        </p:txBody>
      </p:sp>
      <p:sp>
        <p:nvSpPr>
          <p:cNvPr id="5" name="Footer Placeholder 4">
            <a:extLst>
              <a:ext uri="{FF2B5EF4-FFF2-40B4-BE49-F238E27FC236}">
                <a16:creationId xmlns:a16="http://schemas.microsoft.com/office/drawing/2014/main" id="{8D3CAF41-9E8D-C012-0020-1E369B3F5C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31ACFC-E2C7-FC35-2150-B1BB5343829C}"/>
              </a:ext>
            </a:extLst>
          </p:cNvPr>
          <p:cNvSpPr>
            <a:spLocks noGrp="1"/>
          </p:cNvSpPr>
          <p:nvPr>
            <p:ph type="sldNum" sz="quarter" idx="12"/>
          </p:nvPr>
        </p:nvSpPr>
        <p:spPr/>
        <p:txBody>
          <a:bodyPr/>
          <a:lstStyle/>
          <a:p>
            <a:fld id="{57578193-E441-4E9B-A3EF-E04432FA27CA}" type="slidenum">
              <a:rPr lang="en-US" smtClean="0"/>
              <a:t>‹#›</a:t>
            </a:fld>
            <a:endParaRPr lang="en-US"/>
          </a:p>
        </p:txBody>
      </p:sp>
    </p:spTree>
    <p:extLst>
      <p:ext uri="{BB962C8B-B14F-4D97-AF65-F5344CB8AC3E}">
        <p14:creationId xmlns:p14="http://schemas.microsoft.com/office/powerpoint/2010/main" val="727116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CE6C7-F349-27C0-97AA-A80B322364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BCB461-6D0B-57F4-2E65-43551D6B0B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293158-F42B-B48A-B1DE-423ED6BC4F0A}"/>
              </a:ext>
            </a:extLst>
          </p:cNvPr>
          <p:cNvSpPr>
            <a:spLocks noGrp="1"/>
          </p:cNvSpPr>
          <p:nvPr>
            <p:ph type="dt" sz="half" idx="10"/>
          </p:nvPr>
        </p:nvSpPr>
        <p:spPr/>
        <p:txBody>
          <a:bodyPr/>
          <a:lstStyle/>
          <a:p>
            <a:fld id="{B165AC2C-5BF8-4628-8A99-1CD421CDE7CE}" type="datetimeFigureOut">
              <a:rPr lang="en-US" smtClean="0"/>
              <a:t>8/31/24</a:t>
            </a:fld>
            <a:endParaRPr lang="en-US"/>
          </a:p>
        </p:txBody>
      </p:sp>
      <p:sp>
        <p:nvSpPr>
          <p:cNvPr id="5" name="Footer Placeholder 4">
            <a:extLst>
              <a:ext uri="{FF2B5EF4-FFF2-40B4-BE49-F238E27FC236}">
                <a16:creationId xmlns:a16="http://schemas.microsoft.com/office/drawing/2014/main" id="{C429D3AD-D193-168C-6938-DAE55B6B10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D29EEE-C2E2-FC2C-8850-C68C1DF711FC}"/>
              </a:ext>
            </a:extLst>
          </p:cNvPr>
          <p:cNvSpPr>
            <a:spLocks noGrp="1"/>
          </p:cNvSpPr>
          <p:nvPr>
            <p:ph type="sldNum" sz="quarter" idx="12"/>
          </p:nvPr>
        </p:nvSpPr>
        <p:spPr/>
        <p:txBody>
          <a:bodyPr/>
          <a:lstStyle/>
          <a:p>
            <a:fld id="{57578193-E441-4E9B-A3EF-E04432FA27CA}" type="slidenum">
              <a:rPr lang="en-US" smtClean="0"/>
              <a:t>‹#›</a:t>
            </a:fld>
            <a:endParaRPr lang="en-US"/>
          </a:p>
        </p:txBody>
      </p:sp>
    </p:spTree>
    <p:extLst>
      <p:ext uri="{BB962C8B-B14F-4D97-AF65-F5344CB8AC3E}">
        <p14:creationId xmlns:p14="http://schemas.microsoft.com/office/powerpoint/2010/main" val="421142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A848E3-F5E6-7CB1-9F0E-D00CFE04E0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035D46-310F-4973-D27B-132325C4AC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759F9-78FF-BC69-D4E4-B311B7ACDDCB}"/>
              </a:ext>
            </a:extLst>
          </p:cNvPr>
          <p:cNvSpPr>
            <a:spLocks noGrp="1"/>
          </p:cNvSpPr>
          <p:nvPr>
            <p:ph type="dt" sz="half" idx="10"/>
          </p:nvPr>
        </p:nvSpPr>
        <p:spPr/>
        <p:txBody>
          <a:bodyPr/>
          <a:lstStyle/>
          <a:p>
            <a:fld id="{B165AC2C-5BF8-4628-8A99-1CD421CDE7CE}" type="datetimeFigureOut">
              <a:rPr lang="en-US" smtClean="0"/>
              <a:t>8/31/24</a:t>
            </a:fld>
            <a:endParaRPr lang="en-US"/>
          </a:p>
        </p:txBody>
      </p:sp>
      <p:sp>
        <p:nvSpPr>
          <p:cNvPr id="5" name="Footer Placeholder 4">
            <a:extLst>
              <a:ext uri="{FF2B5EF4-FFF2-40B4-BE49-F238E27FC236}">
                <a16:creationId xmlns:a16="http://schemas.microsoft.com/office/drawing/2014/main" id="{DB521990-E3E9-A412-6F30-2D0B33B479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D5B831-05B2-CD92-710B-789F90ACE7F7}"/>
              </a:ext>
            </a:extLst>
          </p:cNvPr>
          <p:cNvSpPr>
            <a:spLocks noGrp="1"/>
          </p:cNvSpPr>
          <p:nvPr>
            <p:ph type="sldNum" sz="quarter" idx="12"/>
          </p:nvPr>
        </p:nvSpPr>
        <p:spPr/>
        <p:txBody>
          <a:bodyPr/>
          <a:lstStyle/>
          <a:p>
            <a:fld id="{57578193-E441-4E9B-A3EF-E04432FA27CA}" type="slidenum">
              <a:rPr lang="en-US" smtClean="0"/>
              <a:t>‹#›</a:t>
            </a:fld>
            <a:endParaRPr lang="en-US"/>
          </a:p>
        </p:txBody>
      </p:sp>
    </p:spTree>
    <p:extLst>
      <p:ext uri="{BB962C8B-B14F-4D97-AF65-F5344CB8AC3E}">
        <p14:creationId xmlns:p14="http://schemas.microsoft.com/office/powerpoint/2010/main" val="1754964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DE9CF-ED00-4ECE-A9E6-066068E7E0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EED38B-1338-93B6-DD64-28171FD2FD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4784E9-AA6B-2154-14FC-1E4F6092EDAA}"/>
              </a:ext>
            </a:extLst>
          </p:cNvPr>
          <p:cNvSpPr>
            <a:spLocks noGrp="1"/>
          </p:cNvSpPr>
          <p:nvPr>
            <p:ph type="dt" sz="half" idx="10"/>
          </p:nvPr>
        </p:nvSpPr>
        <p:spPr/>
        <p:txBody>
          <a:bodyPr/>
          <a:lstStyle/>
          <a:p>
            <a:fld id="{B165AC2C-5BF8-4628-8A99-1CD421CDE7CE}" type="datetimeFigureOut">
              <a:rPr lang="en-US" smtClean="0"/>
              <a:t>8/31/24</a:t>
            </a:fld>
            <a:endParaRPr lang="en-US"/>
          </a:p>
        </p:txBody>
      </p:sp>
      <p:sp>
        <p:nvSpPr>
          <p:cNvPr id="5" name="Footer Placeholder 4">
            <a:extLst>
              <a:ext uri="{FF2B5EF4-FFF2-40B4-BE49-F238E27FC236}">
                <a16:creationId xmlns:a16="http://schemas.microsoft.com/office/drawing/2014/main" id="{5D93F69F-5527-9E97-8DB4-900508EFFE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5F74D-D5BA-5DA6-621E-7EC5CB612BD5}"/>
              </a:ext>
            </a:extLst>
          </p:cNvPr>
          <p:cNvSpPr>
            <a:spLocks noGrp="1"/>
          </p:cNvSpPr>
          <p:nvPr>
            <p:ph type="sldNum" sz="quarter" idx="12"/>
          </p:nvPr>
        </p:nvSpPr>
        <p:spPr/>
        <p:txBody>
          <a:bodyPr/>
          <a:lstStyle/>
          <a:p>
            <a:fld id="{57578193-E441-4E9B-A3EF-E04432FA27CA}" type="slidenum">
              <a:rPr lang="en-US" smtClean="0"/>
              <a:t>‹#›</a:t>
            </a:fld>
            <a:endParaRPr lang="en-US"/>
          </a:p>
        </p:txBody>
      </p:sp>
    </p:spTree>
    <p:extLst>
      <p:ext uri="{BB962C8B-B14F-4D97-AF65-F5344CB8AC3E}">
        <p14:creationId xmlns:p14="http://schemas.microsoft.com/office/powerpoint/2010/main" val="2322470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AB144-EB79-C8B5-A83B-1567A0E4D8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4B6924-D4CD-0E8B-5D1C-9C88F83138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169C0F-305A-3DEB-EEE7-D69FCB73AFD9}"/>
              </a:ext>
            </a:extLst>
          </p:cNvPr>
          <p:cNvSpPr>
            <a:spLocks noGrp="1"/>
          </p:cNvSpPr>
          <p:nvPr>
            <p:ph type="dt" sz="half" idx="10"/>
          </p:nvPr>
        </p:nvSpPr>
        <p:spPr/>
        <p:txBody>
          <a:bodyPr/>
          <a:lstStyle/>
          <a:p>
            <a:fld id="{B165AC2C-5BF8-4628-8A99-1CD421CDE7CE}" type="datetimeFigureOut">
              <a:rPr lang="en-US" smtClean="0"/>
              <a:t>8/31/24</a:t>
            </a:fld>
            <a:endParaRPr lang="en-US"/>
          </a:p>
        </p:txBody>
      </p:sp>
      <p:sp>
        <p:nvSpPr>
          <p:cNvPr id="5" name="Footer Placeholder 4">
            <a:extLst>
              <a:ext uri="{FF2B5EF4-FFF2-40B4-BE49-F238E27FC236}">
                <a16:creationId xmlns:a16="http://schemas.microsoft.com/office/drawing/2014/main" id="{A3325CDC-DE0A-B42F-7E96-AE214D47F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4B501F-FEC1-4252-4537-451DC8DFD7D7}"/>
              </a:ext>
            </a:extLst>
          </p:cNvPr>
          <p:cNvSpPr>
            <a:spLocks noGrp="1"/>
          </p:cNvSpPr>
          <p:nvPr>
            <p:ph type="sldNum" sz="quarter" idx="12"/>
          </p:nvPr>
        </p:nvSpPr>
        <p:spPr/>
        <p:txBody>
          <a:bodyPr/>
          <a:lstStyle/>
          <a:p>
            <a:fld id="{57578193-E441-4E9B-A3EF-E04432FA27CA}" type="slidenum">
              <a:rPr lang="en-US" smtClean="0"/>
              <a:t>‹#›</a:t>
            </a:fld>
            <a:endParaRPr lang="en-US"/>
          </a:p>
        </p:txBody>
      </p:sp>
    </p:spTree>
    <p:extLst>
      <p:ext uri="{BB962C8B-B14F-4D97-AF65-F5344CB8AC3E}">
        <p14:creationId xmlns:p14="http://schemas.microsoft.com/office/powerpoint/2010/main" val="4048607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5ED95-19E3-94DD-FEC7-74A2671CAB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024E21-9FD5-F9C8-C2A4-4F8ACCBED2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C31757-25CC-6516-438A-FCEF1A8EF1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76CA2C-FF68-4E35-1C58-C7B011E78B95}"/>
              </a:ext>
            </a:extLst>
          </p:cNvPr>
          <p:cNvSpPr>
            <a:spLocks noGrp="1"/>
          </p:cNvSpPr>
          <p:nvPr>
            <p:ph type="dt" sz="half" idx="10"/>
          </p:nvPr>
        </p:nvSpPr>
        <p:spPr/>
        <p:txBody>
          <a:bodyPr/>
          <a:lstStyle/>
          <a:p>
            <a:fld id="{B165AC2C-5BF8-4628-8A99-1CD421CDE7CE}" type="datetimeFigureOut">
              <a:rPr lang="en-US" smtClean="0"/>
              <a:t>8/31/24</a:t>
            </a:fld>
            <a:endParaRPr lang="en-US"/>
          </a:p>
        </p:txBody>
      </p:sp>
      <p:sp>
        <p:nvSpPr>
          <p:cNvPr id="6" name="Footer Placeholder 5">
            <a:extLst>
              <a:ext uri="{FF2B5EF4-FFF2-40B4-BE49-F238E27FC236}">
                <a16:creationId xmlns:a16="http://schemas.microsoft.com/office/drawing/2014/main" id="{7BB0F1EA-4EB5-3E7D-8A8A-EB75D2AAB1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C0A5BE-1158-B6D0-F850-F748BC5F22F8}"/>
              </a:ext>
            </a:extLst>
          </p:cNvPr>
          <p:cNvSpPr>
            <a:spLocks noGrp="1"/>
          </p:cNvSpPr>
          <p:nvPr>
            <p:ph type="sldNum" sz="quarter" idx="12"/>
          </p:nvPr>
        </p:nvSpPr>
        <p:spPr/>
        <p:txBody>
          <a:bodyPr/>
          <a:lstStyle/>
          <a:p>
            <a:fld id="{57578193-E441-4E9B-A3EF-E04432FA27CA}" type="slidenum">
              <a:rPr lang="en-US" smtClean="0"/>
              <a:t>‹#›</a:t>
            </a:fld>
            <a:endParaRPr lang="en-US"/>
          </a:p>
        </p:txBody>
      </p:sp>
    </p:spTree>
    <p:extLst>
      <p:ext uri="{BB962C8B-B14F-4D97-AF65-F5344CB8AC3E}">
        <p14:creationId xmlns:p14="http://schemas.microsoft.com/office/powerpoint/2010/main" val="415877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87806-607D-2244-E8E4-17F75F53DB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775B9A-602D-6C64-02DB-E11A3F0249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FC6DD2-992A-A29C-F85D-BB9A4AE993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E64C23-1B8E-ECD7-2347-6DE839139B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E217AE-65E0-7B9C-DE88-3EE7B613FA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894079-4911-A205-7E08-3CBD764EA043}"/>
              </a:ext>
            </a:extLst>
          </p:cNvPr>
          <p:cNvSpPr>
            <a:spLocks noGrp="1"/>
          </p:cNvSpPr>
          <p:nvPr>
            <p:ph type="dt" sz="half" idx="10"/>
          </p:nvPr>
        </p:nvSpPr>
        <p:spPr/>
        <p:txBody>
          <a:bodyPr/>
          <a:lstStyle/>
          <a:p>
            <a:fld id="{B165AC2C-5BF8-4628-8A99-1CD421CDE7CE}" type="datetimeFigureOut">
              <a:rPr lang="en-US" smtClean="0"/>
              <a:t>8/31/24</a:t>
            </a:fld>
            <a:endParaRPr lang="en-US"/>
          </a:p>
        </p:txBody>
      </p:sp>
      <p:sp>
        <p:nvSpPr>
          <p:cNvPr id="8" name="Footer Placeholder 7">
            <a:extLst>
              <a:ext uri="{FF2B5EF4-FFF2-40B4-BE49-F238E27FC236}">
                <a16:creationId xmlns:a16="http://schemas.microsoft.com/office/drawing/2014/main" id="{96EB1A8A-1A18-77C3-1644-680E9BDBD6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5A4347-56EF-40CF-906A-4B14BCCF290D}"/>
              </a:ext>
            </a:extLst>
          </p:cNvPr>
          <p:cNvSpPr>
            <a:spLocks noGrp="1"/>
          </p:cNvSpPr>
          <p:nvPr>
            <p:ph type="sldNum" sz="quarter" idx="12"/>
          </p:nvPr>
        </p:nvSpPr>
        <p:spPr/>
        <p:txBody>
          <a:bodyPr/>
          <a:lstStyle/>
          <a:p>
            <a:fld id="{57578193-E441-4E9B-A3EF-E04432FA27CA}" type="slidenum">
              <a:rPr lang="en-US" smtClean="0"/>
              <a:t>‹#›</a:t>
            </a:fld>
            <a:endParaRPr lang="en-US"/>
          </a:p>
        </p:txBody>
      </p:sp>
    </p:spTree>
    <p:extLst>
      <p:ext uri="{BB962C8B-B14F-4D97-AF65-F5344CB8AC3E}">
        <p14:creationId xmlns:p14="http://schemas.microsoft.com/office/powerpoint/2010/main" val="3052191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C93E1-9950-A9D9-8006-F4A09F9E55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3808A8-491E-631F-1303-A90A7ED54148}"/>
              </a:ext>
            </a:extLst>
          </p:cNvPr>
          <p:cNvSpPr>
            <a:spLocks noGrp="1"/>
          </p:cNvSpPr>
          <p:nvPr>
            <p:ph type="dt" sz="half" idx="10"/>
          </p:nvPr>
        </p:nvSpPr>
        <p:spPr/>
        <p:txBody>
          <a:bodyPr/>
          <a:lstStyle/>
          <a:p>
            <a:fld id="{B165AC2C-5BF8-4628-8A99-1CD421CDE7CE}" type="datetimeFigureOut">
              <a:rPr lang="en-US" smtClean="0"/>
              <a:t>8/31/24</a:t>
            </a:fld>
            <a:endParaRPr lang="en-US"/>
          </a:p>
        </p:txBody>
      </p:sp>
      <p:sp>
        <p:nvSpPr>
          <p:cNvPr id="4" name="Footer Placeholder 3">
            <a:extLst>
              <a:ext uri="{FF2B5EF4-FFF2-40B4-BE49-F238E27FC236}">
                <a16:creationId xmlns:a16="http://schemas.microsoft.com/office/drawing/2014/main" id="{8952AE78-D417-E181-E848-77C4A80EE6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38FDE7-9962-BF36-1E19-79C54F02B796}"/>
              </a:ext>
            </a:extLst>
          </p:cNvPr>
          <p:cNvSpPr>
            <a:spLocks noGrp="1"/>
          </p:cNvSpPr>
          <p:nvPr>
            <p:ph type="sldNum" sz="quarter" idx="12"/>
          </p:nvPr>
        </p:nvSpPr>
        <p:spPr/>
        <p:txBody>
          <a:bodyPr/>
          <a:lstStyle/>
          <a:p>
            <a:fld id="{57578193-E441-4E9B-A3EF-E04432FA27CA}" type="slidenum">
              <a:rPr lang="en-US" smtClean="0"/>
              <a:t>‹#›</a:t>
            </a:fld>
            <a:endParaRPr lang="en-US"/>
          </a:p>
        </p:txBody>
      </p:sp>
    </p:spTree>
    <p:extLst>
      <p:ext uri="{BB962C8B-B14F-4D97-AF65-F5344CB8AC3E}">
        <p14:creationId xmlns:p14="http://schemas.microsoft.com/office/powerpoint/2010/main" val="3681922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899DD0-6D32-2781-06F7-A7F20A61BEDE}"/>
              </a:ext>
            </a:extLst>
          </p:cNvPr>
          <p:cNvSpPr>
            <a:spLocks noGrp="1"/>
          </p:cNvSpPr>
          <p:nvPr>
            <p:ph type="dt" sz="half" idx="10"/>
          </p:nvPr>
        </p:nvSpPr>
        <p:spPr/>
        <p:txBody>
          <a:bodyPr/>
          <a:lstStyle/>
          <a:p>
            <a:fld id="{B165AC2C-5BF8-4628-8A99-1CD421CDE7CE}" type="datetimeFigureOut">
              <a:rPr lang="en-US" smtClean="0"/>
              <a:t>8/31/24</a:t>
            </a:fld>
            <a:endParaRPr lang="en-US"/>
          </a:p>
        </p:txBody>
      </p:sp>
      <p:sp>
        <p:nvSpPr>
          <p:cNvPr id="3" name="Footer Placeholder 2">
            <a:extLst>
              <a:ext uri="{FF2B5EF4-FFF2-40B4-BE49-F238E27FC236}">
                <a16:creationId xmlns:a16="http://schemas.microsoft.com/office/drawing/2014/main" id="{166D2BE7-6D0A-B723-06D8-0006538402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5AEC81-F4E0-217E-E9EA-E05428EB7FE2}"/>
              </a:ext>
            </a:extLst>
          </p:cNvPr>
          <p:cNvSpPr>
            <a:spLocks noGrp="1"/>
          </p:cNvSpPr>
          <p:nvPr>
            <p:ph type="sldNum" sz="quarter" idx="12"/>
          </p:nvPr>
        </p:nvSpPr>
        <p:spPr/>
        <p:txBody>
          <a:bodyPr/>
          <a:lstStyle/>
          <a:p>
            <a:fld id="{57578193-E441-4E9B-A3EF-E04432FA27CA}" type="slidenum">
              <a:rPr lang="en-US" smtClean="0"/>
              <a:t>‹#›</a:t>
            </a:fld>
            <a:endParaRPr lang="en-US"/>
          </a:p>
        </p:txBody>
      </p:sp>
    </p:spTree>
    <p:extLst>
      <p:ext uri="{BB962C8B-B14F-4D97-AF65-F5344CB8AC3E}">
        <p14:creationId xmlns:p14="http://schemas.microsoft.com/office/powerpoint/2010/main" val="720760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EFC9D-466E-BFC2-966B-827DD11A21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3580D2-4FA4-8864-3CB6-CFA6FBFA37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715AF5-1921-8645-3101-FC5FA58551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2E4496-4FC3-75AC-16D2-5582D5C49084}"/>
              </a:ext>
            </a:extLst>
          </p:cNvPr>
          <p:cNvSpPr>
            <a:spLocks noGrp="1"/>
          </p:cNvSpPr>
          <p:nvPr>
            <p:ph type="dt" sz="half" idx="10"/>
          </p:nvPr>
        </p:nvSpPr>
        <p:spPr/>
        <p:txBody>
          <a:bodyPr/>
          <a:lstStyle/>
          <a:p>
            <a:fld id="{B165AC2C-5BF8-4628-8A99-1CD421CDE7CE}" type="datetimeFigureOut">
              <a:rPr lang="en-US" smtClean="0"/>
              <a:t>8/31/24</a:t>
            </a:fld>
            <a:endParaRPr lang="en-US"/>
          </a:p>
        </p:txBody>
      </p:sp>
      <p:sp>
        <p:nvSpPr>
          <p:cNvPr id="6" name="Footer Placeholder 5">
            <a:extLst>
              <a:ext uri="{FF2B5EF4-FFF2-40B4-BE49-F238E27FC236}">
                <a16:creationId xmlns:a16="http://schemas.microsoft.com/office/drawing/2014/main" id="{75DC2322-6251-ADAC-4A94-2A9EA72F59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4C43BC-5EC8-CC67-85A7-6FE744EF6F86}"/>
              </a:ext>
            </a:extLst>
          </p:cNvPr>
          <p:cNvSpPr>
            <a:spLocks noGrp="1"/>
          </p:cNvSpPr>
          <p:nvPr>
            <p:ph type="sldNum" sz="quarter" idx="12"/>
          </p:nvPr>
        </p:nvSpPr>
        <p:spPr/>
        <p:txBody>
          <a:bodyPr/>
          <a:lstStyle/>
          <a:p>
            <a:fld id="{57578193-E441-4E9B-A3EF-E04432FA27CA}" type="slidenum">
              <a:rPr lang="en-US" smtClean="0"/>
              <a:t>‹#›</a:t>
            </a:fld>
            <a:endParaRPr lang="en-US"/>
          </a:p>
        </p:txBody>
      </p:sp>
    </p:spTree>
    <p:extLst>
      <p:ext uri="{BB962C8B-B14F-4D97-AF65-F5344CB8AC3E}">
        <p14:creationId xmlns:p14="http://schemas.microsoft.com/office/powerpoint/2010/main" val="3285710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9F469-F31F-7F3F-ADC8-0DC75AEB7D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1A3EFB-C754-2777-C201-F7DDEF7EB7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61E677-7F3E-F565-0C41-EC8D25FECF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79A531-F292-B429-C524-AEBE252C1832}"/>
              </a:ext>
            </a:extLst>
          </p:cNvPr>
          <p:cNvSpPr>
            <a:spLocks noGrp="1"/>
          </p:cNvSpPr>
          <p:nvPr>
            <p:ph type="dt" sz="half" idx="10"/>
          </p:nvPr>
        </p:nvSpPr>
        <p:spPr/>
        <p:txBody>
          <a:bodyPr/>
          <a:lstStyle/>
          <a:p>
            <a:fld id="{B165AC2C-5BF8-4628-8A99-1CD421CDE7CE}" type="datetimeFigureOut">
              <a:rPr lang="en-US" smtClean="0"/>
              <a:t>8/31/24</a:t>
            </a:fld>
            <a:endParaRPr lang="en-US"/>
          </a:p>
        </p:txBody>
      </p:sp>
      <p:sp>
        <p:nvSpPr>
          <p:cNvPr id="6" name="Footer Placeholder 5">
            <a:extLst>
              <a:ext uri="{FF2B5EF4-FFF2-40B4-BE49-F238E27FC236}">
                <a16:creationId xmlns:a16="http://schemas.microsoft.com/office/drawing/2014/main" id="{DC4716CF-3FEE-71A3-4271-0D670309C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BA4B83-F1B6-FAAC-43EB-9B596CE4BAD2}"/>
              </a:ext>
            </a:extLst>
          </p:cNvPr>
          <p:cNvSpPr>
            <a:spLocks noGrp="1"/>
          </p:cNvSpPr>
          <p:nvPr>
            <p:ph type="sldNum" sz="quarter" idx="12"/>
          </p:nvPr>
        </p:nvSpPr>
        <p:spPr/>
        <p:txBody>
          <a:bodyPr/>
          <a:lstStyle/>
          <a:p>
            <a:fld id="{57578193-E441-4E9B-A3EF-E04432FA27CA}" type="slidenum">
              <a:rPr lang="en-US" smtClean="0"/>
              <a:t>‹#›</a:t>
            </a:fld>
            <a:endParaRPr lang="en-US"/>
          </a:p>
        </p:txBody>
      </p:sp>
    </p:spTree>
    <p:extLst>
      <p:ext uri="{BB962C8B-B14F-4D97-AF65-F5344CB8AC3E}">
        <p14:creationId xmlns:p14="http://schemas.microsoft.com/office/powerpoint/2010/main" val="2020024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E30E4F-9033-D7A7-D479-74CEA09996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62B6CA-1110-7459-9C47-166BEFB769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6604B4-02CB-0E01-FD42-8359D58571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65AC2C-5BF8-4628-8A99-1CD421CDE7CE}" type="datetimeFigureOut">
              <a:rPr lang="en-US" smtClean="0"/>
              <a:t>8/31/24</a:t>
            </a:fld>
            <a:endParaRPr lang="en-US"/>
          </a:p>
        </p:txBody>
      </p:sp>
      <p:sp>
        <p:nvSpPr>
          <p:cNvPr id="5" name="Footer Placeholder 4">
            <a:extLst>
              <a:ext uri="{FF2B5EF4-FFF2-40B4-BE49-F238E27FC236}">
                <a16:creationId xmlns:a16="http://schemas.microsoft.com/office/drawing/2014/main" id="{8310CA2F-ACF8-AFFF-8E60-BE9396D69F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14BE5C-C2F4-5A4C-31C1-7E1C3F41CB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578193-E441-4E9B-A3EF-E04432FA27CA}" type="slidenum">
              <a:rPr lang="en-US" smtClean="0"/>
              <a:t>‹#›</a:t>
            </a:fld>
            <a:endParaRPr lang="en-US"/>
          </a:p>
        </p:txBody>
      </p:sp>
    </p:spTree>
    <p:extLst>
      <p:ext uri="{BB962C8B-B14F-4D97-AF65-F5344CB8AC3E}">
        <p14:creationId xmlns:p14="http://schemas.microsoft.com/office/powerpoint/2010/main" val="1864216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paultimothymooney/recipenlg?resource=download"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6561A-65DF-CD14-5CBD-6E9638019C8B}"/>
              </a:ext>
            </a:extLst>
          </p:cNvPr>
          <p:cNvSpPr>
            <a:spLocks noGrp="1"/>
          </p:cNvSpPr>
          <p:nvPr>
            <p:ph type="ctrTitle"/>
          </p:nvPr>
        </p:nvSpPr>
        <p:spPr/>
        <p:txBody>
          <a:bodyPr/>
          <a:lstStyle/>
          <a:p>
            <a:r>
              <a:rPr lang="en-US" dirty="0"/>
              <a:t>Search Engine for Recipe Dataset</a:t>
            </a:r>
          </a:p>
        </p:txBody>
      </p:sp>
      <p:sp>
        <p:nvSpPr>
          <p:cNvPr id="3" name="Subtitle 2">
            <a:extLst>
              <a:ext uri="{FF2B5EF4-FFF2-40B4-BE49-F238E27FC236}">
                <a16:creationId xmlns:a16="http://schemas.microsoft.com/office/drawing/2014/main" id="{7B022662-94C8-CCBA-5624-7B0FBD37C647}"/>
              </a:ext>
            </a:extLst>
          </p:cNvPr>
          <p:cNvSpPr>
            <a:spLocks noGrp="1"/>
          </p:cNvSpPr>
          <p:nvPr>
            <p:ph type="subTitle" idx="1"/>
          </p:nvPr>
        </p:nvSpPr>
        <p:spPr/>
        <p:txBody>
          <a:bodyPr/>
          <a:lstStyle/>
          <a:p>
            <a:r>
              <a:rPr lang="en-US" dirty="0"/>
              <a:t>Team Members: Janet Dick, Jonilyn Dick, and </a:t>
            </a:r>
            <a:r>
              <a:rPr lang="en-US" dirty="0" err="1"/>
              <a:t>Navodita</a:t>
            </a:r>
            <a:r>
              <a:rPr lang="en-US" dirty="0"/>
              <a:t> Mathur </a:t>
            </a:r>
          </a:p>
        </p:txBody>
      </p:sp>
    </p:spTree>
    <p:extLst>
      <p:ext uri="{BB962C8B-B14F-4D97-AF65-F5344CB8AC3E}">
        <p14:creationId xmlns:p14="http://schemas.microsoft.com/office/powerpoint/2010/main" val="2686439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F0E5090-54F6-A158-21A5-840B763125DB}"/>
              </a:ext>
            </a:extLst>
          </p:cNvPr>
          <p:cNvSpPr txBox="1"/>
          <p:nvPr/>
        </p:nvSpPr>
        <p:spPr>
          <a:xfrm>
            <a:off x="572493" y="238539"/>
            <a:ext cx="11018520" cy="1434415"/>
          </a:xfrm>
          <a:prstGeom prst="rect">
            <a:avLst/>
          </a:prstGeom>
        </p:spPr>
        <p:txBody>
          <a:bodyPr vert="horz" lIns="91440" tIns="45720" rIns="91440" bIns="45720" rtlCol="0" anchor="b">
            <a:normAutofit fontScale="92500" lnSpcReduction="10000"/>
          </a:bodyPr>
          <a:lstStyle/>
          <a:p>
            <a:pPr>
              <a:lnSpc>
                <a:spcPct val="90000"/>
              </a:lnSpc>
              <a:spcBef>
                <a:spcPct val="0"/>
              </a:spcBef>
              <a:spcAft>
                <a:spcPts val="600"/>
              </a:spcAft>
            </a:pPr>
            <a:r>
              <a:rPr lang="en-US" sz="5400" dirty="0">
                <a:latin typeface="+mj-lt"/>
                <a:ea typeface="+mj-ea"/>
                <a:cs typeface="+mj-cs"/>
              </a:rPr>
              <a:t>Details of Approach – Reading the Index with Whoosh Library Python</a:t>
            </a:r>
          </a:p>
        </p:txBody>
      </p:sp>
      <p:sp>
        <p:nvSpPr>
          <p:cNvPr id="10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62AB5AC-D142-F573-C0BB-FA8002931237}"/>
              </a:ext>
            </a:extLst>
          </p:cNvPr>
          <p:cNvPicPr>
            <a:picLocks noChangeAspect="1"/>
          </p:cNvPicPr>
          <p:nvPr/>
        </p:nvPicPr>
        <p:blipFill>
          <a:blip r:embed="rId2"/>
          <a:stretch>
            <a:fillRect/>
          </a:stretch>
        </p:blipFill>
        <p:spPr>
          <a:xfrm>
            <a:off x="715930" y="1911493"/>
            <a:ext cx="4486068" cy="4486068"/>
          </a:xfrm>
          <a:prstGeom prst="rect">
            <a:avLst/>
          </a:prstGeom>
        </p:spPr>
      </p:pic>
      <p:pic>
        <p:nvPicPr>
          <p:cNvPr id="8" name="Picture 7">
            <a:extLst>
              <a:ext uri="{FF2B5EF4-FFF2-40B4-BE49-F238E27FC236}">
                <a16:creationId xmlns:a16="http://schemas.microsoft.com/office/drawing/2014/main" id="{2710E170-7535-8A5F-97F9-2D3CB35C2A8F}"/>
              </a:ext>
            </a:extLst>
          </p:cNvPr>
          <p:cNvPicPr>
            <a:picLocks noChangeAspect="1"/>
          </p:cNvPicPr>
          <p:nvPr/>
        </p:nvPicPr>
        <p:blipFill>
          <a:blip r:embed="rId3"/>
          <a:stretch>
            <a:fillRect/>
          </a:stretch>
        </p:blipFill>
        <p:spPr>
          <a:xfrm>
            <a:off x="5292207" y="1911493"/>
            <a:ext cx="4877088" cy="4486068"/>
          </a:xfrm>
          <a:prstGeom prst="rect">
            <a:avLst/>
          </a:prstGeom>
        </p:spPr>
      </p:pic>
    </p:spTree>
    <p:extLst>
      <p:ext uri="{BB962C8B-B14F-4D97-AF65-F5344CB8AC3E}">
        <p14:creationId xmlns:p14="http://schemas.microsoft.com/office/powerpoint/2010/main" val="1056580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F0E5090-54F6-A158-21A5-840B763125DB}"/>
              </a:ext>
            </a:extLst>
          </p:cNvPr>
          <p:cNvSpPr txBox="1"/>
          <p:nvPr/>
        </p:nvSpPr>
        <p:spPr>
          <a:xfrm>
            <a:off x="572493" y="238539"/>
            <a:ext cx="11018520" cy="143441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dirty="0">
                <a:latin typeface="+mj-lt"/>
                <a:ea typeface="+mj-ea"/>
                <a:cs typeface="+mj-cs"/>
              </a:rPr>
              <a:t>Details of Approach – Query Extraction</a:t>
            </a:r>
          </a:p>
        </p:txBody>
      </p:sp>
      <p:sp>
        <p:nvSpPr>
          <p:cNvPr id="10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3B2B20D-4025-C366-2671-4B84B079ED3F}"/>
              </a:ext>
            </a:extLst>
          </p:cNvPr>
          <p:cNvPicPr>
            <a:picLocks noChangeAspect="1"/>
          </p:cNvPicPr>
          <p:nvPr/>
        </p:nvPicPr>
        <p:blipFill>
          <a:blip r:embed="rId2"/>
          <a:stretch>
            <a:fillRect/>
          </a:stretch>
        </p:blipFill>
        <p:spPr>
          <a:xfrm>
            <a:off x="6096000" y="1768597"/>
            <a:ext cx="4606212" cy="4850864"/>
          </a:xfrm>
          <a:prstGeom prst="rect">
            <a:avLst/>
          </a:prstGeom>
        </p:spPr>
      </p:pic>
      <p:sp>
        <p:nvSpPr>
          <p:cNvPr id="2" name="TextBox 1">
            <a:extLst>
              <a:ext uri="{FF2B5EF4-FFF2-40B4-BE49-F238E27FC236}">
                <a16:creationId xmlns:a16="http://schemas.microsoft.com/office/drawing/2014/main" id="{C2633183-041D-5E34-7C26-BC36F53C0E16}"/>
              </a:ext>
            </a:extLst>
          </p:cNvPr>
          <p:cNvSpPr txBox="1"/>
          <p:nvPr/>
        </p:nvSpPr>
        <p:spPr>
          <a:xfrm>
            <a:off x="572493" y="2147682"/>
            <a:ext cx="3724712" cy="3693319"/>
          </a:xfrm>
          <a:prstGeom prst="rect">
            <a:avLst/>
          </a:prstGeom>
          <a:noFill/>
        </p:spPr>
        <p:txBody>
          <a:bodyPr wrap="square" rtlCol="0">
            <a:spAutoFit/>
          </a:bodyPr>
          <a:lstStyle/>
          <a:p>
            <a:r>
              <a:rPr lang="en-US" dirty="0" err="1"/>
              <a:t>ExtractQuery</a:t>
            </a:r>
            <a:endParaRPr lang="en-US" dirty="0"/>
          </a:p>
          <a:p>
            <a:pPr marL="285750" indent="-285750">
              <a:buClr>
                <a:schemeClr val="accent2">
                  <a:lumMod val="75000"/>
                </a:schemeClr>
              </a:buClr>
              <a:buFont typeface="Arial" panose="020B0604020202020204" pitchFamily="34" charset="0"/>
              <a:buChar char="•"/>
            </a:pPr>
            <a:r>
              <a:rPr lang="en-US" dirty="0"/>
              <a:t>Takes user query as input</a:t>
            </a:r>
          </a:p>
          <a:p>
            <a:pPr marL="285750" indent="-285750">
              <a:buClr>
                <a:schemeClr val="accent2">
                  <a:lumMod val="75000"/>
                </a:schemeClr>
              </a:buClr>
              <a:buFont typeface="Arial" panose="020B0604020202020204" pitchFamily="34" charset="0"/>
              <a:buChar char="•"/>
            </a:pPr>
            <a:r>
              <a:rPr lang="en-US" dirty="0"/>
              <a:t>returns the processed query</a:t>
            </a:r>
          </a:p>
          <a:p>
            <a:endParaRPr lang="en-US" dirty="0"/>
          </a:p>
          <a:p>
            <a:pPr marL="285750" indent="-285750">
              <a:buClr>
                <a:schemeClr val="accent2">
                  <a:lumMod val="75000"/>
                </a:schemeClr>
              </a:buClr>
              <a:buFont typeface="Arial" panose="020B0604020202020204" pitchFamily="34" charset="0"/>
              <a:buChar char="•"/>
            </a:pPr>
            <a:r>
              <a:rPr lang="en-US" dirty="0" err="1"/>
              <a:t>getProcessedQuery</a:t>
            </a:r>
            <a:endParaRPr lang="en-US" dirty="0"/>
          </a:p>
          <a:p>
            <a:pPr marL="742950" lvl="1" indent="-285750">
              <a:buClr>
                <a:schemeClr val="accent2">
                  <a:lumMod val="60000"/>
                  <a:lumOff val="40000"/>
                </a:schemeClr>
              </a:buClr>
              <a:buFont typeface="Arial" panose="020B0604020202020204" pitchFamily="34" charset="0"/>
              <a:buChar char="•"/>
            </a:pPr>
            <a:r>
              <a:rPr lang="en-US" dirty="0"/>
              <a:t>Uses the same </a:t>
            </a:r>
            <a:r>
              <a:rPr lang="en-US" dirty="0" err="1"/>
              <a:t>preprocssing</a:t>
            </a:r>
            <a:r>
              <a:rPr lang="en-US" dirty="0"/>
              <a:t> approach as performed on the recipe dataset input</a:t>
            </a:r>
          </a:p>
          <a:p>
            <a:pPr marL="742950" lvl="1" indent="-285750">
              <a:buClr>
                <a:schemeClr val="accent2">
                  <a:lumMod val="60000"/>
                  <a:lumOff val="40000"/>
                </a:schemeClr>
              </a:buClr>
              <a:buFont typeface="Arial" panose="020B0604020202020204" pitchFamily="34" charset="0"/>
              <a:buChar char="•"/>
            </a:pPr>
            <a:r>
              <a:rPr lang="en-US" dirty="0"/>
              <a:t>Includes tokenization, stop word removal, and normalization of the query input</a:t>
            </a:r>
          </a:p>
          <a:p>
            <a:pPr marL="285750" indent="-285750">
              <a:buClr>
                <a:schemeClr val="accent2">
                  <a:lumMod val="60000"/>
                  <a:lumOff val="40000"/>
                </a:schemeClr>
              </a:buClr>
              <a:buFont typeface="Arial" panose="020B0604020202020204" pitchFamily="34" charset="0"/>
              <a:buChar char="•"/>
            </a:pPr>
            <a:endParaRPr lang="en-US" dirty="0"/>
          </a:p>
        </p:txBody>
      </p:sp>
    </p:spTree>
    <p:extLst>
      <p:ext uri="{BB962C8B-B14F-4D97-AF65-F5344CB8AC3E}">
        <p14:creationId xmlns:p14="http://schemas.microsoft.com/office/powerpoint/2010/main" val="3108714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F0E5090-54F6-A158-21A5-840B763125DB}"/>
              </a:ext>
            </a:extLst>
          </p:cNvPr>
          <p:cNvSpPr txBox="1"/>
          <p:nvPr/>
        </p:nvSpPr>
        <p:spPr>
          <a:xfrm>
            <a:off x="572493" y="238539"/>
            <a:ext cx="11018520" cy="1434415"/>
          </a:xfrm>
          <a:prstGeom prst="rect">
            <a:avLst/>
          </a:prstGeom>
        </p:spPr>
        <p:txBody>
          <a:bodyPr vert="horz" lIns="91440" tIns="45720" rIns="91440" bIns="45720" rtlCol="0" anchor="b">
            <a:normAutofit fontScale="92500" lnSpcReduction="10000"/>
          </a:bodyPr>
          <a:lstStyle/>
          <a:p>
            <a:pPr>
              <a:lnSpc>
                <a:spcPct val="90000"/>
              </a:lnSpc>
              <a:spcBef>
                <a:spcPct val="0"/>
              </a:spcBef>
              <a:spcAft>
                <a:spcPts val="600"/>
              </a:spcAft>
            </a:pPr>
            <a:r>
              <a:rPr lang="en-US" sz="5400" dirty="0">
                <a:latin typeface="+mj-lt"/>
                <a:ea typeface="+mj-ea"/>
                <a:cs typeface="+mj-cs"/>
              </a:rPr>
              <a:t>Details of Approach – Query Retrieval and Scoring with Whoosh Library Python</a:t>
            </a:r>
          </a:p>
        </p:txBody>
      </p:sp>
      <p:sp>
        <p:nvSpPr>
          <p:cNvPr id="10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55CDA02-E324-9A6C-F977-E3E5CC32D424}"/>
              </a:ext>
            </a:extLst>
          </p:cNvPr>
          <p:cNvSpPr txBox="1"/>
          <p:nvPr/>
        </p:nvSpPr>
        <p:spPr>
          <a:xfrm>
            <a:off x="755009" y="1911493"/>
            <a:ext cx="3724712" cy="4247317"/>
          </a:xfrm>
          <a:prstGeom prst="rect">
            <a:avLst/>
          </a:prstGeom>
          <a:noFill/>
        </p:spPr>
        <p:txBody>
          <a:bodyPr wrap="square" rtlCol="0">
            <a:spAutoFit/>
          </a:bodyPr>
          <a:lstStyle/>
          <a:p>
            <a:r>
              <a:rPr lang="en-US" dirty="0" err="1"/>
              <a:t>QueryRetrievalModel</a:t>
            </a:r>
            <a:endParaRPr lang="en-US" dirty="0"/>
          </a:p>
          <a:p>
            <a:pPr marL="285750" indent="-285750">
              <a:buClr>
                <a:schemeClr val="accent2">
                  <a:lumMod val="75000"/>
                </a:schemeClr>
              </a:buClr>
              <a:buFont typeface="Arial" panose="020B0604020202020204" pitchFamily="34" charset="0"/>
              <a:buChar char="•"/>
            </a:pPr>
            <a:r>
              <a:rPr lang="en-US" dirty="0"/>
              <a:t>Takes user query as input</a:t>
            </a:r>
          </a:p>
          <a:p>
            <a:pPr marL="285750" indent="-285750">
              <a:buClr>
                <a:schemeClr val="accent2">
                  <a:lumMod val="75000"/>
                </a:schemeClr>
              </a:buClr>
              <a:buFont typeface="Arial" panose="020B0604020202020204" pitchFamily="34" charset="0"/>
              <a:buChar char="•"/>
            </a:pPr>
            <a:r>
              <a:rPr lang="en-US" dirty="0"/>
              <a:t>Returns the set number of recipe documents determined by the scoring</a:t>
            </a:r>
          </a:p>
          <a:p>
            <a:pPr marL="285750" indent="-285750">
              <a:buClr>
                <a:schemeClr val="accent2">
                  <a:lumMod val="75000"/>
                </a:schemeClr>
              </a:buClr>
              <a:buFont typeface="Arial" panose="020B0604020202020204" pitchFamily="34" charset="0"/>
              <a:buChar char="•"/>
            </a:pPr>
            <a:r>
              <a:rPr lang="en-US" dirty="0"/>
              <a:t>Whoosh </a:t>
            </a:r>
            <a:r>
              <a:rPr lang="en-US" dirty="0" err="1"/>
              <a:t>QueryParser</a:t>
            </a:r>
            <a:r>
              <a:rPr lang="en-US" dirty="0"/>
              <a:t> to convert query string into query object</a:t>
            </a:r>
          </a:p>
          <a:p>
            <a:pPr marL="285750" indent="-285750">
              <a:buClr>
                <a:schemeClr val="accent2">
                  <a:lumMod val="75000"/>
                </a:schemeClr>
              </a:buClr>
              <a:buFont typeface="Arial" panose="020B0604020202020204" pitchFamily="34" charset="0"/>
              <a:buChar char="•"/>
            </a:pPr>
            <a:r>
              <a:rPr lang="en-US" dirty="0"/>
              <a:t>Whoosh searcher object used for searching and scoring results from index</a:t>
            </a:r>
          </a:p>
          <a:p>
            <a:pPr marL="285750" indent="-285750">
              <a:buClr>
                <a:schemeClr val="accent2">
                  <a:lumMod val="75000"/>
                </a:schemeClr>
              </a:buClr>
              <a:buFont typeface="Arial" panose="020B0604020202020204" pitchFamily="34" charset="0"/>
              <a:buChar char="•"/>
            </a:pPr>
            <a:r>
              <a:rPr lang="en-US" dirty="0"/>
              <a:t>Whoosh BM25F algorithm used for scoring the returned recipe documents. </a:t>
            </a:r>
          </a:p>
          <a:p>
            <a:pPr marL="742950" lvl="1" indent="-285750">
              <a:buClr>
                <a:schemeClr val="accent2">
                  <a:lumMod val="60000"/>
                  <a:lumOff val="40000"/>
                </a:schemeClr>
              </a:buClr>
              <a:buFont typeface="Arial" panose="020B0604020202020204" pitchFamily="34" charset="0"/>
              <a:buChar char="•"/>
            </a:pPr>
            <a:r>
              <a:rPr lang="en-US" dirty="0"/>
              <a:t>Default values of B=0.75 and K1 = 1.5 used</a:t>
            </a:r>
          </a:p>
        </p:txBody>
      </p:sp>
      <p:pic>
        <p:nvPicPr>
          <p:cNvPr id="4" name="Picture 3">
            <a:extLst>
              <a:ext uri="{FF2B5EF4-FFF2-40B4-BE49-F238E27FC236}">
                <a16:creationId xmlns:a16="http://schemas.microsoft.com/office/drawing/2014/main" id="{67403CB5-695F-13D0-9BD4-31470C3411F7}"/>
              </a:ext>
            </a:extLst>
          </p:cNvPr>
          <p:cNvPicPr>
            <a:picLocks noChangeAspect="1"/>
          </p:cNvPicPr>
          <p:nvPr/>
        </p:nvPicPr>
        <p:blipFill>
          <a:blip r:embed="rId2"/>
          <a:stretch>
            <a:fillRect/>
          </a:stretch>
        </p:blipFill>
        <p:spPr>
          <a:xfrm>
            <a:off x="5234730" y="1911493"/>
            <a:ext cx="5847127" cy="4624158"/>
          </a:xfrm>
          <a:prstGeom prst="rect">
            <a:avLst/>
          </a:prstGeom>
        </p:spPr>
      </p:pic>
    </p:spTree>
    <p:extLst>
      <p:ext uri="{BB962C8B-B14F-4D97-AF65-F5344CB8AC3E}">
        <p14:creationId xmlns:p14="http://schemas.microsoft.com/office/powerpoint/2010/main" val="398311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F0E5090-54F6-A158-21A5-840B763125DB}"/>
              </a:ext>
            </a:extLst>
          </p:cNvPr>
          <p:cNvSpPr txBox="1"/>
          <p:nvPr/>
        </p:nvSpPr>
        <p:spPr>
          <a:xfrm>
            <a:off x="572493" y="238539"/>
            <a:ext cx="11018520" cy="1434415"/>
          </a:xfrm>
          <a:prstGeom prst="rect">
            <a:avLst/>
          </a:prstGeom>
        </p:spPr>
        <p:txBody>
          <a:bodyPr vert="horz" lIns="91440" tIns="45720" rIns="91440" bIns="45720" rtlCol="0" anchor="b">
            <a:normAutofit fontScale="92500" lnSpcReduction="10000"/>
          </a:bodyPr>
          <a:lstStyle/>
          <a:p>
            <a:pPr>
              <a:lnSpc>
                <a:spcPct val="90000"/>
              </a:lnSpc>
              <a:spcBef>
                <a:spcPct val="0"/>
              </a:spcBef>
              <a:spcAft>
                <a:spcPts val="600"/>
              </a:spcAft>
            </a:pPr>
            <a:r>
              <a:rPr lang="en-US" sz="5400" dirty="0">
                <a:latin typeface="+mj-lt"/>
                <a:ea typeface="+mj-ea"/>
                <a:cs typeface="+mj-cs"/>
              </a:rPr>
              <a:t>Details of Approach – Creating web page and integrating backend using Django</a:t>
            </a:r>
          </a:p>
        </p:txBody>
      </p:sp>
      <p:sp>
        <p:nvSpPr>
          <p:cNvPr id="10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1F8C0FE-7D2E-EEE8-2BC1-30C031A78B1B}"/>
              </a:ext>
            </a:extLst>
          </p:cNvPr>
          <p:cNvPicPr>
            <a:picLocks noChangeAspect="1"/>
          </p:cNvPicPr>
          <p:nvPr/>
        </p:nvPicPr>
        <p:blipFill>
          <a:blip r:embed="rId2"/>
          <a:stretch>
            <a:fillRect/>
          </a:stretch>
        </p:blipFill>
        <p:spPr>
          <a:xfrm>
            <a:off x="4942558" y="1813604"/>
            <a:ext cx="6441303" cy="4720805"/>
          </a:xfrm>
          <a:prstGeom prst="rect">
            <a:avLst/>
          </a:prstGeom>
        </p:spPr>
      </p:pic>
      <p:sp>
        <p:nvSpPr>
          <p:cNvPr id="6" name="TextBox 5">
            <a:extLst>
              <a:ext uri="{FF2B5EF4-FFF2-40B4-BE49-F238E27FC236}">
                <a16:creationId xmlns:a16="http://schemas.microsoft.com/office/drawing/2014/main" id="{A822A4AF-721A-51B8-8AE7-21B0E0FADF73}"/>
              </a:ext>
            </a:extLst>
          </p:cNvPr>
          <p:cNvSpPr txBox="1"/>
          <p:nvPr/>
        </p:nvSpPr>
        <p:spPr>
          <a:xfrm>
            <a:off x="808139" y="3019844"/>
            <a:ext cx="3724712" cy="2308324"/>
          </a:xfrm>
          <a:prstGeom prst="rect">
            <a:avLst/>
          </a:prstGeom>
          <a:noFill/>
        </p:spPr>
        <p:txBody>
          <a:bodyPr wrap="square" rtlCol="0">
            <a:spAutoFit/>
          </a:bodyPr>
          <a:lstStyle/>
          <a:p>
            <a:pPr marL="285750" indent="-285750">
              <a:buClr>
                <a:schemeClr val="accent2">
                  <a:lumMod val="60000"/>
                  <a:lumOff val="40000"/>
                </a:schemeClr>
              </a:buClr>
              <a:buFont typeface="Arial" panose="020B0604020202020204" pitchFamily="34" charset="0"/>
              <a:buChar char="•"/>
            </a:pPr>
            <a:r>
              <a:rPr lang="en-US" dirty="0"/>
              <a:t>Frontend html web page created using Django library</a:t>
            </a:r>
          </a:p>
          <a:p>
            <a:pPr>
              <a:buClr>
                <a:schemeClr val="accent2">
                  <a:lumMod val="60000"/>
                  <a:lumOff val="40000"/>
                </a:schemeClr>
              </a:buClr>
            </a:pPr>
            <a:endParaRPr lang="en-US" dirty="0"/>
          </a:p>
          <a:p>
            <a:pPr marL="285750" indent="-285750">
              <a:buClr>
                <a:schemeClr val="accent2">
                  <a:lumMod val="60000"/>
                  <a:lumOff val="40000"/>
                </a:schemeClr>
              </a:buClr>
              <a:buFont typeface="Arial" panose="020B0604020202020204" pitchFamily="34" charset="0"/>
              <a:buChar char="•"/>
            </a:pPr>
            <a:r>
              <a:rPr lang="en-US" dirty="0"/>
              <a:t>Views.py Django file includes:</a:t>
            </a:r>
          </a:p>
          <a:p>
            <a:pPr marL="742950" lvl="1" indent="-285750">
              <a:buClr>
                <a:schemeClr val="accent2">
                  <a:lumMod val="60000"/>
                  <a:lumOff val="40000"/>
                </a:schemeClr>
              </a:buClr>
              <a:buFont typeface="Arial" panose="020B0604020202020204" pitchFamily="34" charset="0"/>
              <a:buChar char="•"/>
            </a:pPr>
            <a:r>
              <a:rPr lang="en-US" dirty="0"/>
              <a:t>Web page creation and display of results </a:t>
            </a:r>
          </a:p>
          <a:p>
            <a:pPr marL="742950" lvl="1" indent="-285750">
              <a:buClr>
                <a:schemeClr val="accent2">
                  <a:lumMod val="60000"/>
                  <a:lumOff val="40000"/>
                </a:schemeClr>
              </a:buClr>
              <a:buFont typeface="Arial" panose="020B0604020202020204" pitchFamily="34" charset="0"/>
              <a:buChar char="•"/>
            </a:pPr>
            <a:r>
              <a:rPr lang="en-US" dirty="0"/>
              <a:t>Query extraction and retrieval</a:t>
            </a:r>
          </a:p>
          <a:p>
            <a:pPr marL="742950" lvl="1" indent="-285750">
              <a:buClr>
                <a:schemeClr val="accent2">
                  <a:lumMod val="60000"/>
                  <a:lumOff val="40000"/>
                </a:schemeClr>
              </a:buClr>
              <a:buFont typeface="Arial" panose="020B0604020202020204" pitchFamily="34" charset="0"/>
              <a:buChar char="•"/>
            </a:pPr>
            <a:r>
              <a:rPr lang="en-US" dirty="0"/>
              <a:t> Reading of the Index</a:t>
            </a:r>
          </a:p>
        </p:txBody>
      </p:sp>
      <p:sp>
        <p:nvSpPr>
          <p:cNvPr id="7" name="TextBox 6">
            <a:extLst>
              <a:ext uri="{FF2B5EF4-FFF2-40B4-BE49-F238E27FC236}">
                <a16:creationId xmlns:a16="http://schemas.microsoft.com/office/drawing/2014/main" id="{80F94787-51E8-0161-4E78-7F51EF942A21}"/>
              </a:ext>
            </a:extLst>
          </p:cNvPr>
          <p:cNvSpPr txBox="1"/>
          <p:nvPr/>
        </p:nvSpPr>
        <p:spPr>
          <a:xfrm>
            <a:off x="4942558" y="6542183"/>
            <a:ext cx="1426128" cy="292388"/>
          </a:xfrm>
          <a:prstGeom prst="rect">
            <a:avLst/>
          </a:prstGeom>
          <a:noFill/>
        </p:spPr>
        <p:txBody>
          <a:bodyPr wrap="square" rtlCol="0">
            <a:spAutoFit/>
          </a:bodyPr>
          <a:lstStyle/>
          <a:p>
            <a:r>
              <a:rPr lang="en-US" sz="1300" dirty="0"/>
              <a:t>Figure 3: views.py </a:t>
            </a:r>
          </a:p>
        </p:txBody>
      </p:sp>
    </p:spTree>
    <p:extLst>
      <p:ext uri="{BB962C8B-B14F-4D97-AF65-F5344CB8AC3E}">
        <p14:creationId xmlns:p14="http://schemas.microsoft.com/office/powerpoint/2010/main" val="961298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F0E5090-54F6-A158-21A5-840B763125DB}"/>
              </a:ext>
            </a:extLst>
          </p:cNvPr>
          <p:cNvSpPr txBox="1"/>
          <p:nvPr/>
        </p:nvSpPr>
        <p:spPr>
          <a:xfrm>
            <a:off x="572493" y="238539"/>
            <a:ext cx="11018520" cy="143441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dirty="0">
                <a:latin typeface="+mj-lt"/>
                <a:ea typeface="+mj-ea"/>
                <a:cs typeface="+mj-cs"/>
              </a:rPr>
              <a:t>Details of Approach – Overview</a:t>
            </a:r>
          </a:p>
        </p:txBody>
      </p:sp>
      <p:sp>
        <p:nvSpPr>
          <p:cNvPr id="10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E4D7422-111D-1AC7-5F4E-750B2EF15966}"/>
              </a:ext>
            </a:extLst>
          </p:cNvPr>
          <p:cNvSpPr txBox="1"/>
          <p:nvPr/>
        </p:nvSpPr>
        <p:spPr>
          <a:xfrm>
            <a:off x="5207410" y="3244334"/>
            <a:ext cx="1702965" cy="369332"/>
          </a:xfrm>
          <a:prstGeom prst="rect">
            <a:avLst/>
          </a:prstGeom>
          <a:noFill/>
          <a:ln w="12700">
            <a:solidFill>
              <a:schemeClr val="accent2">
                <a:lumMod val="60000"/>
                <a:lumOff val="40000"/>
              </a:schemeClr>
            </a:solidFill>
          </a:ln>
        </p:spPr>
        <p:txBody>
          <a:bodyPr wrap="square" rtlCol="0">
            <a:spAutoFit/>
          </a:bodyPr>
          <a:lstStyle/>
          <a:p>
            <a:r>
              <a:rPr lang="en-US" dirty="0"/>
              <a:t>Django views.py</a:t>
            </a:r>
          </a:p>
        </p:txBody>
      </p:sp>
      <p:sp>
        <p:nvSpPr>
          <p:cNvPr id="4" name="TextBox 3">
            <a:extLst>
              <a:ext uri="{FF2B5EF4-FFF2-40B4-BE49-F238E27FC236}">
                <a16:creationId xmlns:a16="http://schemas.microsoft.com/office/drawing/2014/main" id="{68E04A47-F692-AB65-C41C-A15802A4F371}"/>
              </a:ext>
            </a:extLst>
          </p:cNvPr>
          <p:cNvSpPr txBox="1"/>
          <p:nvPr/>
        </p:nvSpPr>
        <p:spPr>
          <a:xfrm>
            <a:off x="2322994" y="1949142"/>
            <a:ext cx="2299339" cy="923330"/>
          </a:xfrm>
          <a:prstGeom prst="rect">
            <a:avLst/>
          </a:prstGeom>
          <a:noFill/>
          <a:ln w="12700">
            <a:solidFill>
              <a:schemeClr val="accent2">
                <a:lumMod val="60000"/>
                <a:lumOff val="40000"/>
              </a:schemeClr>
            </a:solidFill>
          </a:ln>
        </p:spPr>
        <p:txBody>
          <a:bodyPr wrap="square" rtlCol="0">
            <a:spAutoFit/>
          </a:bodyPr>
          <a:lstStyle/>
          <a:p>
            <a:r>
              <a:rPr lang="en-US" dirty="0" err="1"/>
              <a:t>MyIndexReader</a:t>
            </a:r>
            <a:r>
              <a:rPr lang="en-US" dirty="0"/>
              <a:t> –built index as input</a:t>
            </a:r>
          </a:p>
          <a:p>
            <a:pPr marL="285750" indent="-285750">
              <a:buClr>
                <a:schemeClr val="accent2">
                  <a:lumMod val="60000"/>
                  <a:lumOff val="40000"/>
                </a:schemeClr>
              </a:buClr>
              <a:buFont typeface="Arial" panose="020B0604020202020204" pitchFamily="34" charset="0"/>
              <a:buChar char="•"/>
            </a:pPr>
            <a:r>
              <a:rPr lang="en-US" dirty="0" err="1"/>
              <a:t>getURL</a:t>
            </a:r>
            <a:endParaRPr lang="en-US" dirty="0"/>
          </a:p>
        </p:txBody>
      </p:sp>
      <p:sp>
        <p:nvSpPr>
          <p:cNvPr id="7" name="TextBox 6">
            <a:extLst>
              <a:ext uri="{FF2B5EF4-FFF2-40B4-BE49-F238E27FC236}">
                <a16:creationId xmlns:a16="http://schemas.microsoft.com/office/drawing/2014/main" id="{8552820E-0DB0-C620-3F77-C23DE8168740}"/>
              </a:ext>
            </a:extLst>
          </p:cNvPr>
          <p:cNvSpPr txBox="1"/>
          <p:nvPr/>
        </p:nvSpPr>
        <p:spPr>
          <a:xfrm>
            <a:off x="1300296" y="3493644"/>
            <a:ext cx="2299339" cy="923330"/>
          </a:xfrm>
          <a:prstGeom prst="rect">
            <a:avLst/>
          </a:prstGeom>
          <a:noFill/>
          <a:ln w="12700">
            <a:solidFill>
              <a:schemeClr val="accent2">
                <a:lumMod val="60000"/>
                <a:lumOff val="40000"/>
              </a:schemeClr>
            </a:solidFill>
          </a:ln>
        </p:spPr>
        <p:txBody>
          <a:bodyPr wrap="square" rtlCol="0">
            <a:spAutoFit/>
          </a:bodyPr>
          <a:lstStyle/>
          <a:p>
            <a:r>
              <a:rPr lang="en-US" dirty="0" err="1"/>
              <a:t>ExtractQuery</a:t>
            </a:r>
            <a:r>
              <a:rPr lang="en-US" dirty="0"/>
              <a:t> – user query as input</a:t>
            </a:r>
          </a:p>
          <a:p>
            <a:pPr marL="285750" indent="-285750">
              <a:buClr>
                <a:schemeClr val="accent2">
                  <a:lumMod val="60000"/>
                  <a:lumOff val="40000"/>
                </a:schemeClr>
              </a:buClr>
              <a:buFont typeface="Arial" panose="020B0604020202020204" pitchFamily="34" charset="0"/>
              <a:buChar char="•"/>
            </a:pPr>
            <a:r>
              <a:rPr lang="en-US" dirty="0" err="1"/>
              <a:t>getProcessedQuery</a:t>
            </a:r>
            <a:endParaRPr lang="en-US" dirty="0"/>
          </a:p>
        </p:txBody>
      </p:sp>
      <p:sp>
        <p:nvSpPr>
          <p:cNvPr id="8" name="TextBox 7">
            <a:extLst>
              <a:ext uri="{FF2B5EF4-FFF2-40B4-BE49-F238E27FC236}">
                <a16:creationId xmlns:a16="http://schemas.microsoft.com/office/drawing/2014/main" id="{A8CDAD88-58AC-C2DF-EC40-4034558DF03E}"/>
              </a:ext>
            </a:extLst>
          </p:cNvPr>
          <p:cNvSpPr txBox="1"/>
          <p:nvPr/>
        </p:nvSpPr>
        <p:spPr>
          <a:xfrm>
            <a:off x="8592366" y="2948651"/>
            <a:ext cx="3110276" cy="923330"/>
          </a:xfrm>
          <a:prstGeom prst="rect">
            <a:avLst/>
          </a:prstGeom>
          <a:noFill/>
          <a:ln w="12700">
            <a:solidFill>
              <a:schemeClr val="accent2">
                <a:lumMod val="60000"/>
                <a:lumOff val="40000"/>
              </a:schemeClr>
            </a:solidFill>
          </a:ln>
        </p:spPr>
        <p:txBody>
          <a:bodyPr wrap="square" rtlCol="0">
            <a:spAutoFit/>
          </a:bodyPr>
          <a:lstStyle/>
          <a:p>
            <a:r>
              <a:rPr lang="en-US" dirty="0" err="1"/>
              <a:t>QueryRetrievalModel</a:t>
            </a:r>
            <a:r>
              <a:rPr lang="en-US" dirty="0"/>
              <a:t> – built index and user query as input</a:t>
            </a:r>
          </a:p>
          <a:p>
            <a:pPr marL="285750" indent="-285750">
              <a:buClr>
                <a:schemeClr val="accent2">
                  <a:lumMod val="60000"/>
                  <a:lumOff val="40000"/>
                </a:schemeClr>
              </a:buClr>
              <a:buFont typeface="Arial" panose="020B0604020202020204" pitchFamily="34" charset="0"/>
              <a:buChar char="•"/>
            </a:pPr>
            <a:r>
              <a:rPr lang="en-US" dirty="0" err="1"/>
              <a:t>retrieveQuery</a:t>
            </a:r>
            <a:endParaRPr lang="en-US" dirty="0"/>
          </a:p>
        </p:txBody>
      </p:sp>
      <p:cxnSp>
        <p:nvCxnSpPr>
          <p:cNvPr id="10" name="Straight Arrow Connector 9">
            <a:extLst>
              <a:ext uri="{FF2B5EF4-FFF2-40B4-BE49-F238E27FC236}">
                <a16:creationId xmlns:a16="http://schemas.microsoft.com/office/drawing/2014/main" id="{CBDC722F-0B6F-B4BD-F23F-E83965F23ED0}"/>
              </a:ext>
            </a:extLst>
          </p:cNvPr>
          <p:cNvCxnSpPr>
            <a:cxnSpLocks/>
            <a:stCxn id="2" idx="3"/>
            <a:endCxn id="8" idx="1"/>
          </p:cNvCxnSpPr>
          <p:nvPr/>
        </p:nvCxnSpPr>
        <p:spPr>
          <a:xfrm flipV="1">
            <a:off x="6910375" y="3410316"/>
            <a:ext cx="1681991" cy="1868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9FF3E330-5965-5542-832B-DA045F78508C}"/>
              </a:ext>
            </a:extLst>
          </p:cNvPr>
          <p:cNvCxnSpPr>
            <a:cxnSpLocks/>
            <a:endCxn id="7" idx="3"/>
          </p:cNvCxnSpPr>
          <p:nvPr/>
        </p:nvCxnSpPr>
        <p:spPr>
          <a:xfrm flipH="1">
            <a:off x="3599635" y="3478293"/>
            <a:ext cx="1607776" cy="47701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5FAE0A14-6EB8-D774-D4A0-7CF93F2FD88E}"/>
              </a:ext>
            </a:extLst>
          </p:cNvPr>
          <p:cNvCxnSpPr>
            <a:cxnSpLocks/>
            <a:endCxn id="4" idx="3"/>
          </p:cNvCxnSpPr>
          <p:nvPr/>
        </p:nvCxnSpPr>
        <p:spPr>
          <a:xfrm flipH="1" flipV="1">
            <a:off x="4622333" y="2410807"/>
            <a:ext cx="569187" cy="83352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FE9EFDB6-F5AC-3E9A-E5A9-9220642737D7}"/>
              </a:ext>
            </a:extLst>
          </p:cNvPr>
          <p:cNvSpPr txBox="1"/>
          <p:nvPr/>
        </p:nvSpPr>
        <p:spPr>
          <a:xfrm>
            <a:off x="2992717" y="5128974"/>
            <a:ext cx="2214693" cy="738664"/>
          </a:xfrm>
          <a:prstGeom prst="rect">
            <a:avLst/>
          </a:prstGeom>
          <a:noFill/>
          <a:ln w="12700">
            <a:solidFill>
              <a:schemeClr val="accent2">
                <a:lumMod val="60000"/>
                <a:lumOff val="40000"/>
              </a:schemeClr>
            </a:solidFill>
          </a:ln>
        </p:spPr>
        <p:txBody>
          <a:bodyPr wrap="square" rtlCol="0">
            <a:spAutoFit/>
          </a:bodyPr>
          <a:lstStyle/>
          <a:p>
            <a:r>
              <a:rPr lang="en-US" sz="1400" dirty="0" err="1"/>
              <a:t>WordTokenizer</a:t>
            </a:r>
            <a:r>
              <a:rPr lang="en-US" sz="1400" dirty="0"/>
              <a:t> – removes punctuation and returns a word array</a:t>
            </a:r>
          </a:p>
        </p:txBody>
      </p:sp>
      <p:sp>
        <p:nvSpPr>
          <p:cNvPr id="9" name="TextBox 8">
            <a:extLst>
              <a:ext uri="{FF2B5EF4-FFF2-40B4-BE49-F238E27FC236}">
                <a16:creationId xmlns:a16="http://schemas.microsoft.com/office/drawing/2014/main" id="{5DB5C61E-B5D4-E00B-EC7E-114B3511C9B7}"/>
              </a:ext>
            </a:extLst>
          </p:cNvPr>
          <p:cNvSpPr txBox="1"/>
          <p:nvPr/>
        </p:nvSpPr>
        <p:spPr>
          <a:xfrm>
            <a:off x="135173" y="5021253"/>
            <a:ext cx="2668518" cy="954107"/>
          </a:xfrm>
          <a:prstGeom prst="rect">
            <a:avLst/>
          </a:prstGeom>
          <a:noFill/>
          <a:ln w="12700">
            <a:solidFill>
              <a:schemeClr val="accent2">
                <a:lumMod val="60000"/>
                <a:lumOff val="40000"/>
              </a:schemeClr>
            </a:solidFill>
          </a:ln>
        </p:spPr>
        <p:txBody>
          <a:bodyPr wrap="square" rtlCol="0">
            <a:spAutoFit/>
          </a:bodyPr>
          <a:lstStyle/>
          <a:p>
            <a:r>
              <a:rPr lang="en-US" sz="1400" dirty="0" err="1"/>
              <a:t>WordNormalizer</a:t>
            </a:r>
            <a:r>
              <a:rPr lang="en-US" sz="1400" dirty="0"/>
              <a:t> – converts all cases to lowercase in word array, performs stemming, and returns each word </a:t>
            </a:r>
          </a:p>
        </p:txBody>
      </p:sp>
      <p:sp>
        <p:nvSpPr>
          <p:cNvPr id="12" name="TextBox 11">
            <a:extLst>
              <a:ext uri="{FF2B5EF4-FFF2-40B4-BE49-F238E27FC236}">
                <a16:creationId xmlns:a16="http://schemas.microsoft.com/office/drawing/2014/main" id="{947B23EB-FB6B-F372-4CBF-3D323248B99E}"/>
              </a:ext>
            </a:extLst>
          </p:cNvPr>
          <p:cNvSpPr txBox="1"/>
          <p:nvPr/>
        </p:nvSpPr>
        <p:spPr>
          <a:xfrm>
            <a:off x="5454822" y="5236696"/>
            <a:ext cx="2911105" cy="523220"/>
          </a:xfrm>
          <a:prstGeom prst="rect">
            <a:avLst/>
          </a:prstGeom>
          <a:noFill/>
          <a:ln w="19050">
            <a:solidFill>
              <a:schemeClr val="accent2">
                <a:lumMod val="60000"/>
                <a:lumOff val="40000"/>
              </a:schemeClr>
            </a:solidFill>
          </a:ln>
        </p:spPr>
        <p:txBody>
          <a:bodyPr wrap="square" rtlCol="0">
            <a:spAutoFit/>
          </a:bodyPr>
          <a:lstStyle/>
          <a:p>
            <a:r>
              <a:rPr lang="en-US" sz="1400" dirty="0" err="1"/>
              <a:t>StopWordRemover</a:t>
            </a:r>
            <a:r>
              <a:rPr lang="en-US" sz="1400" dirty="0"/>
              <a:t> – returns Boolean True/False if word is a stop word </a:t>
            </a:r>
          </a:p>
        </p:txBody>
      </p:sp>
      <p:cxnSp>
        <p:nvCxnSpPr>
          <p:cNvPr id="15" name="Straight Arrow Connector 14">
            <a:extLst>
              <a:ext uri="{FF2B5EF4-FFF2-40B4-BE49-F238E27FC236}">
                <a16:creationId xmlns:a16="http://schemas.microsoft.com/office/drawing/2014/main" id="{7FC9F29B-18C4-B275-A1FD-112AFB51016F}"/>
              </a:ext>
            </a:extLst>
          </p:cNvPr>
          <p:cNvCxnSpPr>
            <a:cxnSpLocks/>
            <a:stCxn id="7" idx="2"/>
            <a:endCxn id="9" idx="0"/>
          </p:cNvCxnSpPr>
          <p:nvPr/>
        </p:nvCxnSpPr>
        <p:spPr>
          <a:xfrm flipH="1">
            <a:off x="1469432" y="4416974"/>
            <a:ext cx="980534" cy="60427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 name="Straight Arrow Connector 17">
            <a:extLst>
              <a:ext uri="{FF2B5EF4-FFF2-40B4-BE49-F238E27FC236}">
                <a16:creationId xmlns:a16="http://schemas.microsoft.com/office/drawing/2014/main" id="{6B066401-87D5-E081-2B5B-B85B0D7889C8}"/>
              </a:ext>
            </a:extLst>
          </p:cNvPr>
          <p:cNvCxnSpPr>
            <a:cxnSpLocks/>
            <a:stCxn id="7" idx="2"/>
            <a:endCxn id="6" idx="0"/>
          </p:cNvCxnSpPr>
          <p:nvPr/>
        </p:nvCxnSpPr>
        <p:spPr>
          <a:xfrm>
            <a:off x="2449966" y="4416974"/>
            <a:ext cx="1650098" cy="7120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a:extLst>
              <a:ext uri="{FF2B5EF4-FFF2-40B4-BE49-F238E27FC236}">
                <a16:creationId xmlns:a16="http://schemas.microsoft.com/office/drawing/2014/main" id="{BB18FE0B-184A-178E-3AAC-97C6FAD92B6F}"/>
              </a:ext>
            </a:extLst>
          </p:cNvPr>
          <p:cNvCxnSpPr>
            <a:cxnSpLocks/>
            <a:stCxn id="7" idx="2"/>
            <a:endCxn id="12" idx="0"/>
          </p:cNvCxnSpPr>
          <p:nvPr/>
        </p:nvCxnSpPr>
        <p:spPr>
          <a:xfrm>
            <a:off x="2449966" y="4416974"/>
            <a:ext cx="4460409" cy="81972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21093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F0E5090-54F6-A158-21A5-840B763125DB}"/>
              </a:ext>
            </a:extLst>
          </p:cNvPr>
          <p:cNvSpPr txBox="1"/>
          <p:nvPr/>
        </p:nvSpPr>
        <p:spPr>
          <a:xfrm>
            <a:off x="572493" y="238539"/>
            <a:ext cx="11018520" cy="143441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dirty="0">
                <a:latin typeface="+mj-lt"/>
                <a:ea typeface="+mj-ea"/>
                <a:cs typeface="+mj-cs"/>
              </a:rPr>
              <a:t>Performance Evaluation</a:t>
            </a:r>
          </a:p>
        </p:txBody>
      </p:sp>
      <p:sp>
        <p:nvSpPr>
          <p:cNvPr id="10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D3EB375-86CC-585F-A411-7F019F24ED8C}"/>
              </a:ext>
            </a:extLst>
          </p:cNvPr>
          <p:cNvSpPr txBox="1"/>
          <p:nvPr/>
        </p:nvSpPr>
        <p:spPr>
          <a:xfrm>
            <a:off x="572493" y="2063692"/>
            <a:ext cx="11018520" cy="3970318"/>
          </a:xfrm>
          <a:prstGeom prst="rect">
            <a:avLst/>
          </a:prstGeom>
          <a:noFill/>
        </p:spPr>
        <p:txBody>
          <a:bodyPr wrap="square" rtlCol="0">
            <a:spAutoFit/>
          </a:bodyPr>
          <a:lstStyle/>
          <a:p>
            <a:pPr marL="285750" indent="-285750">
              <a:buClr>
                <a:schemeClr val="accent2">
                  <a:lumMod val="75000"/>
                </a:schemeClr>
              </a:buClr>
              <a:buFont typeface="Arial" panose="020B0604020202020204" pitchFamily="34" charset="0"/>
              <a:buChar char="•"/>
            </a:pPr>
            <a:r>
              <a:rPr lang="en-US" dirty="0"/>
              <a:t>The system performs well in the following ways:</a:t>
            </a:r>
          </a:p>
          <a:p>
            <a:pPr marL="742950" lvl="1" indent="-285750">
              <a:buClr>
                <a:schemeClr val="accent2">
                  <a:lumMod val="60000"/>
                  <a:lumOff val="40000"/>
                </a:schemeClr>
              </a:buClr>
              <a:buFont typeface="Arial" panose="020B0604020202020204" pitchFamily="34" charset="0"/>
              <a:buChar char="•"/>
            </a:pPr>
            <a:r>
              <a:rPr lang="en-US" dirty="0"/>
              <a:t>Final project output is a user-friendly search engine that allows user to search for a specific ingredient or recipe title </a:t>
            </a:r>
          </a:p>
          <a:p>
            <a:pPr marL="742950" lvl="1" indent="-285750">
              <a:buClr>
                <a:schemeClr val="accent2">
                  <a:lumMod val="60000"/>
                  <a:lumOff val="40000"/>
                </a:schemeClr>
              </a:buClr>
              <a:buFont typeface="Arial" panose="020B0604020202020204" pitchFamily="34" charset="0"/>
              <a:buChar char="•"/>
            </a:pPr>
            <a:r>
              <a:rPr lang="en-US" dirty="0"/>
              <a:t>System returns recipes results with Title and description along with clickable </a:t>
            </a:r>
            <a:r>
              <a:rPr lang="en-US" dirty="0" err="1"/>
              <a:t>url</a:t>
            </a:r>
            <a:r>
              <a:rPr lang="en-US" dirty="0"/>
              <a:t> that leads to the recipe instructions</a:t>
            </a:r>
          </a:p>
          <a:p>
            <a:pPr marL="742950" lvl="1" indent="-285750">
              <a:buClr>
                <a:schemeClr val="accent2">
                  <a:lumMod val="60000"/>
                  <a:lumOff val="40000"/>
                </a:schemeClr>
              </a:buClr>
              <a:buFont typeface="Arial" panose="020B0604020202020204" pitchFamily="34" charset="0"/>
              <a:buChar char="•"/>
            </a:pPr>
            <a:r>
              <a:rPr lang="en-US" dirty="0"/>
              <a:t>System highlights the searched query in the returned results </a:t>
            </a:r>
            <a:r>
              <a:rPr lang="en-US" dirty="0" err="1"/>
              <a:t>results</a:t>
            </a:r>
            <a:endParaRPr lang="en-US" dirty="0"/>
          </a:p>
          <a:p>
            <a:pPr lvl="1">
              <a:buClr>
                <a:schemeClr val="accent2">
                  <a:lumMod val="60000"/>
                  <a:lumOff val="40000"/>
                </a:schemeClr>
              </a:buClr>
            </a:pPr>
            <a:endParaRPr lang="en-US" dirty="0"/>
          </a:p>
          <a:p>
            <a:pPr marL="285750" indent="-285750">
              <a:buClr>
                <a:schemeClr val="accent2">
                  <a:lumMod val="75000"/>
                </a:schemeClr>
              </a:buClr>
              <a:buFont typeface="Arial" panose="020B0604020202020204" pitchFamily="34" charset="0"/>
              <a:buChar char="•"/>
            </a:pPr>
            <a:r>
              <a:rPr lang="en-US" dirty="0"/>
              <a:t>Improvements</a:t>
            </a:r>
          </a:p>
          <a:p>
            <a:pPr marL="742950" lvl="1" indent="-285750">
              <a:buClr>
                <a:schemeClr val="accent2">
                  <a:lumMod val="75000"/>
                </a:schemeClr>
              </a:buClr>
              <a:buFont typeface="Arial" panose="020B0604020202020204" pitchFamily="34" charset="0"/>
              <a:buChar char="•"/>
            </a:pPr>
            <a:r>
              <a:rPr lang="en-US" dirty="0"/>
              <a:t>The title of the recipe was preprocessed and indexed along with the rest of the content , there is no separate search capability for the title only. </a:t>
            </a:r>
          </a:p>
          <a:p>
            <a:pPr marL="1200150" lvl="2" indent="-285750">
              <a:buClr>
                <a:schemeClr val="accent2">
                  <a:lumMod val="75000"/>
                </a:schemeClr>
              </a:buClr>
              <a:buFont typeface="Arial" panose="020B0604020202020204" pitchFamily="34" charset="0"/>
              <a:buChar char="•"/>
            </a:pPr>
            <a:r>
              <a:rPr lang="en-US" dirty="0"/>
              <a:t>Ex: a query for the title “funny </a:t>
            </a:r>
            <a:r>
              <a:rPr lang="en-US" dirty="0" err="1"/>
              <a:t>funny</a:t>
            </a:r>
            <a:r>
              <a:rPr lang="en-US" dirty="0"/>
              <a:t> chicken” returns the recipe titled as “funny </a:t>
            </a:r>
            <a:r>
              <a:rPr lang="en-US" dirty="0" err="1"/>
              <a:t>funny</a:t>
            </a:r>
            <a:r>
              <a:rPr lang="en-US" dirty="0"/>
              <a:t> chicken” as the second highest result </a:t>
            </a:r>
          </a:p>
          <a:p>
            <a:pPr marL="742950" lvl="1" indent="-285750">
              <a:buClr>
                <a:schemeClr val="accent2">
                  <a:lumMod val="75000"/>
                </a:schemeClr>
              </a:buClr>
              <a:buFont typeface="Arial" panose="020B0604020202020204" pitchFamily="34" charset="0"/>
              <a:buChar char="•"/>
            </a:pPr>
            <a:r>
              <a:rPr lang="en-US" dirty="0"/>
              <a:t>There is no filtering capability for the results returned</a:t>
            </a:r>
          </a:p>
          <a:p>
            <a:pPr marL="742950" lvl="1" indent="-285750">
              <a:buClr>
                <a:schemeClr val="accent2">
                  <a:lumMod val="75000"/>
                </a:schemeClr>
              </a:buClr>
              <a:buFont typeface="Arial" panose="020B0604020202020204" pitchFamily="34" charset="0"/>
              <a:buChar char="•"/>
            </a:pPr>
            <a:endParaRPr lang="en-US" dirty="0"/>
          </a:p>
        </p:txBody>
      </p:sp>
    </p:spTree>
    <p:extLst>
      <p:ext uri="{BB962C8B-B14F-4D97-AF65-F5344CB8AC3E}">
        <p14:creationId xmlns:p14="http://schemas.microsoft.com/office/powerpoint/2010/main" val="347152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F0E5090-54F6-A158-21A5-840B763125DB}"/>
              </a:ext>
            </a:extLst>
          </p:cNvPr>
          <p:cNvSpPr txBox="1"/>
          <p:nvPr/>
        </p:nvSpPr>
        <p:spPr>
          <a:xfrm>
            <a:off x="572493" y="238539"/>
            <a:ext cx="11018520" cy="143441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dirty="0">
                <a:latin typeface="+mj-lt"/>
                <a:ea typeface="+mj-ea"/>
                <a:cs typeface="+mj-cs"/>
              </a:rPr>
              <a:t>Goals and Importance</a:t>
            </a:r>
          </a:p>
        </p:txBody>
      </p:sp>
      <p:sp>
        <p:nvSpPr>
          <p:cNvPr id="10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D9C2140-C82D-3BDC-4D40-A582C13442DD}"/>
              </a:ext>
            </a:extLst>
          </p:cNvPr>
          <p:cNvSpPr txBox="1"/>
          <p:nvPr/>
        </p:nvSpPr>
        <p:spPr>
          <a:xfrm>
            <a:off x="572493" y="3429000"/>
            <a:ext cx="6713552" cy="276148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endParaRPr lang="en-US" sz="1700" dirty="0"/>
          </a:p>
        </p:txBody>
      </p:sp>
      <p:pic>
        <p:nvPicPr>
          <p:cNvPr id="1026" name="Picture 2" descr="See the source image">
            <a:extLst>
              <a:ext uri="{FF2B5EF4-FFF2-40B4-BE49-F238E27FC236}">
                <a16:creationId xmlns:a16="http://schemas.microsoft.com/office/drawing/2014/main" id="{EDB762BA-E511-9C61-1628-88C8AF98AE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53" r="539" b="-3"/>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41258B6-21F8-877A-BD06-CD6C857C16DC}"/>
              </a:ext>
            </a:extLst>
          </p:cNvPr>
          <p:cNvSpPr txBox="1"/>
          <p:nvPr/>
        </p:nvSpPr>
        <p:spPr>
          <a:xfrm>
            <a:off x="572493" y="1963024"/>
            <a:ext cx="6713552" cy="4068806"/>
          </a:xfrm>
          <a:prstGeom prst="rect">
            <a:avLst/>
          </a:prstGeom>
          <a:noFill/>
        </p:spPr>
        <p:txBody>
          <a:bodyPr wrap="square" rtlCol="0">
            <a:spAutoFit/>
          </a:bodyPr>
          <a:lstStyle/>
          <a:p>
            <a:r>
              <a:rPr lang="en-US" dirty="0"/>
              <a:t>The goal for this project was to design a search engine for a large variety of recipes. Incorporated with the search engine is a user-friendly interface that allows users to execute their query and have recipes returned that can then be accessed. </a:t>
            </a:r>
          </a:p>
          <a:p>
            <a:endParaRPr lang="en-US" dirty="0"/>
          </a:p>
          <a:p>
            <a:pPr indent="-228600">
              <a:lnSpc>
                <a:spcPct val="90000"/>
              </a:lnSpc>
              <a:spcAft>
                <a:spcPts val="600"/>
              </a:spcAft>
              <a:buClr>
                <a:schemeClr val="accent2">
                  <a:lumMod val="75000"/>
                </a:schemeClr>
              </a:buClr>
              <a:buFont typeface="Arial" panose="020B0604020202020204" pitchFamily="34" charset="0"/>
              <a:buChar char="•"/>
            </a:pPr>
            <a:r>
              <a:rPr lang="en-US" sz="1600" dirty="0"/>
              <a:t>The end users envisioned for this project are the aspiring home chefs looking for their next challenge in the kitchen, busy parents looking for fresh and quick meals to put on the table, and people that have made the switch from going out to staying in due to social climate. </a:t>
            </a:r>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Clr>
                <a:schemeClr val="accent2">
                  <a:lumMod val="75000"/>
                </a:schemeClr>
              </a:buClr>
              <a:buFont typeface="Arial" panose="020B0604020202020204" pitchFamily="34" charset="0"/>
              <a:buChar char="•"/>
            </a:pPr>
            <a:r>
              <a:rPr lang="en-US" sz="1600" dirty="0"/>
              <a:t>A recipe search engine is useful to a large and varied group of people, especially considering that the number of recipes that can exist is almost unlimited for as long as people have the access to explore new recipes and perhaps some inspiration. Without a search engine, looking for new recipes would be a time-consuming task that could possibly deter people from trying to cook at home!</a:t>
            </a:r>
          </a:p>
        </p:txBody>
      </p:sp>
    </p:spTree>
    <p:extLst>
      <p:ext uri="{BB962C8B-B14F-4D97-AF65-F5344CB8AC3E}">
        <p14:creationId xmlns:p14="http://schemas.microsoft.com/office/powerpoint/2010/main" val="816321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F0E5090-54F6-A158-21A5-840B763125DB}"/>
              </a:ext>
            </a:extLst>
          </p:cNvPr>
          <p:cNvSpPr txBox="1"/>
          <p:nvPr/>
        </p:nvSpPr>
        <p:spPr>
          <a:xfrm>
            <a:off x="572493" y="238539"/>
            <a:ext cx="11018520" cy="143441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dirty="0">
                <a:latin typeface="+mj-lt"/>
                <a:ea typeface="+mj-ea"/>
                <a:cs typeface="+mj-cs"/>
              </a:rPr>
              <a:t>Details of Approach – Initial Input</a:t>
            </a:r>
          </a:p>
        </p:txBody>
      </p:sp>
      <p:sp>
        <p:nvSpPr>
          <p:cNvPr id="10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D9C2140-C82D-3BDC-4D40-A582C13442DD}"/>
              </a:ext>
            </a:extLst>
          </p:cNvPr>
          <p:cNvSpPr txBox="1"/>
          <p:nvPr/>
        </p:nvSpPr>
        <p:spPr>
          <a:xfrm>
            <a:off x="572493" y="3429000"/>
            <a:ext cx="6713552" cy="276148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endParaRPr lang="en-US" sz="1700" dirty="0"/>
          </a:p>
        </p:txBody>
      </p:sp>
      <p:pic>
        <p:nvPicPr>
          <p:cNvPr id="5" name="Picture 4">
            <a:extLst>
              <a:ext uri="{FF2B5EF4-FFF2-40B4-BE49-F238E27FC236}">
                <a16:creationId xmlns:a16="http://schemas.microsoft.com/office/drawing/2014/main" id="{765E898C-3C30-78FC-2E0A-B842F634CDBF}"/>
              </a:ext>
            </a:extLst>
          </p:cNvPr>
          <p:cNvPicPr>
            <a:picLocks noChangeAspect="1"/>
          </p:cNvPicPr>
          <p:nvPr/>
        </p:nvPicPr>
        <p:blipFill>
          <a:blip r:embed="rId2"/>
          <a:stretch>
            <a:fillRect/>
          </a:stretch>
        </p:blipFill>
        <p:spPr>
          <a:xfrm>
            <a:off x="3760309" y="2656340"/>
            <a:ext cx="7863293" cy="2507548"/>
          </a:xfrm>
          <a:prstGeom prst="rect">
            <a:avLst/>
          </a:prstGeom>
        </p:spPr>
      </p:pic>
      <p:sp>
        <p:nvSpPr>
          <p:cNvPr id="6" name="TextBox 5">
            <a:extLst>
              <a:ext uri="{FF2B5EF4-FFF2-40B4-BE49-F238E27FC236}">
                <a16:creationId xmlns:a16="http://schemas.microsoft.com/office/drawing/2014/main" id="{501FD968-1A0C-3B46-0D41-FC8C626EE724}"/>
              </a:ext>
            </a:extLst>
          </p:cNvPr>
          <p:cNvSpPr txBox="1"/>
          <p:nvPr/>
        </p:nvSpPr>
        <p:spPr>
          <a:xfrm>
            <a:off x="3760309" y="5176456"/>
            <a:ext cx="7915275" cy="292388"/>
          </a:xfrm>
          <a:prstGeom prst="rect">
            <a:avLst/>
          </a:prstGeom>
          <a:noFill/>
        </p:spPr>
        <p:txBody>
          <a:bodyPr wrap="square" rtlCol="0">
            <a:spAutoFit/>
          </a:bodyPr>
          <a:lstStyle/>
          <a:p>
            <a:r>
              <a:rPr lang="en-US" sz="1300" dirty="0"/>
              <a:t>Figure 1: Dataset from Kaggle to be used for creating search engine - </a:t>
            </a:r>
            <a:r>
              <a:rPr lang="en-US" sz="1300" dirty="0" err="1">
                <a:hlinkClick r:id="rId3"/>
              </a:rPr>
              <a:t>RecipeNLG</a:t>
            </a:r>
            <a:r>
              <a:rPr lang="en-US" sz="1300" dirty="0">
                <a:hlinkClick r:id="rId3"/>
              </a:rPr>
              <a:t> (cooking recipes dataset) | Kaggle</a:t>
            </a:r>
            <a:endParaRPr lang="en-US" sz="1300" dirty="0"/>
          </a:p>
        </p:txBody>
      </p:sp>
      <p:sp>
        <p:nvSpPr>
          <p:cNvPr id="7" name="TextBox 6">
            <a:extLst>
              <a:ext uri="{FF2B5EF4-FFF2-40B4-BE49-F238E27FC236}">
                <a16:creationId xmlns:a16="http://schemas.microsoft.com/office/drawing/2014/main" id="{D7532702-B9AC-D0D1-6EE8-2339EEEF30E3}"/>
              </a:ext>
            </a:extLst>
          </p:cNvPr>
          <p:cNvSpPr txBox="1"/>
          <p:nvPr/>
        </p:nvSpPr>
        <p:spPr>
          <a:xfrm>
            <a:off x="196758" y="3125284"/>
            <a:ext cx="3187816" cy="2062103"/>
          </a:xfrm>
          <a:prstGeom prst="rect">
            <a:avLst/>
          </a:prstGeom>
          <a:noFill/>
        </p:spPr>
        <p:txBody>
          <a:bodyPr wrap="square" rtlCol="0">
            <a:spAutoFit/>
          </a:bodyPr>
          <a:lstStyle/>
          <a:p>
            <a:pPr marL="285750" indent="-285750">
              <a:buClr>
                <a:schemeClr val="accent2">
                  <a:lumMod val="75000"/>
                </a:schemeClr>
              </a:buClr>
              <a:buFont typeface="Arial" panose="020B0604020202020204" pitchFamily="34" charset="0"/>
              <a:buChar char="•"/>
            </a:pPr>
            <a:r>
              <a:rPr lang="en-US" sz="1600" dirty="0"/>
              <a:t>The initial input for the search engine was sourced from Kaggle, it is a dataset containing over 2 million recipes gathered from multiple different sites across the web</a:t>
            </a:r>
          </a:p>
          <a:p>
            <a:pPr marL="742950" lvl="1" indent="-285750">
              <a:buClr>
                <a:schemeClr val="accent2">
                  <a:lumMod val="75000"/>
                </a:schemeClr>
              </a:buClr>
              <a:buFont typeface="Arial" panose="020B0604020202020204" pitchFamily="34" charset="0"/>
              <a:buChar char="•"/>
            </a:pPr>
            <a:r>
              <a:rPr lang="en-US" sz="1600" dirty="0"/>
              <a:t>Figure 1 is the first 5 rows of the dataset used</a:t>
            </a:r>
          </a:p>
        </p:txBody>
      </p:sp>
    </p:spTree>
    <p:extLst>
      <p:ext uri="{BB962C8B-B14F-4D97-AF65-F5344CB8AC3E}">
        <p14:creationId xmlns:p14="http://schemas.microsoft.com/office/powerpoint/2010/main" val="1146778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F0E5090-54F6-A158-21A5-840B763125DB}"/>
              </a:ext>
            </a:extLst>
          </p:cNvPr>
          <p:cNvSpPr txBox="1"/>
          <p:nvPr/>
        </p:nvSpPr>
        <p:spPr>
          <a:xfrm>
            <a:off x="572493" y="238539"/>
            <a:ext cx="11018520" cy="143441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dirty="0">
                <a:latin typeface="+mj-lt"/>
                <a:ea typeface="+mj-ea"/>
                <a:cs typeface="+mj-cs"/>
              </a:rPr>
              <a:t>Details of Approach – Processing Input</a:t>
            </a:r>
          </a:p>
        </p:txBody>
      </p:sp>
      <p:sp>
        <p:nvSpPr>
          <p:cNvPr id="10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52E371F-4056-CBB4-9FBD-92EDABAE7787}"/>
              </a:ext>
            </a:extLst>
          </p:cNvPr>
          <p:cNvSpPr txBox="1"/>
          <p:nvPr/>
        </p:nvSpPr>
        <p:spPr>
          <a:xfrm>
            <a:off x="1512059" y="1848744"/>
            <a:ext cx="2539823" cy="2062103"/>
          </a:xfrm>
          <a:prstGeom prst="rect">
            <a:avLst/>
          </a:prstGeom>
          <a:noFill/>
          <a:ln w="19050">
            <a:solidFill>
              <a:schemeClr val="accent2">
                <a:lumMod val="60000"/>
                <a:lumOff val="40000"/>
              </a:schemeClr>
            </a:solidFill>
          </a:ln>
        </p:spPr>
        <p:txBody>
          <a:bodyPr wrap="square" rtlCol="0">
            <a:spAutoFit/>
          </a:bodyPr>
          <a:lstStyle/>
          <a:p>
            <a:r>
              <a:rPr lang="en-US" sz="1600" dirty="0" err="1"/>
              <a:t>IngredientCollection</a:t>
            </a:r>
            <a:endParaRPr lang="en-US" sz="1600" dirty="0"/>
          </a:p>
          <a:p>
            <a:pPr marL="285750" indent="-285750">
              <a:buClr>
                <a:schemeClr val="accent2">
                  <a:lumMod val="60000"/>
                  <a:lumOff val="40000"/>
                </a:schemeClr>
              </a:buClr>
              <a:buFont typeface="Arial" panose="020B0604020202020204" pitchFamily="34" charset="0"/>
              <a:buChar char="•"/>
            </a:pPr>
            <a:r>
              <a:rPr lang="en-US" sz="1600" dirty="0"/>
              <a:t>Takes the recipe dataset as input in form of pandas </a:t>
            </a:r>
            <a:r>
              <a:rPr lang="en-US" sz="1600" dirty="0" err="1"/>
              <a:t>dataframe</a:t>
            </a:r>
            <a:endParaRPr lang="en-US" sz="1600" dirty="0"/>
          </a:p>
          <a:p>
            <a:pPr marL="285750" indent="-285750">
              <a:buClr>
                <a:schemeClr val="accent2">
                  <a:lumMod val="60000"/>
                  <a:lumOff val="40000"/>
                </a:schemeClr>
              </a:buClr>
              <a:buFont typeface="Arial" panose="020B0604020202020204" pitchFamily="34" charset="0"/>
              <a:buChar char="•"/>
            </a:pPr>
            <a:r>
              <a:rPr lang="en-US" sz="1600" dirty="0"/>
              <a:t>Returns the title, ingredients, directions, and </a:t>
            </a:r>
            <a:r>
              <a:rPr lang="en-US" sz="1600" dirty="0" err="1"/>
              <a:t>url</a:t>
            </a:r>
            <a:r>
              <a:rPr lang="en-US" sz="1600" dirty="0"/>
              <a:t> of each recipe as string</a:t>
            </a:r>
          </a:p>
        </p:txBody>
      </p:sp>
      <p:sp>
        <p:nvSpPr>
          <p:cNvPr id="11" name="TextBox 10">
            <a:extLst>
              <a:ext uri="{FF2B5EF4-FFF2-40B4-BE49-F238E27FC236}">
                <a16:creationId xmlns:a16="http://schemas.microsoft.com/office/drawing/2014/main" id="{6F66483C-7A1D-7882-D2A1-B6ABBA86F2E1}"/>
              </a:ext>
            </a:extLst>
          </p:cNvPr>
          <p:cNvSpPr txBox="1"/>
          <p:nvPr/>
        </p:nvSpPr>
        <p:spPr>
          <a:xfrm>
            <a:off x="6644082" y="1971854"/>
            <a:ext cx="2315235" cy="1815882"/>
          </a:xfrm>
          <a:prstGeom prst="rect">
            <a:avLst/>
          </a:prstGeom>
          <a:noFill/>
          <a:ln w="19050">
            <a:solidFill>
              <a:schemeClr val="accent2">
                <a:lumMod val="60000"/>
                <a:lumOff val="40000"/>
              </a:schemeClr>
            </a:solidFill>
          </a:ln>
        </p:spPr>
        <p:txBody>
          <a:bodyPr wrap="square" rtlCol="0">
            <a:spAutoFit/>
          </a:bodyPr>
          <a:lstStyle/>
          <a:p>
            <a:r>
              <a:rPr lang="en-US" sz="1600" dirty="0" err="1"/>
              <a:t>WordTokenizer</a:t>
            </a:r>
            <a:r>
              <a:rPr lang="en-US" sz="1600" dirty="0"/>
              <a:t> </a:t>
            </a:r>
          </a:p>
          <a:p>
            <a:pPr marL="285750" indent="-285750">
              <a:buClr>
                <a:schemeClr val="accent2">
                  <a:lumMod val="60000"/>
                  <a:lumOff val="40000"/>
                </a:schemeClr>
              </a:buClr>
              <a:buFont typeface="Arial" panose="020B0604020202020204" pitchFamily="34" charset="0"/>
              <a:buChar char="•"/>
            </a:pPr>
            <a:r>
              <a:rPr lang="en-US" sz="1600" dirty="0"/>
              <a:t>Takes output from </a:t>
            </a:r>
            <a:r>
              <a:rPr lang="en-US" sz="1600" dirty="0" err="1"/>
              <a:t>IngredientCollection</a:t>
            </a:r>
            <a:r>
              <a:rPr lang="en-US" sz="1600" dirty="0"/>
              <a:t> as input</a:t>
            </a:r>
          </a:p>
          <a:p>
            <a:pPr marL="285750" indent="-285750">
              <a:buClr>
                <a:schemeClr val="accent2">
                  <a:lumMod val="60000"/>
                  <a:lumOff val="40000"/>
                </a:schemeClr>
              </a:buClr>
              <a:buFont typeface="Arial" panose="020B0604020202020204" pitchFamily="34" charset="0"/>
              <a:buChar char="•"/>
            </a:pPr>
            <a:r>
              <a:rPr lang="en-US" sz="1600" dirty="0"/>
              <a:t>Removes punctuation and returns a word array</a:t>
            </a:r>
          </a:p>
        </p:txBody>
      </p:sp>
      <p:sp>
        <p:nvSpPr>
          <p:cNvPr id="12" name="TextBox 11">
            <a:extLst>
              <a:ext uri="{FF2B5EF4-FFF2-40B4-BE49-F238E27FC236}">
                <a16:creationId xmlns:a16="http://schemas.microsoft.com/office/drawing/2014/main" id="{648CEE3B-704B-56BC-69D8-251FF83F9C8D}"/>
              </a:ext>
            </a:extLst>
          </p:cNvPr>
          <p:cNvSpPr txBox="1"/>
          <p:nvPr/>
        </p:nvSpPr>
        <p:spPr>
          <a:xfrm>
            <a:off x="2592168" y="4481632"/>
            <a:ext cx="2617365" cy="1815882"/>
          </a:xfrm>
          <a:prstGeom prst="rect">
            <a:avLst/>
          </a:prstGeom>
          <a:noFill/>
          <a:ln w="12700">
            <a:solidFill>
              <a:schemeClr val="accent2">
                <a:lumMod val="60000"/>
                <a:lumOff val="40000"/>
              </a:schemeClr>
            </a:solidFill>
          </a:ln>
        </p:spPr>
        <p:txBody>
          <a:bodyPr wrap="square" rtlCol="0">
            <a:spAutoFit/>
          </a:bodyPr>
          <a:lstStyle/>
          <a:p>
            <a:r>
              <a:rPr lang="en-US" sz="1600" dirty="0" err="1"/>
              <a:t>WordNormalizer</a:t>
            </a:r>
            <a:endParaRPr lang="en-US" sz="1600" dirty="0"/>
          </a:p>
          <a:p>
            <a:pPr marL="285750" indent="-285750">
              <a:buClr>
                <a:schemeClr val="accent2">
                  <a:lumMod val="60000"/>
                  <a:lumOff val="40000"/>
                </a:schemeClr>
              </a:buClr>
              <a:buFont typeface="Arial" panose="020B0604020202020204" pitchFamily="34" charset="0"/>
              <a:buChar char="•"/>
            </a:pPr>
            <a:r>
              <a:rPr lang="en-US" sz="1600" dirty="0"/>
              <a:t>Takes output from </a:t>
            </a:r>
            <a:r>
              <a:rPr lang="en-US" sz="1600" dirty="0" err="1"/>
              <a:t>WordTokenizer</a:t>
            </a:r>
            <a:r>
              <a:rPr lang="en-US" sz="1600" dirty="0"/>
              <a:t> as input</a:t>
            </a:r>
          </a:p>
          <a:p>
            <a:pPr marL="285750" indent="-285750">
              <a:buClr>
                <a:schemeClr val="accent2">
                  <a:lumMod val="60000"/>
                  <a:lumOff val="40000"/>
                </a:schemeClr>
              </a:buClr>
              <a:buFont typeface="Arial" panose="020B0604020202020204" pitchFamily="34" charset="0"/>
              <a:buChar char="•"/>
            </a:pPr>
            <a:r>
              <a:rPr lang="en-US" sz="1600" dirty="0"/>
              <a:t>Converts all cases to lowercase in word array, performs stemming, and returns each word </a:t>
            </a:r>
          </a:p>
        </p:txBody>
      </p:sp>
      <p:sp>
        <p:nvSpPr>
          <p:cNvPr id="13" name="TextBox 12">
            <a:extLst>
              <a:ext uri="{FF2B5EF4-FFF2-40B4-BE49-F238E27FC236}">
                <a16:creationId xmlns:a16="http://schemas.microsoft.com/office/drawing/2014/main" id="{619753A1-2E20-FFDF-23A6-52A4D8E5211D}"/>
              </a:ext>
            </a:extLst>
          </p:cNvPr>
          <p:cNvSpPr txBox="1"/>
          <p:nvPr/>
        </p:nvSpPr>
        <p:spPr>
          <a:xfrm>
            <a:off x="8391914" y="4722703"/>
            <a:ext cx="3154260" cy="1323439"/>
          </a:xfrm>
          <a:prstGeom prst="rect">
            <a:avLst/>
          </a:prstGeom>
          <a:noFill/>
          <a:ln w="19050">
            <a:solidFill>
              <a:schemeClr val="accent2">
                <a:lumMod val="60000"/>
                <a:lumOff val="40000"/>
              </a:schemeClr>
            </a:solidFill>
          </a:ln>
        </p:spPr>
        <p:txBody>
          <a:bodyPr wrap="square" rtlCol="0">
            <a:spAutoFit/>
          </a:bodyPr>
          <a:lstStyle/>
          <a:p>
            <a:r>
              <a:rPr lang="en-US" sz="1600" dirty="0" err="1"/>
              <a:t>StopWordRemover</a:t>
            </a:r>
            <a:r>
              <a:rPr lang="en-US" sz="1600" dirty="0"/>
              <a:t> </a:t>
            </a:r>
          </a:p>
          <a:p>
            <a:pPr marL="285750" indent="-285750">
              <a:buClr>
                <a:schemeClr val="accent2">
                  <a:lumMod val="60000"/>
                  <a:lumOff val="40000"/>
                </a:schemeClr>
              </a:buClr>
              <a:buFont typeface="Arial" panose="020B0604020202020204" pitchFamily="34" charset="0"/>
              <a:buChar char="•"/>
            </a:pPr>
            <a:r>
              <a:rPr lang="en-US" sz="1600" dirty="0"/>
              <a:t>Takes output from </a:t>
            </a:r>
            <a:r>
              <a:rPr lang="en-US" sz="1600" dirty="0" err="1"/>
              <a:t>WordTokenizer</a:t>
            </a:r>
            <a:r>
              <a:rPr lang="en-US" sz="1600" dirty="0"/>
              <a:t> as input</a:t>
            </a:r>
          </a:p>
          <a:p>
            <a:pPr marL="285750" indent="-285750">
              <a:buClr>
                <a:schemeClr val="accent2">
                  <a:lumMod val="60000"/>
                  <a:lumOff val="40000"/>
                </a:schemeClr>
              </a:buClr>
              <a:buFont typeface="Arial" panose="020B0604020202020204" pitchFamily="34" charset="0"/>
              <a:buChar char="•"/>
            </a:pPr>
            <a:r>
              <a:rPr lang="en-US" sz="1600" dirty="0"/>
              <a:t>Returns Boolean True/False if word is a stop word </a:t>
            </a:r>
          </a:p>
        </p:txBody>
      </p:sp>
      <p:cxnSp>
        <p:nvCxnSpPr>
          <p:cNvPr id="15" name="Straight Arrow Connector 14">
            <a:extLst>
              <a:ext uri="{FF2B5EF4-FFF2-40B4-BE49-F238E27FC236}">
                <a16:creationId xmlns:a16="http://schemas.microsoft.com/office/drawing/2014/main" id="{BF8828D6-268A-35CC-B97E-632A3CC537E1}"/>
              </a:ext>
            </a:extLst>
          </p:cNvPr>
          <p:cNvCxnSpPr>
            <a:cxnSpLocks/>
            <a:stCxn id="7" idx="3"/>
            <a:endCxn id="11" idx="1"/>
          </p:cNvCxnSpPr>
          <p:nvPr/>
        </p:nvCxnSpPr>
        <p:spPr>
          <a:xfrm flipV="1">
            <a:off x="4051882" y="2879795"/>
            <a:ext cx="2592200"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a:extLst>
              <a:ext uri="{FF2B5EF4-FFF2-40B4-BE49-F238E27FC236}">
                <a16:creationId xmlns:a16="http://schemas.microsoft.com/office/drawing/2014/main" id="{936A7C42-2178-D798-7856-368C5801D129}"/>
              </a:ext>
            </a:extLst>
          </p:cNvPr>
          <p:cNvCxnSpPr>
            <a:cxnSpLocks/>
            <a:stCxn id="11" idx="2"/>
            <a:endCxn id="12" idx="3"/>
          </p:cNvCxnSpPr>
          <p:nvPr/>
        </p:nvCxnSpPr>
        <p:spPr>
          <a:xfrm flipH="1">
            <a:off x="5209533" y="3787736"/>
            <a:ext cx="2592167" cy="160183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0" name="Straight Arrow Connector 29">
            <a:extLst>
              <a:ext uri="{FF2B5EF4-FFF2-40B4-BE49-F238E27FC236}">
                <a16:creationId xmlns:a16="http://schemas.microsoft.com/office/drawing/2014/main" id="{002E550C-0DC4-2970-79AD-3449C4A01FA8}"/>
              </a:ext>
            </a:extLst>
          </p:cNvPr>
          <p:cNvCxnSpPr>
            <a:cxnSpLocks/>
            <a:stCxn id="11" idx="2"/>
            <a:endCxn id="13" idx="1"/>
          </p:cNvCxnSpPr>
          <p:nvPr/>
        </p:nvCxnSpPr>
        <p:spPr>
          <a:xfrm>
            <a:off x="7801700" y="3787736"/>
            <a:ext cx="590214" cy="159668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53505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F0E5090-54F6-A158-21A5-840B763125DB}"/>
              </a:ext>
            </a:extLst>
          </p:cNvPr>
          <p:cNvSpPr txBox="1"/>
          <p:nvPr/>
        </p:nvSpPr>
        <p:spPr>
          <a:xfrm>
            <a:off x="572493" y="238539"/>
            <a:ext cx="11018520" cy="143441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a:latin typeface="+mj-lt"/>
                <a:ea typeface="+mj-ea"/>
                <a:cs typeface="+mj-cs"/>
              </a:rPr>
              <a:t>Details of Approach – Processing Input</a:t>
            </a:r>
            <a:endParaRPr lang="en-US" sz="5400" dirty="0">
              <a:latin typeface="+mj-lt"/>
              <a:ea typeface="+mj-ea"/>
              <a:cs typeface="+mj-cs"/>
            </a:endParaRPr>
          </a:p>
        </p:txBody>
      </p:sp>
      <p:sp>
        <p:nvSpPr>
          <p:cNvPr id="10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0335DB9-3A3B-B5E8-366F-74FDF7A0FABB}"/>
              </a:ext>
            </a:extLst>
          </p:cNvPr>
          <p:cNvPicPr>
            <a:picLocks noChangeAspect="1"/>
          </p:cNvPicPr>
          <p:nvPr/>
        </p:nvPicPr>
        <p:blipFill>
          <a:blip r:embed="rId2"/>
          <a:stretch>
            <a:fillRect/>
          </a:stretch>
        </p:blipFill>
        <p:spPr>
          <a:xfrm>
            <a:off x="6362961" y="1802228"/>
            <a:ext cx="3062243" cy="2476687"/>
          </a:xfrm>
          <a:prstGeom prst="rect">
            <a:avLst/>
          </a:prstGeom>
        </p:spPr>
      </p:pic>
      <p:pic>
        <p:nvPicPr>
          <p:cNvPr id="9" name="Picture 8">
            <a:extLst>
              <a:ext uri="{FF2B5EF4-FFF2-40B4-BE49-F238E27FC236}">
                <a16:creationId xmlns:a16="http://schemas.microsoft.com/office/drawing/2014/main" id="{B13BB1B5-FC52-1178-AD93-65B867A6ADC7}"/>
              </a:ext>
            </a:extLst>
          </p:cNvPr>
          <p:cNvPicPr>
            <a:picLocks noChangeAspect="1"/>
          </p:cNvPicPr>
          <p:nvPr/>
        </p:nvPicPr>
        <p:blipFill>
          <a:blip r:embed="rId3"/>
          <a:stretch>
            <a:fillRect/>
          </a:stretch>
        </p:blipFill>
        <p:spPr>
          <a:xfrm>
            <a:off x="1551449" y="4601378"/>
            <a:ext cx="3443828" cy="1985529"/>
          </a:xfrm>
          <a:prstGeom prst="rect">
            <a:avLst/>
          </a:prstGeom>
        </p:spPr>
      </p:pic>
      <p:pic>
        <p:nvPicPr>
          <p:cNvPr id="13" name="Picture 12">
            <a:extLst>
              <a:ext uri="{FF2B5EF4-FFF2-40B4-BE49-F238E27FC236}">
                <a16:creationId xmlns:a16="http://schemas.microsoft.com/office/drawing/2014/main" id="{24F5C5AA-3E5B-66D9-7562-0E4E3977345F}"/>
              </a:ext>
            </a:extLst>
          </p:cNvPr>
          <p:cNvPicPr>
            <a:picLocks noChangeAspect="1"/>
          </p:cNvPicPr>
          <p:nvPr/>
        </p:nvPicPr>
        <p:blipFill>
          <a:blip r:embed="rId4"/>
          <a:stretch>
            <a:fillRect/>
          </a:stretch>
        </p:blipFill>
        <p:spPr>
          <a:xfrm>
            <a:off x="7063754" y="4830328"/>
            <a:ext cx="4908742" cy="1852111"/>
          </a:xfrm>
          <a:prstGeom prst="rect">
            <a:avLst/>
          </a:prstGeom>
        </p:spPr>
      </p:pic>
      <p:pic>
        <p:nvPicPr>
          <p:cNvPr id="7" name="Picture 6">
            <a:extLst>
              <a:ext uri="{FF2B5EF4-FFF2-40B4-BE49-F238E27FC236}">
                <a16:creationId xmlns:a16="http://schemas.microsoft.com/office/drawing/2014/main" id="{0D42D5CA-026D-1B56-D438-C6F673E33AE0}"/>
              </a:ext>
            </a:extLst>
          </p:cNvPr>
          <p:cNvPicPr>
            <a:picLocks noChangeAspect="1"/>
          </p:cNvPicPr>
          <p:nvPr/>
        </p:nvPicPr>
        <p:blipFill>
          <a:blip r:embed="rId5"/>
          <a:stretch>
            <a:fillRect/>
          </a:stretch>
        </p:blipFill>
        <p:spPr>
          <a:xfrm>
            <a:off x="572493" y="1931891"/>
            <a:ext cx="4362567" cy="1847460"/>
          </a:xfrm>
          <a:prstGeom prst="rect">
            <a:avLst/>
          </a:prstGeom>
        </p:spPr>
      </p:pic>
      <p:cxnSp>
        <p:nvCxnSpPr>
          <p:cNvPr id="14" name="Straight Arrow Connector 13">
            <a:extLst>
              <a:ext uri="{FF2B5EF4-FFF2-40B4-BE49-F238E27FC236}">
                <a16:creationId xmlns:a16="http://schemas.microsoft.com/office/drawing/2014/main" id="{96254C60-820D-34B3-FBB0-59991D2BB0B5}"/>
              </a:ext>
            </a:extLst>
          </p:cNvPr>
          <p:cNvCxnSpPr>
            <a:cxnSpLocks/>
            <a:stCxn id="7" idx="3"/>
            <a:endCxn id="6" idx="1"/>
          </p:cNvCxnSpPr>
          <p:nvPr/>
        </p:nvCxnSpPr>
        <p:spPr>
          <a:xfrm>
            <a:off x="4935060" y="2855621"/>
            <a:ext cx="1427901" cy="18495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A5F2A14A-47E4-C289-0185-BE2019086E12}"/>
              </a:ext>
            </a:extLst>
          </p:cNvPr>
          <p:cNvCxnSpPr>
            <a:cxnSpLocks/>
            <a:stCxn id="6" idx="2"/>
            <a:endCxn id="9" idx="3"/>
          </p:cNvCxnSpPr>
          <p:nvPr/>
        </p:nvCxnSpPr>
        <p:spPr>
          <a:xfrm flipH="1">
            <a:off x="4995277" y="4278915"/>
            <a:ext cx="2898806" cy="131522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a:extLst>
              <a:ext uri="{FF2B5EF4-FFF2-40B4-BE49-F238E27FC236}">
                <a16:creationId xmlns:a16="http://schemas.microsoft.com/office/drawing/2014/main" id="{B8A0DC9D-54A8-7AA1-7F86-EC912B3F0871}"/>
              </a:ext>
            </a:extLst>
          </p:cNvPr>
          <p:cNvCxnSpPr>
            <a:cxnSpLocks/>
            <a:stCxn id="6" idx="2"/>
            <a:endCxn id="13" idx="0"/>
          </p:cNvCxnSpPr>
          <p:nvPr/>
        </p:nvCxnSpPr>
        <p:spPr>
          <a:xfrm>
            <a:off x="7894083" y="4278915"/>
            <a:ext cx="1624042" cy="55141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06379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F0E5090-54F6-A158-21A5-840B763125DB}"/>
              </a:ext>
            </a:extLst>
          </p:cNvPr>
          <p:cNvSpPr txBox="1"/>
          <p:nvPr/>
        </p:nvSpPr>
        <p:spPr>
          <a:xfrm>
            <a:off x="572493" y="238539"/>
            <a:ext cx="11018520" cy="143441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dirty="0">
                <a:latin typeface="+mj-lt"/>
                <a:ea typeface="+mj-ea"/>
                <a:cs typeface="+mj-cs"/>
              </a:rPr>
              <a:t>Details of Approach – Processed Input</a:t>
            </a:r>
          </a:p>
        </p:txBody>
      </p:sp>
      <p:sp>
        <p:nvSpPr>
          <p:cNvPr id="10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C990393-1DFB-14CD-DA3F-72685C07DA48}"/>
              </a:ext>
            </a:extLst>
          </p:cNvPr>
          <p:cNvSpPr txBox="1"/>
          <p:nvPr/>
        </p:nvSpPr>
        <p:spPr>
          <a:xfrm>
            <a:off x="229212" y="2094915"/>
            <a:ext cx="11730527" cy="3323987"/>
          </a:xfrm>
          <a:prstGeom prst="rect">
            <a:avLst/>
          </a:prstGeom>
          <a:noFill/>
          <a:ln w="12700">
            <a:solidFill>
              <a:schemeClr val="accent2"/>
            </a:solidFill>
          </a:ln>
        </p:spPr>
        <p:txBody>
          <a:bodyPr wrap="square">
            <a:spAutoFit/>
          </a:bodyPr>
          <a:lstStyle/>
          <a:p>
            <a:r>
              <a:rPr lang="en-US" sz="1400" dirty="0"/>
              <a:t>No-Bake Nut Cookies</a:t>
            </a:r>
          </a:p>
          <a:p>
            <a:r>
              <a:rPr lang="en-US" sz="1400" dirty="0"/>
              <a:t>bake nut </a:t>
            </a:r>
            <a:r>
              <a:rPr lang="en-US" sz="1400" dirty="0" err="1"/>
              <a:t>cooki</a:t>
            </a:r>
            <a:r>
              <a:rPr lang="en-US" sz="1400" dirty="0"/>
              <a:t> brown sugar milk vanilla nut butter bite size shred rice biscuit </a:t>
            </a:r>
            <a:r>
              <a:rPr lang="en-US" sz="1400" dirty="0" err="1"/>
              <a:t>heavi</a:t>
            </a:r>
            <a:r>
              <a:rPr lang="en-US" sz="1400" dirty="0"/>
              <a:t> quart saucepan mix brown sugar nut </a:t>
            </a:r>
            <a:r>
              <a:rPr lang="en-US" sz="1100" dirty="0" err="1"/>
              <a:t>evapor</a:t>
            </a:r>
            <a:r>
              <a:rPr lang="en-US" sz="1400" dirty="0"/>
              <a:t> milk butter margarin stir medium heat </a:t>
            </a:r>
            <a:r>
              <a:rPr lang="en-US" sz="1400" dirty="0" err="1"/>
              <a:t>mixtur</a:t>
            </a:r>
            <a:r>
              <a:rPr lang="en-US" sz="1400" dirty="0"/>
              <a:t> </a:t>
            </a:r>
            <a:r>
              <a:rPr lang="en-US" sz="1400" dirty="0" err="1"/>
              <a:t>bubbl</a:t>
            </a:r>
            <a:r>
              <a:rPr lang="en-US" sz="1400" dirty="0"/>
              <a:t> top boil stir </a:t>
            </a:r>
            <a:r>
              <a:rPr lang="en-US" sz="1400" dirty="0" err="1"/>
              <a:t>minut</a:t>
            </a:r>
            <a:r>
              <a:rPr lang="en-US" sz="1400" dirty="0"/>
              <a:t> heat stir vanilla cereal mix teaspoon drop shape cluster wax paper stand firm </a:t>
            </a:r>
            <a:r>
              <a:rPr lang="en-US" sz="1400" dirty="0" err="1"/>
              <a:t>minut</a:t>
            </a:r>
            <a:r>
              <a:rPr lang="en-US" sz="1400" dirty="0"/>
              <a:t> </a:t>
            </a:r>
          </a:p>
          <a:p>
            <a:r>
              <a:rPr lang="en-US" sz="1400" dirty="0"/>
              <a:t>www.cookbooks.com/Recipe-Details.aspx?id=44874</a:t>
            </a:r>
          </a:p>
          <a:p>
            <a:r>
              <a:rPr lang="en-US" sz="1400" dirty="0"/>
              <a:t>Jewell </a:t>
            </a:r>
            <a:r>
              <a:rPr lang="en-US" sz="1400" dirty="0" err="1"/>
              <a:t>Ball'S</a:t>
            </a:r>
            <a:r>
              <a:rPr lang="en-US" sz="1400" dirty="0"/>
              <a:t> Chicken</a:t>
            </a:r>
          </a:p>
          <a:p>
            <a:r>
              <a:rPr lang="en-US" sz="1400" dirty="0"/>
              <a:t>jewel ball chicken beef chicken breast cream mushroom soup sour cream place chip beef bottom bake dish place chicken top beef mix soup cream pour chicken bake </a:t>
            </a:r>
            <a:r>
              <a:rPr lang="en-US" sz="1400" dirty="0" err="1"/>
              <a:t>uncov</a:t>
            </a:r>
            <a:r>
              <a:rPr lang="en-US" sz="1400" dirty="0"/>
              <a:t> hour </a:t>
            </a:r>
          </a:p>
          <a:p>
            <a:r>
              <a:rPr lang="en-US" sz="1400" dirty="0"/>
              <a:t>www.cookbooks.com/Recipe-Details.aspx?id=699419</a:t>
            </a:r>
          </a:p>
          <a:p>
            <a:r>
              <a:rPr lang="en-US" sz="1400" dirty="0"/>
              <a:t>Creamy Corn</a:t>
            </a:r>
          </a:p>
          <a:p>
            <a:r>
              <a:rPr lang="en-US" sz="1400" dirty="0" err="1"/>
              <a:t>creami</a:t>
            </a:r>
            <a:r>
              <a:rPr lang="en-US" sz="1400" dirty="0"/>
              <a:t> corn frozen corn cream </a:t>
            </a:r>
            <a:r>
              <a:rPr lang="en-US" sz="1400" dirty="0" err="1"/>
              <a:t>chees</a:t>
            </a:r>
            <a:r>
              <a:rPr lang="en-US" sz="1400" dirty="0"/>
              <a:t> butter garlic powder salt pepper slow cooker </a:t>
            </a:r>
            <a:r>
              <a:rPr lang="en-US" sz="1400" dirty="0" err="1"/>
              <a:t>combin</a:t>
            </a:r>
            <a:r>
              <a:rPr lang="en-US" sz="1400" dirty="0"/>
              <a:t> </a:t>
            </a:r>
            <a:r>
              <a:rPr lang="en-US" sz="1400" dirty="0" err="1"/>
              <a:t>ingredi</a:t>
            </a:r>
            <a:r>
              <a:rPr lang="en-US" sz="1400" dirty="0"/>
              <a:t> cover cook low hour heat </a:t>
            </a:r>
            <a:r>
              <a:rPr lang="en-US" sz="1400" dirty="0" err="1"/>
              <a:t>chees</a:t>
            </a:r>
            <a:r>
              <a:rPr lang="en-US" sz="1400" dirty="0"/>
              <a:t> melt stir serv yield serv </a:t>
            </a:r>
          </a:p>
          <a:p>
            <a:r>
              <a:rPr lang="en-US" sz="1400" dirty="0"/>
              <a:t>www.cookbooks.com/Recipe-Details.aspx?id=10570</a:t>
            </a:r>
          </a:p>
          <a:p>
            <a:r>
              <a:rPr lang="en-US" sz="1400" dirty="0"/>
              <a:t>Chicken Funny</a:t>
            </a:r>
          </a:p>
          <a:p>
            <a:r>
              <a:rPr lang="en-US" sz="1400" dirty="0"/>
              <a:t>chicken </a:t>
            </a:r>
            <a:r>
              <a:rPr lang="en-US" sz="1400" dirty="0" err="1"/>
              <a:t>funni</a:t>
            </a:r>
            <a:r>
              <a:rPr lang="en-US" sz="1400" dirty="0"/>
              <a:t> chicken </a:t>
            </a:r>
            <a:r>
              <a:rPr lang="en-US" sz="1400" dirty="0" err="1"/>
              <a:t>chicken</a:t>
            </a:r>
            <a:r>
              <a:rPr lang="en-US" sz="1400" dirty="0"/>
              <a:t> </a:t>
            </a:r>
            <a:r>
              <a:rPr lang="en-US" sz="1400" dirty="0" err="1"/>
              <a:t>gravi</a:t>
            </a:r>
            <a:r>
              <a:rPr lang="en-US" sz="1400" dirty="0"/>
              <a:t> cream mushroom soup shred </a:t>
            </a:r>
            <a:r>
              <a:rPr lang="en-US" sz="1400" dirty="0" err="1"/>
              <a:t>chees</a:t>
            </a:r>
            <a:r>
              <a:rPr lang="en-US" sz="1400" dirty="0"/>
              <a:t> boil </a:t>
            </a:r>
            <a:r>
              <a:rPr lang="en-US" sz="1400" dirty="0" err="1"/>
              <a:t>debon</a:t>
            </a:r>
            <a:r>
              <a:rPr lang="en-US" sz="1400" dirty="0"/>
              <a:t> chicken put bite size </a:t>
            </a:r>
            <a:r>
              <a:rPr lang="en-US" sz="1400" dirty="0" err="1"/>
              <a:t>piec</a:t>
            </a:r>
            <a:r>
              <a:rPr lang="en-US" sz="1400" dirty="0"/>
              <a:t> </a:t>
            </a:r>
            <a:r>
              <a:rPr lang="en-US" sz="1400" dirty="0" err="1"/>
              <a:t>averag</a:t>
            </a:r>
            <a:r>
              <a:rPr lang="en-US" sz="1400" dirty="0"/>
              <a:t> size </a:t>
            </a:r>
            <a:r>
              <a:rPr lang="en-US" sz="1400" dirty="0" err="1"/>
              <a:t>squar</a:t>
            </a:r>
            <a:r>
              <a:rPr lang="en-US" sz="1400" dirty="0"/>
              <a:t> </a:t>
            </a:r>
            <a:r>
              <a:rPr lang="en-US" sz="1400" dirty="0" err="1"/>
              <a:t>casserol</a:t>
            </a:r>
            <a:r>
              <a:rPr lang="en-US" sz="1400" dirty="0"/>
              <a:t> dish pour </a:t>
            </a:r>
            <a:r>
              <a:rPr lang="en-US" sz="1400" dirty="0" err="1"/>
              <a:t>gravi</a:t>
            </a:r>
            <a:r>
              <a:rPr lang="en-US" sz="1400" dirty="0"/>
              <a:t> cream mushroom soup chicken level make </a:t>
            </a:r>
            <a:r>
              <a:rPr lang="en-US" sz="1400" dirty="0" err="1"/>
              <a:t>stuf</a:t>
            </a:r>
            <a:r>
              <a:rPr lang="en-US" sz="1400" dirty="0"/>
              <a:t> instruct box make moist put </a:t>
            </a:r>
            <a:r>
              <a:rPr lang="en-US" sz="1400" dirty="0" err="1"/>
              <a:t>stuf</a:t>
            </a:r>
            <a:r>
              <a:rPr lang="en-US" sz="1400" dirty="0"/>
              <a:t> top chicken </a:t>
            </a:r>
            <a:r>
              <a:rPr lang="en-US" sz="1400" dirty="0" err="1"/>
              <a:t>gravi</a:t>
            </a:r>
            <a:r>
              <a:rPr lang="en-US" sz="1400" dirty="0"/>
              <a:t> level </a:t>
            </a:r>
            <a:r>
              <a:rPr lang="en-US" sz="1400" dirty="0" err="1"/>
              <a:t>sprinkl</a:t>
            </a:r>
            <a:r>
              <a:rPr lang="en-US" sz="1400" dirty="0"/>
              <a:t> shred </a:t>
            </a:r>
            <a:r>
              <a:rPr lang="en-US" sz="1400" dirty="0" err="1"/>
              <a:t>chees</a:t>
            </a:r>
            <a:r>
              <a:rPr lang="en-US" sz="1400" dirty="0"/>
              <a:t> top bake </a:t>
            </a:r>
            <a:r>
              <a:rPr lang="en-US" sz="1400" dirty="0" err="1"/>
              <a:t>approxim</a:t>
            </a:r>
            <a:r>
              <a:rPr lang="en-US" sz="1400" dirty="0"/>
              <a:t> </a:t>
            </a:r>
            <a:r>
              <a:rPr lang="en-US" sz="1400" dirty="0" err="1"/>
              <a:t>minut</a:t>
            </a:r>
            <a:r>
              <a:rPr lang="en-US" sz="1400" dirty="0"/>
              <a:t> golden </a:t>
            </a:r>
            <a:r>
              <a:rPr lang="en-US" sz="1400" dirty="0" err="1"/>
              <a:t>bubbl</a:t>
            </a:r>
            <a:r>
              <a:rPr lang="en-US" sz="1400" dirty="0"/>
              <a:t> </a:t>
            </a:r>
          </a:p>
          <a:p>
            <a:r>
              <a:rPr lang="en-US" sz="1400" dirty="0"/>
              <a:t>www.cookbooks.com/Recipe-Details.aspx?id=897570</a:t>
            </a:r>
          </a:p>
        </p:txBody>
      </p:sp>
      <p:sp>
        <p:nvSpPr>
          <p:cNvPr id="9" name="TextBox 8">
            <a:extLst>
              <a:ext uri="{FF2B5EF4-FFF2-40B4-BE49-F238E27FC236}">
                <a16:creationId xmlns:a16="http://schemas.microsoft.com/office/drawing/2014/main" id="{D20F928A-840B-1D9E-AEA7-425648DAF083}"/>
              </a:ext>
            </a:extLst>
          </p:cNvPr>
          <p:cNvSpPr txBox="1"/>
          <p:nvPr/>
        </p:nvSpPr>
        <p:spPr>
          <a:xfrm>
            <a:off x="229212" y="5460270"/>
            <a:ext cx="11730527" cy="292388"/>
          </a:xfrm>
          <a:prstGeom prst="rect">
            <a:avLst/>
          </a:prstGeom>
          <a:noFill/>
        </p:spPr>
        <p:txBody>
          <a:bodyPr wrap="square" rtlCol="0">
            <a:spAutoFit/>
          </a:bodyPr>
          <a:lstStyle/>
          <a:p>
            <a:r>
              <a:rPr lang="en-US" sz="1300" dirty="0"/>
              <a:t>Figure 2: Preprocessed Recipe dataset after normalization, tokenization, and stemming</a:t>
            </a:r>
          </a:p>
        </p:txBody>
      </p:sp>
    </p:spTree>
    <p:extLst>
      <p:ext uri="{BB962C8B-B14F-4D97-AF65-F5344CB8AC3E}">
        <p14:creationId xmlns:p14="http://schemas.microsoft.com/office/powerpoint/2010/main" val="4116847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F0E5090-54F6-A158-21A5-840B763125DB}"/>
              </a:ext>
            </a:extLst>
          </p:cNvPr>
          <p:cNvSpPr txBox="1"/>
          <p:nvPr/>
        </p:nvSpPr>
        <p:spPr>
          <a:xfrm>
            <a:off x="572493" y="238539"/>
            <a:ext cx="11018520" cy="1434415"/>
          </a:xfrm>
          <a:prstGeom prst="rect">
            <a:avLst/>
          </a:prstGeom>
        </p:spPr>
        <p:txBody>
          <a:bodyPr vert="horz" lIns="91440" tIns="45720" rIns="91440" bIns="45720" rtlCol="0" anchor="b">
            <a:normAutofit fontScale="92500" lnSpcReduction="10000"/>
          </a:bodyPr>
          <a:lstStyle/>
          <a:p>
            <a:pPr>
              <a:lnSpc>
                <a:spcPct val="90000"/>
              </a:lnSpc>
              <a:spcBef>
                <a:spcPct val="0"/>
              </a:spcBef>
              <a:spcAft>
                <a:spcPts val="600"/>
              </a:spcAft>
            </a:pPr>
            <a:r>
              <a:rPr lang="en-US" sz="5400" dirty="0">
                <a:latin typeface="+mj-lt"/>
                <a:ea typeface="+mj-ea"/>
                <a:cs typeface="+mj-cs"/>
              </a:rPr>
              <a:t>Details of Approach – Writing the Index with Whoosh Library Python</a:t>
            </a:r>
          </a:p>
        </p:txBody>
      </p:sp>
      <p:sp>
        <p:nvSpPr>
          <p:cNvPr id="10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EEE8CCC-6CB4-98F1-2FDE-B7E060E74A0B}"/>
              </a:ext>
            </a:extLst>
          </p:cNvPr>
          <p:cNvSpPr txBox="1"/>
          <p:nvPr/>
        </p:nvSpPr>
        <p:spPr>
          <a:xfrm>
            <a:off x="572493" y="2252276"/>
            <a:ext cx="10972800" cy="2031325"/>
          </a:xfrm>
          <a:prstGeom prst="rect">
            <a:avLst/>
          </a:prstGeom>
          <a:noFill/>
          <a:ln w="19050">
            <a:noFill/>
          </a:ln>
        </p:spPr>
        <p:txBody>
          <a:bodyPr wrap="square" rtlCol="0">
            <a:spAutoFit/>
          </a:bodyPr>
          <a:lstStyle/>
          <a:p>
            <a:pPr marL="285750" indent="-285750">
              <a:buClr>
                <a:schemeClr val="accent2">
                  <a:lumMod val="75000"/>
                </a:schemeClr>
              </a:buClr>
              <a:buFont typeface="Arial" panose="020B0604020202020204" pitchFamily="34" charset="0"/>
              <a:buChar char="•"/>
            </a:pPr>
            <a:r>
              <a:rPr lang="en-US" dirty="0" err="1"/>
              <a:t>MyIndexWriter</a:t>
            </a:r>
            <a:r>
              <a:rPr lang="en-US" dirty="0"/>
              <a:t> – uses preprocessed data to write an index with whoosh schema</a:t>
            </a:r>
          </a:p>
          <a:p>
            <a:pPr marL="742950" lvl="1" indent="-285750">
              <a:buClr>
                <a:schemeClr val="accent2">
                  <a:lumMod val="60000"/>
                  <a:lumOff val="40000"/>
                </a:schemeClr>
              </a:buClr>
              <a:buFont typeface="Arial" panose="020B0604020202020204" pitchFamily="34" charset="0"/>
              <a:buChar char="•"/>
            </a:pPr>
            <a:r>
              <a:rPr lang="en-US" dirty="0"/>
              <a:t>ID : title </a:t>
            </a:r>
          </a:p>
          <a:p>
            <a:pPr marL="742950" lvl="1" indent="-285750">
              <a:buClr>
                <a:schemeClr val="accent2">
                  <a:lumMod val="60000"/>
                  <a:lumOff val="40000"/>
                </a:schemeClr>
              </a:buClr>
              <a:buFont typeface="Arial" panose="020B0604020202020204" pitchFamily="34" charset="0"/>
              <a:buChar char="•"/>
            </a:pPr>
            <a:r>
              <a:rPr lang="en-US" dirty="0"/>
              <a:t>TEXT : recipe</a:t>
            </a:r>
          </a:p>
          <a:p>
            <a:pPr marL="742950" lvl="1" indent="-285750">
              <a:buClr>
                <a:schemeClr val="accent2">
                  <a:lumMod val="60000"/>
                  <a:lumOff val="40000"/>
                </a:schemeClr>
              </a:buClr>
              <a:buFont typeface="Arial" panose="020B0604020202020204" pitchFamily="34" charset="0"/>
              <a:buChar char="•"/>
            </a:pPr>
            <a:r>
              <a:rPr lang="en-US" dirty="0"/>
              <a:t>ID: </a:t>
            </a:r>
            <a:r>
              <a:rPr lang="en-US" dirty="0" err="1"/>
              <a:t>url</a:t>
            </a:r>
            <a:r>
              <a:rPr lang="en-US" dirty="0"/>
              <a:t> </a:t>
            </a:r>
          </a:p>
          <a:p>
            <a:pPr marL="285750" indent="-285750">
              <a:buClr>
                <a:schemeClr val="accent2">
                  <a:lumMod val="60000"/>
                  <a:lumOff val="40000"/>
                </a:schemeClr>
              </a:buClr>
              <a:buFont typeface="Arial" panose="020B0604020202020204" pitchFamily="34" charset="0"/>
              <a:buChar char="•"/>
            </a:pPr>
            <a:r>
              <a:rPr lang="en-US" dirty="0"/>
              <a:t>Whoosh </a:t>
            </a:r>
            <a:r>
              <a:rPr lang="en-US" dirty="0" err="1"/>
              <a:t>RegexTokenizer</a:t>
            </a:r>
            <a:r>
              <a:rPr lang="en-US" dirty="0"/>
              <a:t> was used to tokenize TEXT : recipe</a:t>
            </a:r>
          </a:p>
          <a:p>
            <a:pPr marL="285750" indent="-285750">
              <a:buClr>
                <a:schemeClr val="accent2">
                  <a:lumMod val="60000"/>
                  <a:lumOff val="40000"/>
                </a:schemeClr>
              </a:buClr>
              <a:buFont typeface="Arial" panose="020B0604020202020204" pitchFamily="34" charset="0"/>
              <a:buChar char="•"/>
            </a:pPr>
            <a:r>
              <a:rPr lang="en-US" dirty="0"/>
              <a:t>Whoosh index used to build index</a:t>
            </a:r>
          </a:p>
          <a:p>
            <a:endParaRPr lang="en-US" dirty="0"/>
          </a:p>
        </p:txBody>
      </p:sp>
    </p:spTree>
    <p:extLst>
      <p:ext uri="{BB962C8B-B14F-4D97-AF65-F5344CB8AC3E}">
        <p14:creationId xmlns:p14="http://schemas.microsoft.com/office/powerpoint/2010/main" val="2207593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F0E5090-54F6-A158-21A5-840B763125DB}"/>
              </a:ext>
            </a:extLst>
          </p:cNvPr>
          <p:cNvSpPr txBox="1"/>
          <p:nvPr/>
        </p:nvSpPr>
        <p:spPr>
          <a:xfrm>
            <a:off x="572493" y="238539"/>
            <a:ext cx="11018520" cy="1434415"/>
          </a:xfrm>
          <a:prstGeom prst="rect">
            <a:avLst/>
          </a:prstGeom>
        </p:spPr>
        <p:txBody>
          <a:bodyPr vert="horz" lIns="91440" tIns="45720" rIns="91440" bIns="45720" rtlCol="0" anchor="b">
            <a:normAutofit fontScale="92500" lnSpcReduction="10000"/>
          </a:bodyPr>
          <a:lstStyle/>
          <a:p>
            <a:pPr>
              <a:lnSpc>
                <a:spcPct val="90000"/>
              </a:lnSpc>
              <a:spcBef>
                <a:spcPct val="0"/>
              </a:spcBef>
              <a:spcAft>
                <a:spcPts val="600"/>
              </a:spcAft>
            </a:pPr>
            <a:r>
              <a:rPr lang="en-US" sz="5400" dirty="0">
                <a:latin typeface="+mj-lt"/>
                <a:ea typeface="+mj-ea"/>
                <a:cs typeface="+mj-cs"/>
              </a:rPr>
              <a:t>Details of Approach – Writing the Index with Whoosh Library Python</a:t>
            </a:r>
          </a:p>
        </p:txBody>
      </p:sp>
      <p:sp>
        <p:nvSpPr>
          <p:cNvPr id="10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96DB761-8C93-9293-4C31-440CC365C386}"/>
              </a:ext>
            </a:extLst>
          </p:cNvPr>
          <p:cNvPicPr>
            <a:picLocks noChangeAspect="1"/>
          </p:cNvPicPr>
          <p:nvPr/>
        </p:nvPicPr>
        <p:blipFill>
          <a:blip r:embed="rId2"/>
          <a:stretch>
            <a:fillRect/>
          </a:stretch>
        </p:blipFill>
        <p:spPr>
          <a:xfrm>
            <a:off x="3386929" y="2388165"/>
            <a:ext cx="5418141" cy="3591801"/>
          </a:xfrm>
          <a:prstGeom prst="rect">
            <a:avLst/>
          </a:prstGeom>
        </p:spPr>
      </p:pic>
    </p:spTree>
    <p:extLst>
      <p:ext uri="{BB962C8B-B14F-4D97-AF65-F5344CB8AC3E}">
        <p14:creationId xmlns:p14="http://schemas.microsoft.com/office/powerpoint/2010/main" val="4039515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F0E5090-54F6-A158-21A5-840B763125DB}"/>
              </a:ext>
            </a:extLst>
          </p:cNvPr>
          <p:cNvSpPr txBox="1"/>
          <p:nvPr/>
        </p:nvSpPr>
        <p:spPr>
          <a:xfrm>
            <a:off x="572493" y="238539"/>
            <a:ext cx="11018520" cy="1434415"/>
          </a:xfrm>
          <a:prstGeom prst="rect">
            <a:avLst/>
          </a:prstGeom>
        </p:spPr>
        <p:txBody>
          <a:bodyPr vert="horz" lIns="91440" tIns="45720" rIns="91440" bIns="45720" rtlCol="0" anchor="b">
            <a:normAutofit fontScale="92500" lnSpcReduction="10000"/>
          </a:bodyPr>
          <a:lstStyle/>
          <a:p>
            <a:pPr>
              <a:lnSpc>
                <a:spcPct val="90000"/>
              </a:lnSpc>
              <a:spcBef>
                <a:spcPct val="0"/>
              </a:spcBef>
              <a:spcAft>
                <a:spcPts val="600"/>
              </a:spcAft>
            </a:pPr>
            <a:r>
              <a:rPr lang="en-US" sz="5400" dirty="0">
                <a:latin typeface="+mj-lt"/>
                <a:ea typeface="+mj-ea"/>
                <a:cs typeface="+mj-cs"/>
              </a:rPr>
              <a:t>Details of Approach – Reading the Index with Whoosh Library Python</a:t>
            </a:r>
          </a:p>
        </p:txBody>
      </p:sp>
      <p:sp>
        <p:nvSpPr>
          <p:cNvPr id="10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B7A2AE3-3B06-BCC7-3C68-390C0A533E5A}"/>
              </a:ext>
            </a:extLst>
          </p:cNvPr>
          <p:cNvSpPr txBox="1"/>
          <p:nvPr/>
        </p:nvSpPr>
        <p:spPr>
          <a:xfrm>
            <a:off x="572492" y="2029379"/>
            <a:ext cx="11018519" cy="2308324"/>
          </a:xfrm>
          <a:prstGeom prst="rect">
            <a:avLst/>
          </a:prstGeom>
          <a:noFill/>
        </p:spPr>
        <p:txBody>
          <a:bodyPr wrap="square">
            <a:spAutoFit/>
          </a:bodyPr>
          <a:lstStyle/>
          <a:p>
            <a:pPr marL="285750" indent="-285750">
              <a:buClr>
                <a:schemeClr val="accent2">
                  <a:lumMod val="75000"/>
                </a:schemeClr>
              </a:buClr>
              <a:buFont typeface="Arial" panose="020B0604020202020204" pitchFamily="34" charset="0"/>
              <a:buChar char="•"/>
            </a:pPr>
            <a:r>
              <a:rPr lang="en-US" dirty="0" err="1"/>
              <a:t>MyIndexReader</a:t>
            </a:r>
            <a:r>
              <a:rPr lang="en-US" dirty="0"/>
              <a:t> – uses whoosh searcher object in functions to return following…</a:t>
            </a:r>
          </a:p>
          <a:p>
            <a:pPr marL="742950" lvl="1" indent="-285750">
              <a:buClr>
                <a:schemeClr val="accent2">
                  <a:lumMod val="60000"/>
                  <a:lumOff val="40000"/>
                </a:schemeClr>
              </a:buClr>
              <a:buFont typeface="Arial" panose="020B0604020202020204" pitchFamily="34" charset="0"/>
              <a:buChar char="•"/>
            </a:pPr>
            <a:r>
              <a:rPr lang="en-US" dirty="0" err="1"/>
              <a:t>recipeID</a:t>
            </a:r>
            <a:r>
              <a:rPr lang="en-US" dirty="0"/>
              <a:t> (recipe title) </a:t>
            </a:r>
          </a:p>
          <a:p>
            <a:pPr marL="742950" lvl="1" indent="-285750">
              <a:buClr>
                <a:schemeClr val="accent2">
                  <a:lumMod val="60000"/>
                  <a:lumOff val="40000"/>
                </a:schemeClr>
              </a:buClr>
              <a:buFont typeface="Arial" panose="020B0604020202020204" pitchFamily="34" charset="0"/>
              <a:buChar char="•"/>
            </a:pPr>
            <a:r>
              <a:rPr lang="en-US" dirty="0" err="1"/>
              <a:t>url</a:t>
            </a:r>
            <a:endParaRPr lang="en-US" dirty="0"/>
          </a:p>
          <a:p>
            <a:pPr marL="742950" lvl="1" indent="-285750">
              <a:buClr>
                <a:schemeClr val="accent2">
                  <a:lumMod val="60000"/>
                  <a:lumOff val="40000"/>
                </a:schemeClr>
              </a:buClr>
              <a:buFont typeface="Arial" panose="020B0604020202020204" pitchFamily="34" charset="0"/>
              <a:buChar char="•"/>
            </a:pPr>
            <a:r>
              <a:rPr lang="en-US" dirty="0"/>
              <a:t>token’s document frequency</a:t>
            </a:r>
          </a:p>
          <a:p>
            <a:pPr marL="742950" lvl="1" indent="-285750">
              <a:buClr>
                <a:schemeClr val="accent2">
                  <a:lumMod val="60000"/>
                  <a:lumOff val="40000"/>
                </a:schemeClr>
              </a:buClr>
              <a:buFont typeface="Arial" panose="020B0604020202020204" pitchFamily="34" charset="0"/>
              <a:buChar char="•"/>
            </a:pPr>
            <a:r>
              <a:rPr lang="en-US" dirty="0"/>
              <a:t>token’s collection frequency</a:t>
            </a:r>
          </a:p>
          <a:p>
            <a:pPr marL="742950" lvl="1" indent="-285750">
              <a:buClr>
                <a:schemeClr val="accent2">
                  <a:lumMod val="60000"/>
                  <a:lumOff val="40000"/>
                </a:schemeClr>
              </a:buClr>
              <a:buFont typeface="Arial" panose="020B0604020202020204" pitchFamily="34" charset="0"/>
              <a:buChar char="•"/>
            </a:pPr>
            <a:r>
              <a:rPr lang="en-US" dirty="0"/>
              <a:t>recipe document’s length. </a:t>
            </a:r>
          </a:p>
          <a:p>
            <a:pPr marL="285750" indent="-285750">
              <a:buClr>
                <a:schemeClr val="accent2">
                  <a:lumMod val="60000"/>
                  <a:lumOff val="40000"/>
                </a:schemeClr>
              </a:buClr>
              <a:buFont typeface="Arial" panose="020B0604020202020204" pitchFamily="34" charset="0"/>
              <a:buChar char="•"/>
            </a:pPr>
            <a:r>
              <a:rPr lang="en-US" dirty="0"/>
              <a:t>It also contains the function that creates the postings list from the index using Whoosh searcher object to search index </a:t>
            </a:r>
          </a:p>
        </p:txBody>
      </p:sp>
    </p:spTree>
    <p:extLst>
      <p:ext uri="{BB962C8B-B14F-4D97-AF65-F5344CB8AC3E}">
        <p14:creationId xmlns:p14="http://schemas.microsoft.com/office/powerpoint/2010/main" val="3772953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TotalTime>
  <Words>1071</Words>
  <Application>Microsoft Macintosh PowerPoint</Application>
  <PresentationFormat>Widescreen</PresentationFormat>
  <Paragraphs>102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Search Engine for Recipe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Engine for Recipe Dataset</dc:title>
  <dc:creator>Dick, Jonilyn Faith</dc:creator>
  <cp:lastModifiedBy>Mathur, Navodita</cp:lastModifiedBy>
  <cp:revision>20</cp:revision>
  <dcterms:created xsi:type="dcterms:W3CDTF">2022-11-17T00:22:37Z</dcterms:created>
  <dcterms:modified xsi:type="dcterms:W3CDTF">2024-09-01T02:35:02Z</dcterms:modified>
</cp:coreProperties>
</file>